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handoutMasterIdLst>
    <p:handoutMasterId r:id="rId60"/>
  </p:handoutMasterIdLst>
  <p:sldIdLst>
    <p:sldId id="3012" r:id="rId2"/>
    <p:sldId id="3013" r:id="rId3"/>
    <p:sldId id="3014" r:id="rId4"/>
    <p:sldId id="3015" r:id="rId5"/>
    <p:sldId id="3016" r:id="rId6"/>
    <p:sldId id="3017" r:id="rId7"/>
    <p:sldId id="3018" r:id="rId8"/>
    <p:sldId id="3019" r:id="rId9"/>
    <p:sldId id="3020" r:id="rId10"/>
    <p:sldId id="3021" r:id="rId11"/>
    <p:sldId id="3022" r:id="rId12"/>
    <p:sldId id="3023" r:id="rId13"/>
    <p:sldId id="3024" r:id="rId14"/>
    <p:sldId id="3025" r:id="rId15"/>
    <p:sldId id="3026" r:id="rId16"/>
    <p:sldId id="3027" r:id="rId17"/>
    <p:sldId id="3028" r:id="rId18"/>
    <p:sldId id="3029" r:id="rId19"/>
    <p:sldId id="3030" r:id="rId20"/>
    <p:sldId id="3031" r:id="rId21"/>
    <p:sldId id="3032" r:id="rId22"/>
    <p:sldId id="3033" r:id="rId23"/>
    <p:sldId id="3034" r:id="rId24"/>
    <p:sldId id="3035" r:id="rId25"/>
    <p:sldId id="3036" r:id="rId26"/>
    <p:sldId id="3037" r:id="rId27"/>
    <p:sldId id="3038" r:id="rId28"/>
    <p:sldId id="3039" r:id="rId29"/>
    <p:sldId id="3040" r:id="rId30"/>
    <p:sldId id="3041" r:id="rId31"/>
    <p:sldId id="3042" r:id="rId32"/>
    <p:sldId id="3043" r:id="rId33"/>
    <p:sldId id="3044" r:id="rId34"/>
    <p:sldId id="3045" r:id="rId35"/>
    <p:sldId id="3046" r:id="rId36"/>
    <p:sldId id="3047" r:id="rId37"/>
    <p:sldId id="3048" r:id="rId38"/>
    <p:sldId id="3049" r:id="rId39"/>
    <p:sldId id="3050" r:id="rId40"/>
    <p:sldId id="3051" r:id="rId41"/>
    <p:sldId id="3052" r:id="rId42"/>
    <p:sldId id="3053" r:id="rId43"/>
    <p:sldId id="3054" r:id="rId44"/>
    <p:sldId id="3055" r:id="rId45"/>
    <p:sldId id="3056" r:id="rId46"/>
    <p:sldId id="3057" r:id="rId47"/>
    <p:sldId id="3058" r:id="rId48"/>
    <p:sldId id="3059" r:id="rId49"/>
    <p:sldId id="3060" r:id="rId50"/>
    <p:sldId id="3061" r:id="rId51"/>
    <p:sldId id="3062" r:id="rId52"/>
    <p:sldId id="3063" r:id="rId53"/>
    <p:sldId id="3064" r:id="rId54"/>
    <p:sldId id="3065" r:id="rId55"/>
    <p:sldId id="3066" r:id="rId56"/>
    <p:sldId id="3067" r:id="rId57"/>
    <p:sldId id="3069" r:id="rId58"/>
  </p:sldIdLst>
  <p:sldSz cx="9144000" cy="5143500" type="screen16x9"/>
  <p:notesSz cx="10234613" cy="70993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CC0000"/>
    <a:srgbClr val="FFFFFF"/>
    <a:srgbClr val="66CCFF"/>
    <a:srgbClr val="3333CC"/>
    <a:srgbClr val="3333FF"/>
    <a:srgbClr val="6699FF"/>
    <a:srgbClr val="3366FF"/>
    <a:srgbClr val="FFFFCC"/>
    <a:srgbClr val="99CC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1" autoAdjust="0"/>
    <p:restoredTop sz="95062" autoAdjust="0"/>
  </p:normalViewPr>
  <p:slideViewPr>
    <p:cSldViewPr>
      <p:cViewPr varScale="1">
        <p:scale>
          <a:sx n="85" d="100"/>
          <a:sy n="85" d="100"/>
        </p:scale>
        <p:origin x="-732"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44" d="100"/>
          <a:sy n="44" d="100"/>
        </p:scale>
        <p:origin x="-2602" y="-99"/>
      </p:cViewPr>
      <p:guideLst>
        <p:guide orient="horz" pos="2236"/>
        <p:guide pos="3224"/>
      </p:guideLst>
    </p:cSldViewPr>
  </p:notesViewPr>
  <p:gridSpacing cx="93633925" cy="9363392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image" Target="../media/image7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5810"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defTabSz="906463">
              <a:defRPr sz="1100" b="0"/>
            </a:lvl1pPr>
          </a:lstStyle>
          <a:p>
            <a:endParaRPr lang="en-US" altLang="zh-TW"/>
          </a:p>
        </p:txBody>
      </p:sp>
      <p:sp>
        <p:nvSpPr>
          <p:cNvPr id="375811" name="Rectangle 3"/>
          <p:cNvSpPr>
            <a:spLocks noGrp="1" noChangeArrowheads="1"/>
          </p:cNvSpPr>
          <p:nvPr>
            <p:ph type="dt" sz="quarter" idx="1"/>
          </p:nvPr>
        </p:nvSpPr>
        <p:spPr bwMode="auto">
          <a:xfrm>
            <a:off x="5797022" y="0"/>
            <a:ext cx="4435304" cy="354580"/>
          </a:xfrm>
          <a:prstGeom prst="rect">
            <a:avLst/>
          </a:prstGeom>
          <a:noFill/>
          <a:ln w="9525">
            <a:noFill/>
            <a:miter lim="800000"/>
            <a:headEnd/>
            <a:tailEnd/>
          </a:ln>
          <a:effectLst/>
        </p:spPr>
        <p:txBody>
          <a:bodyPr vert="horz" wrap="square" lIns="90693" tIns="45347" rIns="90693" bIns="45347" numCol="1" anchor="t" anchorCtr="0" compatLnSpc="1">
            <a:prstTxWarp prst="textNoShape">
              <a:avLst/>
            </a:prstTxWarp>
          </a:bodyPr>
          <a:lstStyle>
            <a:lvl1pPr algn="r" defTabSz="906463">
              <a:defRPr sz="1100" b="0"/>
            </a:lvl1pPr>
          </a:lstStyle>
          <a:p>
            <a:endParaRPr lang="en-US" altLang="zh-TW"/>
          </a:p>
        </p:txBody>
      </p:sp>
      <p:sp>
        <p:nvSpPr>
          <p:cNvPr id="375812" name="Rectangle 4"/>
          <p:cNvSpPr>
            <a:spLocks noGrp="1" noChangeArrowheads="1"/>
          </p:cNvSpPr>
          <p:nvPr>
            <p:ph type="ftr" sz="quarter" idx="2"/>
          </p:nvPr>
        </p:nvSpPr>
        <p:spPr bwMode="auto">
          <a:xfrm>
            <a:off x="1"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defTabSz="906463">
              <a:defRPr sz="1100" b="0"/>
            </a:lvl1pPr>
          </a:lstStyle>
          <a:p>
            <a:endParaRPr lang="en-US" altLang="zh-TW"/>
          </a:p>
        </p:txBody>
      </p:sp>
      <p:sp>
        <p:nvSpPr>
          <p:cNvPr id="375813" name="Rectangle 5"/>
          <p:cNvSpPr>
            <a:spLocks noGrp="1" noChangeArrowheads="1"/>
          </p:cNvSpPr>
          <p:nvPr>
            <p:ph type="sldNum" sz="quarter" idx="3"/>
          </p:nvPr>
        </p:nvSpPr>
        <p:spPr bwMode="auto">
          <a:xfrm>
            <a:off x="5797022" y="6743619"/>
            <a:ext cx="4435304" cy="354580"/>
          </a:xfrm>
          <a:prstGeom prst="rect">
            <a:avLst/>
          </a:prstGeom>
          <a:noFill/>
          <a:ln w="9525">
            <a:noFill/>
            <a:miter lim="800000"/>
            <a:headEnd/>
            <a:tailEnd/>
          </a:ln>
          <a:effectLst/>
        </p:spPr>
        <p:txBody>
          <a:bodyPr vert="horz" wrap="square" lIns="90693" tIns="45347" rIns="90693" bIns="45347" numCol="1" anchor="b" anchorCtr="0" compatLnSpc="1">
            <a:prstTxWarp prst="textNoShape">
              <a:avLst/>
            </a:prstTxWarp>
          </a:bodyPr>
          <a:lstStyle>
            <a:lvl1pPr algn="r" defTabSz="906463">
              <a:defRPr sz="1100" b="0"/>
            </a:lvl1pPr>
          </a:lstStyle>
          <a:p>
            <a:fld id="{EE834688-C85D-4269-AC7A-81E0638460AF}" type="slidenum">
              <a:rPr lang="zh-TW" altLang="en-US"/>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defTabSz="982663">
              <a:defRPr sz="1200" b="0"/>
            </a:lvl1pPr>
          </a:lstStyle>
          <a:p>
            <a:endParaRPr lang="en-US" altLang="zh-TW"/>
          </a:p>
        </p:txBody>
      </p:sp>
      <p:sp>
        <p:nvSpPr>
          <p:cNvPr id="4099" name="Rectangle 3"/>
          <p:cNvSpPr>
            <a:spLocks noGrp="1" noChangeArrowheads="1"/>
          </p:cNvSpPr>
          <p:nvPr>
            <p:ph type="dt" idx="1"/>
          </p:nvPr>
        </p:nvSpPr>
        <p:spPr bwMode="auto">
          <a:xfrm>
            <a:off x="5797022" y="0"/>
            <a:ext cx="4435304" cy="35458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lvl1pPr algn="r" defTabSz="982663">
              <a:defRPr sz="1200" b="0"/>
            </a:lvl1pPr>
          </a:lstStyle>
          <a:p>
            <a:endParaRPr lang="en-US" altLang="zh-TW"/>
          </a:p>
        </p:txBody>
      </p:sp>
      <p:sp>
        <p:nvSpPr>
          <p:cNvPr id="5124" name="Rectangle 4"/>
          <p:cNvSpPr>
            <a:spLocks noGrp="1" noRot="1" noChangeAspect="1" noChangeArrowheads="1" noTextEdit="1"/>
          </p:cNvSpPr>
          <p:nvPr>
            <p:ph type="sldImg" idx="2"/>
          </p:nvPr>
        </p:nvSpPr>
        <p:spPr bwMode="auto">
          <a:xfrm>
            <a:off x="2752725" y="533400"/>
            <a:ext cx="4730750" cy="26606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1025292" y="3371809"/>
            <a:ext cx="8184029" cy="3194520"/>
          </a:xfrm>
          <a:prstGeom prst="rect">
            <a:avLst/>
          </a:prstGeom>
          <a:noFill/>
          <a:ln w="9525">
            <a:noFill/>
            <a:miter lim="800000"/>
            <a:headEnd/>
            <a:tailEnd/>
          </a:ln>
          <a:effectLst/>
        </p:spPr>
        <p:txBody>
          <a:bodyPr vert="horz" wrap="square" lIns="98239" tIns="49119" rIns="98239" bIns="4911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102" name="Rectangle 6"/>
          <p:cNvSpPr>
            <a:spLocks noGrp="1" noChangeArrowheads="1"/>
          </p:cNvSpPr>
          <p:nvPr>
            <p:ph type="ftr" sz="quarter" idx="4"/>
          </p:nvPr>
        </p:nvSpPr>
        <p:spPr bwMode="auto">
          <a:xfrm>
            <a:off x="1"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defTabSz="982663">
              <a:defRPr sz="1200" b="0"/>
            </a:lvl1pPr>
          </a:lstStyle>
          <a:p>
            <a:endParaRPr lang="en-US" altLang="zh-TW"/>
          </a:p>
        </p:txBody>
      </p:sp>
      <p:sp>
        <p:nvSpPr>
          <p:cNvPr id="4103" name="Rectangle 7"/>
          <p:cNvSpPr>
            <a:spLocks noGrp="1" noChangeArrowheads="1"/>
          </p:cNvSpPr>
          <p:nvPr>
            <p:ph type="sldNum" sz="quarter" idx="5"/>
          </p:nvPr>
        </p:nvSpPr>
        <p:spPr bwMode="auto">
          <a:xfrm>
            <a:off x="5797022" y="6743619"/>
            <a:ext cx="4435304" cy="354580"/>
          </a:xfrm>
          <a:prstGeom prst="rect">
            <a:avLst/>
          </a:prstGeom>
          <a:noFill/>
          <a:ln w="9525">
            <a:noFill/>
            <a:miter lim="800000"/>
            <a:headEnd/>
            <a:tailEnd/>
          </a:ln>
          <a:effectLst/>
        </p:spPr>
        <p:txBody>
          <a:bodyPr vert="horz" wrap="square" lIns="98239" tIns="49119" rIns="98239" bIns="49119" numCol="1" anchor="b" anchorCtr="0" compatLnSpc="1">
            <a:prstTxWarp prst="textNoShape">
              <a:avLst/>
            </a:prstTxWarp>
          </a:bodyPr>
          <a:lstStyle>
            <a:lvl1pPr algn="r" defTabSz="982663">
              <a:defRPr sz="1200" b="0"/>
            </a:lvl1pPr>
          </a:lstStyle>
          <a:p>
            <a:fld id="{048DB30C-12ED-4912-82AF-40403BC62F2D}" type="slidenum">
              <a:rPr lang="zh-TW" altLang="en-US"/>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PMingLiU"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4CA9201-1FE6-427C-A869-3F3ABE3F6041}" type="slidenum">
              <a:rPr lang="zh-TW" altLang="en-US">
                <a:latin typeface="Arial" pitchFamily="34" charset="0"/>
              </a:rPr>
              <a:pPr/>
              <a:t>2</a:t>
            </a:fld>
            <a:endParaRPr lang="en-US" altLang="zh-TW">
              <a:latin typeface="Arial" pitchFamily="34" charset="0"/>
            </a:endParaRPr>
          </a:p>
        </p:txBody>
      </p:sp>
      <p:sp>
        <p:nvSpPr>
          <p:cNvPr id="22531" name="Text Box 2"/>
          <p:cNvSpPr txBox="1">
            <a:spLocks noChangeArrowheads="1"/>
          </p:cNvSpPr>
          <p:nvPr/>
        </p:nvSpPr>
        <p:spPr bwMode="auto">
          <a:xfrm>
            <a:off x="5797245" y="6797694"/>
            <a:ext cx="4434999" cy="300375"/>
          </a:xfrm>
          <a:prstGeom prst="rect">
            <a:avLst/>
          </a:prstGeom>
          <a:noFill/>
          <a:ln w="9525">
            <a:noFill/>
            <a:round/>
            <a:headEnd/>
            <a:tailEnd/>
          </a:ln>
        </p:spPr>
        <p:txBody>
          <a:bodyPr lIns="98991" tIns="49675" rIns="98991" bIns="49675" anchor="b">
            <a:spAutoFit/>
          </a:bodyPr>
          <a:lstStyle/>
          <a:p>
            <a:pPr algn="r" defTabSz="456456">
              <a:buClr>
                <a:srgbClr val="000000"/>
              </a:buClr>
              <a:buSzPct val="100000"/>
              <a:tabLst>
                <a:tab pos="0" algn="l"/>
                <a:tab pos="456456" algn="l"/>
                <a:tab pos="914590" algn="l"/>
                <a:tab pos="1371046" algn="l"/>
                <a:tab pos="1829179" algn="l"/>
                <a:tab pos="2285635" algn="l"/>
                <a:tab pos="2743770" algn="l"/>
                <a:tab pos="3200225" algn="l"/>
                <a:tab pos="3656681" algn="l"/>
                <a:tab pos="4114815" algn="l"/>
                <a:tab pos="4571270" algn="l"/>
                <a:tab pos="5029405" algn="l"/>
                <a:tab pos="5485861" algn="l"/>
                <a:tab pos="5942316" algn="l"/>
                <a:tab pos="6400450" algn="l"/>
                <a:tab pos="6856906" algn="l"/>
                <a:tab pos="7315040" algn="l"/>
                <a:tab pos="7771496" algn="l"/>
                <a:tab pos="8229629" algn="l"/>
                <a:tab pos="8686085" algn="l"/>
                <a:tab pos="9142541" algn="l"/>
              </a:tabLst>
            </a:pPr>
            <a:fld id="{B8EFCC6A-3D19-4393-8270-0AB1CC750FE6}" type="slidenum">
              <a:rPr lang="en-GB" sz="1300">
                <a:solidFill>
                  <a:srgbClr val="000000"/>
                </a:solidFill>
                <a:ea typeface="新細明體" pitchFamily="18" charset="-120"/>
                <a:cs typeface="Lucida Sans Unicode" pitchFamily="34" charset="0"/>
              </a:rPr>
              <a:pPr algn="r" defTabSz="456456">
                <a:buClr>
                  <a:srgbClr val="000000"/>
                </a:buClr>
                <a:buSzPct val="100000"/>
                <a:tabLst>
                  <a:tab pos="0" algn="l"/>
                  <a:tab pos="456456" algn="l"/>
                  <a:tab pos="914590" algn="l"/>
                  <a:tab pos="1371046" algn="l"/>
                  <a:tab pos="1829179" algn="l"/>
                  <a:tab pos="2285635" algn="l"/>
                  <a:tab pos="2743770" algn="l"/>
                  <a:tab pos="3200225" algn="l"/>
                  <a:tab pos="3656681" algn="l"/>
                  <a:tab pos="4114815" algn="l"/>
                  <a:tab pos="4571270" algn="l"/>
                  <a:tab pos="5029405" algn="l"/>
                  <a:tab pos="5485861" algn="l"/>
                  <a:tab pos="5942316" algn="l"/>
                  <a:tab pos="6400450" algn="l"/>
                  <a:tab pos="6856906" algn="l"/>
                  <a:tab pos="7315040" algn="l"/>
                  <a:tab pos="7771496" algn="l"/>
                  <a:tab pos="8229629" algn="l"/>
                  <a:tab pos="8686085" algn="l"/>
                  <a:tab pos="9142541" algn="l"/>
                </a:tabLst>
              </a:pPr>
              <a:t>2</a:t>
            </a:fld>
            <a:endParaRPr lang="en-GB" sz="1300" dirty="0">
              <a:solidFill>
                <a:srgbClr val="000000"/>
              </a:solidFill>
              <a:ea typeface="新細明體" pitchFamily="18" charset="-120"/>
              <a:cs typeface="Lucida Sans Unicode" pitchFamily="34" charset="0"/>
            </a:endParaRPr>
          </a:p>
        </p:txBody>
      </p:sp>
      <p:sp>
        <p:nvSpPr>
          <p:cNvPr id="22532" name="Text Box 3"/>
          <p:cNvSpPr txBox="1">
            <a:spLocks noChangeArrowheads="1"/>
          </p:cNvSpPr>
          <p:nvPr/>
        </p:nvSpPr>
        <p:spPr bwMode="auto">
          <a:xfrm>
            <a:off x="0" y="6797694"/>
            <a:ext cx="4434999" cy="300375"/>
          </a:xfrm>
          <a:prstGeom prst="rect">
            <a:avLst/>
          </a:prstGeom>
          <a:noFill/>
          <a:ln w="9525">
            <a:noFill/>
            <a:round/>
            <a:headEnd/>
            <a:tailEnd/>
          </a:ln>
        </p:spPr>
        <p:txBody>
          <a:bodyPr lIns="98991" tIns="49675" rIns="98991" bIns="49675" anchor="b">
            <a:spAutoFit/>
          </a:bodyPr>
          <a:lstStyle/>
          <a:p>
            <a:pPr defTabSz="456456">
              <a:buClr>
                <a:srgbClr val="000000"/>
              </a:buClr>
              <a:buSzPct val="100000"/>
              <a:tabLst>
                <a:tab pos="0" algn="l"/>
                <a:tab pos="456456" algn="l"/>
                <a:tab pos="914590" algn="l"/>
                <a:tab pos="1371046" algn="l"/>
                <a:tab pos="1829179" algn="l"/>
                <a:tab pos="2285635" algn="l"/>
                <a:tab pos="2743770" algn="l"/>
                <a:tab pos="3200225" algn="l"/>
                <a:tab pos="3656681" algn="l"/>
                <a:tab pos="4114815" algn="l"/>
                <a:tab pos="4571270" algn="l"/>
                <a:tab pos="5029405" algn="l"/>
                <a:tab pos="5485861" algn="l"/>
                <a:tab pos="5942316" algn="l"/>
                <a:tab pos="6400450" algn="l"/>
                <a:tab pos="6856906" algn="l"/>
                <a:tab pos="7315040" algn="l"/>
                <a:tab pos="7771496" algn="l"/>
                <a:tab pos="8229629" algn="l"/>
                <a:tab pos="8686085" algn="l"/>
                <a:tab pos="9142541" algn="l"/>
              </a:tabLst>
            </a:pPr>
            <a:endParaRPr lang="en-GB" sz="1300" dirty="0">
              <a:solidFill>
                <a:srgbClr val="000000"/>
              </a:solidFill>
              <a:ea typeface="新細明體" pitchFamily="18" charset="-120"/>
              <a:cs typeface="Lucida Sans Unicode" pitchFamily="34" charset="0"/>
            </a:endParaRPr>
          </a:p>
        </p:txBody>
      </p:sp>
      <p:sp>
        <p:nvSpPr>
          <p:cNvPr id="22533" name="Text Box 4"/>
          <p:cNvSpPr txBox="1">
            <a:spLocks noChangeArrowheads="1"/>
          </p:cNvSpPr>
          <p:nvPr/>
        </p:nvSpPr>
        <p:spPr bwMode="auto">
          <a:xfrm>
            <a:off x="0" y="0"/>
            <a:ext cx="4434999" cy="300375"/>
          </a:xfrm>
          <a:prstGeom prst="rect">
            <a:avLst/>
          </a:prstGeom>
          <a:noFill/>
          <a:ln w="9525">
            <a:noFill/>
            <a:round/>
            <a:headEnd/>
            <a:tailEnd/>
          </a:ln>
        </p:spPr>
        <p:txBody>
          <a:bodyPr lIns="98991" tIns="49675" rIns="98991" bIns="49675">
            <a:spAutoFit/>
          </a:bodyPr>
          <a:lstStyle/>
          <a:p>
            <a:pPr defTabSz="456456">
              <a:buClr>
                <a:srgbClr val="000000"/>
              </a:buClr>
              <a:buSzPct val="100000"/>
              <a:tabLst>
                <a:tab pos="0" algn="l"/>
                <a:tab pos="456456" algn="l"/>
                <a:tab pos="914590" algn="l"/>
                <a:tab pos="1371046" algn="l"/>
                <a:tab pos="1829179" algn="l"/>
                <a:tab pos="2285635" algn="l"/>
                <a:tab pos="2743770" algn="l"/>
                <a:tab pos="3200225" algn="l"/>
                <a:tab pos="3656681" algn="l"/>
                <a:tab pos="4114815" algn="l"/>
                <a:tab pos="4571270" algn="l"/>
                <a:tab pos="5029405" algn="l"/>
                <a:tab pos="5485861" algn="l"/>
                <a:tab pos="5942316" algn="l"/>
                <a:tab pos="6400450" algn="l"/>
                <a:tab pos="6856906" algn="l"/>
                <a:tab pos="7315040" algn="l"/>
                <a:tab pos="7771496" algn="l"/>
                <a:tab pos="8229629" algn="l"/>
                <a:tab pos="8686085" algn="l"/>
                <a:tab pos="9142541" algn="l"/>
              </a:tabLst>
            </a:pPr>
            <a:endParaRPr lang="en-GB" sz="1300" dirty="0">
              <a:solidFill>
                <a:srgbClr val="000000"/>
              </a:solidFill>
              <a:ea typeface="新細明體" pitchFamily="18" charset="-120"/>
              <a:cs typeface="Lucida Sans Unicode" pitchFamily="34" charset="0"/>
            </a:endParaRPr>
          </a:p>
        </p:txBody>
      </p:sp>
      <p:sp>
        <p:nvSpPr>
          <p:cNvPr id="22534" name="Text Box 5"/>
          <p:cNvSpPr txBox="1">
            <a:spLocks noChangeArrowheads="1"/>
          </p:cNvSpPr>
          <p:nvPr/>
        </p:nvSpPr>
        <p:spPr bwMode="auto">
          <a:xfrm>
            <a:off x="5797245" y="0"/>
            <a:ext cx="4434999" cy="300375"/>
          </a:xfrm>
          <a:prstGeom prst="rect">
            <a:avLst/>
          </a:prstGeom>
          <a:noFill/>
          <a:ln w="9525">
            <a:noFill/>
            <a:round/>
            <a:headEnd/>
            <a:tailEnd/>
          </a:ln>
        </p:spPr>
        <p:txBody>
          <a:bodyPr lIns="98991" tIns="49675" rIns="98991" bIns="49675">
            <a:spAutoFit/>
          </a:bodyPr>
          <a:lstStyle/>
          <a:p>
            <a:pPr algn="r" defTabSz="456456">
              <a:buClr>
                <a:srgbClr val="000000"/>
              </a:buClr>
              <a:buSzPct val="100000"/>
              <a:tabLst>
                <a:tab pos="0" algn="l"/>
                <a:tab pos="456456" algn="l"/>
                <a:tab pos="914590" algn="l"/>
                <a:tab pos="1371046" algn="l"/>
                <a:tab pos="1829179" algn="l"/>
                <a:tab pos="2285635" algn="l"/>
                <a:tab pos="2743770" algn="l"/>
                <a:tab pos="3200225" algn="l"/>
                <a:tab pos="3656681" algn="l"/>
                <a:tab pos="4114815" algn="l"/>
                <a:tab pos="4571270" algn="l"/>
                <a:tab pos="5029405" algn="l"/>
                <a:tab pos="5485861" algn="l"/>
                <a:tab pos="5942316" algn="l"/>
                <a:tab pos="6400450" algn="l"/>
                <a:tab pos="6856906" algn="l"/>
                <a:tab pos="7315040" algn="l"/>
                <a:tab pos="7771496" algn="l"/>
                <a:tab pos="8229629" algn="l"/>
                <a:tab pos="8686085" algn="l"/>
                <a:tab pos="9142541" algn="l"/>
              </a:tabLst>
            </a:pPr>
            <a:endParaRPr lang="en-GB" sz="1300" dirty="0">
              <a:solidFill>
                <a:srgbClr val="000000"/>
              </a:solidFill>
              <a:ea typeface="新細明體" pitchFamily="18" charset="-120"/>
              <a:cs typeface="Lucida Sans Unicode" pitchFamily="34" charset="0"/>
            </a:endParaRPr>
          </a:p>
        </p:txBody>
      </p:sp>
      <p:sp>
        <p:nvSpPr>
          <p:cNvPr id="22535" name="Text Box 6"/>
          <p:cNvSpPr txBox="1">
            <a:spLocks noChangeArrowheads="1"/>
          </p:cNvSpPr>
          <p:nvPr/>
        </p:nvSpPr>
        <p:spPr bwMode="auto">
          <a:xfrm>
            <a:off x="1430951" y="532447"/>
            <a:ext cx="7375082" cy="2661006"/>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zh-TW" altLang="zh-TW"/>
          </a:p>
        </p:txBody>
      </p:sp>
      <p:sp>
        <p:nvSpPr>
          <p:cNvPr id="22536" name="Rectangle 7"/>
          <p:cNvSpPr>
            <a:spLocks noGrp="1" noChangeArrowheads="1"/>
          </p:cNvSpPr>
          <p:nvPr>
            <p:ph type="body"/>
          </p:nvPr>
        </p:nvSpPr>
        <p:spPr>
          <a:xfrm>
            <a:off x="1023462" y="3370935"/>
            <a:ext cx="8180584" cy="3193452"/>
          </a:xfrm>
          <a:noFill/>
          <a:ln/>
        </p:spPr>
        <p:txBody>
          <a:bodyPr wrap="none" anchor="ctr"/>
          <a:lstStyle/>
          <a:p>
            <a:pPr eaLnBrk="1" hangingPunct="1"/>
            <a:endParaRPr lang="zh-TW" altLang="zh-TW"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96E1871-8526-4E96-A961-36A12BD4CDA2}" type="slidenum">
              <a:rPr lang="zh-TW" altLang="en-US">
                <a:latin typeface="Arial" pitchFamily="34" charset="0"/>
              </a:rPr>
              <a:pPr/>
              <a:t>15</a:t>
            </a:fld>
            <a:endParaRPr lang="en-US" altLang="zh-TW">
              <a:latin typeface="Arial" pitchFamily="34" charset="0"/>
            </a:endParaRPr>
          </a:p>
        </p:txBody>
      </p:sp>
      <p:sp>
        <p:nvSpPr>
          <p:cNvPr id="31747" name="Rectangle 2"/>
          <p:cNvSpPr>
            <a:spLocks noGrp="1" noRot="1" noChangeAspect="1" noChangeArrowheads="1" noTextEdit="1"/>
          </p:cNvSpPr>
          <p:nvPr>
            <p:ph type="sldImg"/>
          </p:nvPr>
        </p:nvSpPr>
        <p:spPr>
          <a:xfrm>
            <a:off x="2751138" y="533400"/>
            <a:ext cx="4732337" cy="2662238"/>
          </a:xfrm>
          <a:ln/>
        </p:spPr>
      </p:sp>
      <p:sp>
        <p:nvSpPr>
          <p:cNvPr id="31748"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B739D76-2952-44D8-AA33-F6255BCE9C57}" type="slidenum">
              <a:rPr lang="zh-TW" altLang="en-US">
                <a:latin typeface="Arial" pitchFamily="34" charset="0"/>
              </a:rPr>
              <a:pPr/>
              <a:t>16</a:t>
            </a:fld>
            <a:endParaRPr lang="en-US" altLang="zh-TW">
              <a:latin typeface="Arial" pitchFamily="34" charset="0"/>
            </a:endParaRPr>
          </a:p>
        </p:txBody>
      </p:sp>
      <p:sp>
        <p:nvSpPr>
          <p:cNvPr id="32771" name="Rectangle 2"/>
          <p:cNvSpPr>
            <a:spLocks noGrp="1" noRot="1" noChangeAspect="1" noChangeArrowheads="1" noTextEdit="1"/>
          </p:cNvSpPr>
          <p:nvPr>
            <p:ph type="sldImg"/>
          </p:nvPr>
        </p:nvSpPr>
        <p:spPr>
          <a:xfrm>
            <a:off x="2751138" y="533400"/>
            <a:ext cx="4732337" cy="2662238"/>
          </a:xfrm>
          <a:ln/>
        </p:spPr>
      </p:sp>
      <p:sp>
        <p:nvSpPr>
          <p:cNvPr id="32772"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F00846F-1EF4-4F54-9562-DE7559FA8FCD}" type="slidenum">
              <a:rPr lang="zh-TW" altLang="en-US">
                <a:latin typeface="Arial" pitchFamily="34" charset="0"/>
              </a:rPr>
              <a:pPr/>
              <a:t>17</a:t>
            </a:fld>
            <a:endParaRPr lang="en-US" altLang="zh-TW">
              <a:latin typeface="Arial" pitchFamily="34" charset="0"/>
            </a:endParaRPr>
          </a:p>
        </p:txBody>
      </p:sp>
      <p:sp>
        <p:nvSpPr>
          <p:cNvPr id="33795" name="Rectangle 2"/>
          <p:cNvSpPr>
            <a:spLocks noGrp="1" noRot="1" noChangeAspect="1" noChangeArrowheads="1" noTextEdit="1"/>
          </p:cNvSpPr>
          <p:nvPr>
            <p:ph type="sldImg"/>
          </p:nvPr>
        </p:nvSpPr>
        <p:spPr>
          <a:xfrm>
            <a:off x="2751138" y="533400"/>
            <a:ext cx="4732337" cy="2662238"/>
          </a:xfrm>
          <a:ln/>
        </p:spPr>
      </p:sp>
      <p:sp>
        <p:nvSpPr>
          <p:cNvPr id="33796"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64B56ED-9CB9-4646-88E6-B7FD854C4C5F}" type="slidenum">
              <a:rPr lang="zh-TW" altLang="en-US">
                <a:latin typeface="Arial" pitchFamily="34" charset="0"/>
              </a:rPr>
              <a:pPr/>
              <a:t>18</a:t>
            </a:fld>
            <a:endParaRPr lang="en-US" altLang="zh-TW">
              <a:latin typeface="Arial" pitchFamily="34" charset="0"/>
            </a:endParaRPr>
          </a:p>
        </p:txBody>
      </p:sp>
      <p:sp>
        <p:nvSpPr>
          <p:cNvPr id="34819" name="Rectangle 2"/>
          <p:cNvSpPr>
            <a:spLocks noGrp="1" noRot="1" noChangeAspect="1" noChangeArrowheads="1" noTextEdit="1"/>
          </p:cNvSpPr>
          <p:nvPr>
            <p:ph type="sldImg"/>
          </p:nvPr>
        </p:nvSpPr>
        <p:spPr>
          <a:xfrm>
            <a:off x="2751138" y="533400"/>
            <a:ext cx="4732337" cy="2662238"/>
          </a:xfrm>
          <a:ln/>
        </p:spPr>
      </p:sp>
      <p:sp>
        <p:nvSpPr>
          <p:cNvPr id="34820"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98781D4A-6296-4121-AB3A-E6C2345448E3}" type="slidenum">
              <a:rPr lang="zh-TW" altLang="en-US">
                <a:latin typeface="Arial" pitchFamily="34" charset="0"/>
              </a:rPr>
              <a:pPr/>
              <a:t>19</a:t>
            </a:fld>
            <a:endParaRPr lang="en-US" altLang="zh-TW">
              <a:latin typeface="Arial" pitchFamily="34" charset="0"/>
            </a:endParaRPr>
          </a:p>
        </p:txBody>
      </p:sp>
      <p:sp>
        <p:nvSpPr>
          <p:cNvPr id="35843" name="Rectangle 2"/>
          <p:cNvSpPr>
            <a:spLocks noGrp="1" noRot="1" noChangeAspect="1" noChangeArrowheads="1" noTextEdit="1"/>
          </p:cNvSpPr>
          <p:nvPr>
            <p:ph type="sldImg"/>
          </p:nvPr>
        </p:nvSpPr>
        <p:spPr>
          <a:xfrm>
            <a:off x="2751138" y="533400"/>
            <a:ext cx="4732337" cy="2662238"/>
          </a:xfrm>
          <a:ln/>
        </p:spPr>
      </p:sp>
      <p:sp>
        <p:nvSpPr>
          <p:cNvPr id="35844"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6785016-6A27-4297-80EB-27F9F41859FE}" type="slidenum">
              <a:rPr lang="zh-TW" altLang="en-US">
                <a:latin typeface="Arial" pitchFamily="34" charset="0"/>
              </a:rPr>
              <a:pPr/>
              <a:t>20</a:t>
            </a:fld>
            <a:endParaRPr lang="en-US" altLang="zh-TW">
              <a:latin typeface="Arial" pitchFamily="34" charset="0"/>
            </a:endParaRPr>
          </a:p>
        </p:txBody>
      </p:sp>
      <p:sp>
        <p:nvSpPr>
          <p:cNvPr id="36867" name="Rectangle 2"/>
          <p:cNvSpPr>
            <a:spLocks noGrp="1" noRot="1" noChangeAspect="1" noChangeArrowheads="1" noTextEdit="1"/>
          </p:cNvSpPr>
          <p:nvPr>
            <p:ph type="sldImg"/>
          </p:nvPr>
        </p:nvSpPr>
        <p:spPr>
          <a:xfrm>
            <a:off x="2751138" y="533400"/>
            <a:ext cx="4732337" cy="2662238"/>
          </a:xfrm>
          <a:ln/>
        </p:spPr>
      </p:sp>
      <p:sp>
        <p:nvSpPr>
          <p:cNvPr id="36868"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48E7AE1-1C1A-4E02-ADD4-806FB90D8B36}" type="slidenum">
              <a:rPr lang="zh-TW" altLang="en-US" smtClean="0"/>
              <a:pPr/>
              <a:t>23</a:t>
            </a:fld>
            <a:endParaRPr lang="en-US" altLang="zh-TW"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24</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25</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26</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F97EE04-0512-4186-BE2B-2E39CBF6E39D}" type="slidenum">
              <a:rPr lang="zh-TW" altLang="en-US">
                <a:latin typeface="Arial" pitchFamily="34" charset="0"/>
              </a:rPr>
              <a:pPr/>
              <a:t>3</a:t>
            </a:fld>
            <a:endParaRPr lang="en-US" altLang="zh-TW">
              <a:latin typeface="Arial" pitchFamily="34" charset="0"/>
            </a:endParaRPr>
          </a:p>
        </p:txBody>
      </p:sp>
      <p:sp>
        <p:nvSpPr>
          <p:cNvPr id="23555" name="Rectangle 2"/>
          <p:cNvSpPr>
            <a:spLocks noGrp="1" noRot="1" noChangeAspect="1" noChangeArrowheads="1" noTextEdit="1"/>
          </p:cNvSpPr>
          <p:nvPr>
            <p:ph type="sldImg"/>
          </p:nvPr>
        </p:nvSpPr>
        <p:spPr>
          <a:xfrm>
            <a:off x="2752725" y="531813"/>
            <a:ext cx="4733925" cy="2662237"/>
          </a:xfrm>
          <a:ln/>
        </p:spPr>
      </p:sp>
      <p:sp>
        <p:nvSpPr>
          <p:cNvPr id="23556"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27</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28</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63E5FEE-715E-40CE-BC8C-F79FD33A988F}" type="slidenum">
              <a:rPr lang="zh-TW" altLang="en-US" smtClean="0"/>
              <a:pPr/>
              <a:t>42</a:t>
            </a:fld>
            <a:endParaRPr lang="en-US" altLang="zh-TW"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pPr eaLnBrk="1" hangingPunct="1"/>
            <a:endParaRPr lang="zh-TW"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80BED36F-F242-4415-B471-378D036773E6}" type="slidenum">
              <a:rPr lang="en-US"/>
              <a:pPr/>
              <a:t>45</a:t>
            </a:fld>
            <a:endParaRPr lang="en-US"/>
          </a:p>
        </p:txBody>
      </p:sp>
      <p:sp>
        <p:nvSpPr>
          <p:cNvPr id="27651" name="Rectangle 2"/>
          <p:cNvSpPr>
            <a:spLocks noGrp="1" noRot="1" noChangeAspect="1" noChangeArrowheads="1" noTextEdit="1"/>
          </p:cNvSpPr>
          <p:nvPr>
            <p:ph type="sldImg"/>
          </p:nvPr>
        </p:nvSpPr>
        <p:spPr>
          <a:xfrm>
            <a:off x="2814638" y="547688"/>
            <a:ext cx="4678362" cy="2632075"/>
          </a:xfrm>
          <a:ln/>
        </p:spPr>
      </p:sp>
      <p:sp>
        <p:nvSpPr>
          <p:cNvPr id="27652" name="Rectangle 3"/>
          <p:cNvSpPr>
            <a:spLocks noGrp="1" noChangeArrowheads="1"/>
          </p:cNvSpPr>
          <p:nvPr>
            <p:ph type="body" idx="1"/>
          </p:nvPr>
        </p:nvSpPr>
        <p:spPr>
          <a:xfrm>
            <a:off x="1390380" y="3399400"/>
            <a:ext cx="7524928" cy="3179895"/>
          </a:xfrm>
          <a:noFill/>
          <a:ln/>
        </p:spPr>
        <p:txBody>
          <a:bodyPr/>
          <a:lstStyle/>
          <a:p>
            <a:pPr eaLnBrk="1" hangingPunct="1"/>
            <a:endParaRPr lang="ja-JP"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B8406705-EB70-423A-B698-4CBCB4EFD849}" type="slidenum">
              <a:rPr lang="zh-TW" altLang="en-US">
                <a:latin typeface="Arial" pitchFamily="34" charset="0"/>
              </a:rPr>
              <a:pPr/>
              <a:t>8</a:t>
            </a:fld>
            <a:endParaRPr lang="en-US" altLang="zh-TW">
              <a:latin typeface="Arial" pitchFamily="34" charset="0"/>
            </a:endParaRPr>
          </a:p>
        </p:txBody>
      </p:sp>
      <p:sp>
        <p:nvSpPr>
          <p:cNvPr id="24579" name="Rectangle 2"/>
          <p:cNvSpPr>
            <a:spLocks noGrp="1" noRot="1" noChangeAspect="1" noChangeArrowheads="1" noTextEdit="1"/>
          </p:cNvSpPr>
          <p:nvPr>
            <p:ph type="sldImg"/>
          </p:nvPr>
        </p:nvSpPr>
        <p:spPr>
          <a:xfrm>
            <a:off x="2752725" y="533400"/>
            <a:ext cx="4732338" cy="2662238"/>
          </a:xfrm>
          <a:ln/>
        </p:spPr>
      </p:sp>
      <p:sp>
        <p:nvSpPr>
          <p:cNvPr id="24580"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2658ACC-2A52-4497-A0B7-8646C57F8848}" type="slidenum">
              <a:rPr lang="zh-TW" altLang="en-US">
                <a:latin typeface="Arial" pitchFamily="34" charset="0"/>
              </a:rPr>
              <a:pPr/>
              <a:t>9</a:t>
            </a:fld>
            <a:endParaRPr lang="en-US" altLang="zh-TW">
              <a:latin typeface="Arial" pitchFamily="34" charset="0"/>
            </a:endParaRPr>
          </a:p>
        </p:txBody>
      </p:sp>
      <p:sp>
        <p:nvSpPr>
          <p:cNvPr id="25603" name="Rectangle 2"/>
          <p:cNvSpPr>
            <a:spLocks noGrp="1" noRot="1" noChangeAspect="1" noChangeArrowheads="1" noTextEdit="1"/>
          </p:cNvSpPr>
          <p:nvPr>
            <p:ph type="sldImg"/>
          </p:nvPr>
        </p:nvSpPr>
        <p:spPr>
          <a:xfrm>
            <a:off x="2752725" y="533400"/>
            <a:ext cx="4732338" cy="2662238"/>
          </a:xfrm>
          <a:ln/>
        </p:spPr>
      </p:sp>
      <p:sp>
        <p:nvSpPr>
          <p:cNvPr id="25604"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6C4B5A8-F3B8-4BAA-B23C-E54F40AF3B4A}" type="slidenum">
              <a:rPr lang="zh-TW" altLang="en-US">
                <a:latin typeface="Arial" pitchFamily="34" charset="0"/>
              </a:rPr>
              <a:pPr/>
              <a:t>10</a:t>
            </a:fld>
            <a:endParaRPr lang="en-US" altLang="zh-TW">
              <a:latin typeface="Arial" pitchFamily="34" charset="0"/>
            </a:endParaRPr>
          </a:p>
        </p:txBody>
      </p:sp>
      <p:sp>
        <p:nvSpPr>
          <p:cNvPr id="26627" name="Rectangle 2"/>
          <p:cNvSpPr>
            <a:spLocks noGrp="1" noRot="1" noChangeAspect="1" noChangeArrowheads="1" noTextEdit="1"/>
          </p:cNvSpPr>
          <p:nvPr>
            <p:ph type="sldImg"/>
          </p:nvPr>
        </p:nvSpPr>
        <p:spPr>
          <a:xfrm>
            <a:off x="2752725" y="533400"/>
            <a:ext cx="4732338" cy="2662238"/>
          </a:xfrm>
          <a:ln/>
        </p:spPr>
      </p:sp>
      <p:sp>
        <p:nvSpPr>
          <p:cNvPr id="26628"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03117EA-11CB-4607-B7B8-034060F50D0C}" type="slidenum">
              <a:rPr lang="zh-TW" altLang="en-US">
                <a:latin typeface="Arial" pitchFamily="34" charset="0"/>
              </a:rPr>
              <a:pPr/>
              <a:t>11</a:t>
            </a:fld>
            <a:endParaRPr lang="en-US" altLang="zh-TW">
              <a:latin typeface="Arial" pitchFamily="34" charset="0"/>
            </a:endParaRPr>
          </a:p>
        </p:txBody>
      </p:sp>
      <p:sp>
        <p:nvSpPr>
          <p:cNvPr id="27651" name="Rectangle 2"/>
          <p:cNvSpPr>
            <a:spLocks noGrp="1" noRot="1" noChangeAspect="1" noChangeArrowheads="1" noTextEdit="1"/>
          </p:cNvSpPr>
          <p:nvPr>
            <p:ph type="sldImg"/>
          </p:nvPr>
        </p:nvSpPr>
        <p:spPr>
          <a:xfrm>
            <a:off x="2752725" y="533400"/>
            <a:ext cx="4732338" cy="2662238"/>
          </a:xfrm>
          <a:ln/>
        </p:spPr>
      </p:sp>
      <p:sp>
        <p:nvSpPr>
          <p:cNvPr id="27652"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FE0E928-237C-4547-9E64-5704037036CE}" type="slidenum">
              <a:rPr lang="zh-TW" altLang="en-US">
                <a:latin typeface="Arial" pitchFamily="34" charset="0"/>
              </a:rPr>
              <a:pPr/>
              <a:t>12</a:t>
            </a:fld>
            <a:endParaRPr lang="en-US" altLang="zh-TW">
              <a:latin typeface="Arial" pitchFamily="34" charset="0"/>
            </a:endParaRPr>
          </a:p>
        </p:txBody>
      </p:sp>
      <p:sp>
        <p:nvSpPr>
          <p:cNvPr id="28675" name="Rectangle 2"/>
          <p:cNvSpPr>
            <a:spLocks noGrp="1" noRot="1" noChangeAspect="1" noChangeArrowheads="1" noTextEdit="1"/>
          </p:cNvSpPr>
          <p:nvPr>
            <p:ph type="sldImg"/>
          </p:nvPr>
        </p:nvSpPr>
        <p:spPr>
          <a:xfrm>
            <a:off x="2752725" y="533400"/>
            <a:ext cx="4732338" cy="2662238"/>
          </a:xfrm>
          <a:ln/>
        </p:spPr>
      </p:sp>
      <p:sp>
        <p:nvSpPr>
          <p:cNvPr id="28676"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74DA16F-E07F-4879-8055-1EC5C3DFCAD8}" type="slidenum">
              <a:rPr lang="zh-TW" altLang="en-US">
                <a:latin typeface="Arial" pitchFamily="34" charset="0"/>
              </a:rPr>
              <a:pPr/>
              <a:t>13</a:t>
            </a:fld>
            <a:endParaRPr lang="en-US" altLang="zh-TW">
              <a:latin typeface="Arial" pitchFamily="34" charset="0"/>
            </a:endParaRPr>
          </a:p>
        </p:txBody>
      </p:sp>
      <p:sp>
        <p:nvSpPr>
          <p:cNvPr id="29699" name="Rectangle 2"/>
          <p:cNvSpPr>
            <a:spLocks noGrp="1" noRot="1" noChangeAspect="1" noChangeArrowheads="1" noTextEdit="1"/>
          </p:cNvSpPr>
          <p:nvPr>
            <p:ph type="sldImg"/>
          </p:nvPr>
        </p:nvSpPr>
        <p:spPr>
          <a:xfrm>
            <a:off x="2752725" y="533400"/>
            <a:ext cx="4732338" cy="2662238"/>
          </a:xfrm>
          <a:ln/>
        </p:spPr>
      </p:sp>
      <p:sp>
        <p:nvSpPr>
          <p:cNvPr id="29700"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A5AFDE6-0C52-41F8-9B58-56EB149CC9EF}" type="slidenum">
              <a:rPr lang="zh-TW" altLang="en-US">
                <a:latin typeface="Arial" pitchFamily="34" charset="0"/>
              </a:rPr>
              <a:pPr/>
              <a:t>14</a:t>
            </a:fld>
            <a:endParaRPr lang="en-US" altLang="zh-TW">
              <a:latin typeface="Arial" pitchFamily="34" charset="0"/>
            </a:endParaRPr>
          </a:p>
        </p:txBody>
      </p:sp>
      <p:sp>
        <p:nvSpPr>
          <p:cNvPr id="30723" name="Rectangle 2"/>
          <p:cNvSpPr>
            <a:spLocks noGrp="1" noRot="1" noChangeAspect="1" noChangeArrowheads="1" noTextEdit="1"/>
          </p:cNvSpPr>
          <p:nvPr>
            <p:ph type="sldImg"/>
          </p:nvPr>
        </p:nvSpPr>
        <p:spPr>
          <a:xfrm>
            <a:off x="2752725" y="533400"/>
            <a:ext cx="4732338" cy="2662238"/>
          </a:xfrm>
          <a:ln/>
        </p:spPr>
      </p:sp>
      <p:sp>
        <p:nvSpPr>
          <p:cNvPr id="30724" name="Rectangle 3"/>
          <p:cNvSpPr>
            <a:spLocks noGrp="1" noChangeArrowheads="1"/>
          </p:cNvSpPr>
          <p:nvPr>
            <p:ph type="body" idx="1"/>
          </p:nvPr>
        </p:nvSpPr>
        <p:spPr>
          <a:noFill/>
          <a:ln/>
        </p:spPr>
        <p:txBody>
          <a:bodyPr/>
          <a:lstStyle/>
          <a:p>
            <a:pPr eaLnBrk="1" hangingPunct="1"/>
            <a:endParaRPr lang="zh-TW" altLang="zh-TW"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標題 1"/>
          <p:cNvSpPr>
            <a:spLocks noGrp="1"/>
          </p:cNvSpPr>
          <p:nvPr>
            <p:ph type="ctrTitle" hasCustomPrompt="1"/>
          </p:nvPr>
        </p:nvSpPr>
        <p:spPr>
          <a:xfrm>
            <a:off x="736600" y="1254919"/>
            <a:ext cx="7772400" cy="1102519"/>
          </a:xfrm>
          <a:prstGeom prst="rect">
            <a:avLst/>
          </a:prstGeom>
        </p:spPr>
        <p:txBody>
          <a:bodyPr anchor="t"/>
          <a:lstStyle>
            <a:lvl1pPr>
              <a:defRPr sz="3200" b="1">
                <a:solidFill>
                  <a:schemeClr val="tx1"/>
                </a:solidFill>
                <a:latin typeface="Trebuchet MS" pitchFamily="34" charset="0"/>
              </a:defRPr>
            </a:lvl1pPr>
          </a:lstStyle>
          <a:p>
            <a:r>
              <a:rPr lang="en-US" altLang="zh-TW" dirty="0" smtClean="0"/>
              <a:t>Title</a:t>
            </a:r>
            <a:endParaRPr lang="zh-TW" altLang="en-US" dirty="0"/>
          </a:p>
        </p:txBody>
      </p:sp>
      <p:sp>
        <p:nvSpPr>
          <p:cNvPr id="3" name="副標題 2"/>
          <p:cNvSpPr>
            <a:spLocks noGrp="1"/>
          </p:cNvSpPr>
          <p:nvPr>
            <p:ph type="subTitle" idx="1" hasCustomPrompt="1"/>
          </p:nvPr>
        </p:nvSpPr>
        <p:spPr>
          <a:xfrm>
            <a:off x="1371600" y="2819400"/>
            <a:ext cx="6400800" cy="1314450"/>
          </a:xfrm>
          <a:prstGeom prst="rect">
            <a:avLst/>
          </a:prstGeom>
        </p:spPr>
        <p:txBody>
          <a:bodyPr anchor="t"/>
          <a:lstStyle>
            <a:lvl1pPr marL="0" indent="0" algn="ctr">
              <a:buNone/>
              <a:defRPr sz="2000" b="1" i="1">
                <a:latin typeface="Trebuchet MS"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TW" dirty="0" smtClean="0"/>
              <a:t>Sub title</a:t>
            </a:r>
            <a:endParaRPr lang="zh-TW" altLang="en-US" dirty="0"/>
          </a:p>
        </p:txBody>
      </p:sp>
      <p:sp>
        <p:nvSpPr>
          <p:cNvPr id="8" name="Text Placeholder 7"/>
          <p:cNvSpPr>
            <a:spLocks noGrp="1"/>
          </p:cNvSpPr>
          <p:nvPr>
            <p:ph type="body" sz="quarter" idx="10" hasCustomPrompt="1"/>
          </p:nvPr>
        </p:nvSpPr>
        <p:spPr>
          <a:xfrm>
            <a:off x="6400800" y="4486275"/>
            <a:ext cx="2527300" cy="323850"/>
          </a:xfrm>
          <a:prstGeom prst="rect">
            <a:avLst/>
          </a:prstGeom>
        </p:spPr>
        <p:txBody>
          <a:bodyPr/>
          <a:lstStyle>
            <a:lvl1pPr algn="r">
              <a:buFontTx/>
              <a:buNone/>
              <a:defRPr sz="1400" b="1">
                <a:latin typeface="Trebuchet MS" pitchFamily="34" charset="0"/>
              </a:defRPr>
            </a:lvl1pPr>
            <a:lvl2pPr>
              <a:buFontTx/>
              <a:buNone/>
              <a:defRPr sz="1000"/>
            </a:lvl2pPr>
            <a:lvl3pPr>
              <a:buFontTx/>
              <a:buNone/>
              <a:defRPr sz="1000"/>
            </a:lvl3pPr>
            <a:lvl4pPr>
              <a:buFontTx/>
              <a:buNone/>
              <a:defRPr sz="1000"/>
            </a:lvl4pPr>
            <a:lvl5pPr>
              <a:buFontTx/>
              <a:buNone/>
              <a:defRPr sz="1000"/>
            </a:lvl5pPr>
          </a:lstStyle>
          <a:p>
            <a:pPr lvl="0"/>
            <a:r>
              <a:rPr lang="en-US" dirty="0" smtClean="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457200" y="205979"/>
            <a:ext cx="8229600" cy="857250"/>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457200" y="1200151"/>
            <a:ext cx="8229600" cy="3394472"/>
          </a:xfrm>
          <a:prstGeom prst="rect">
            <a:avLst/>
          </a:prstGeom>
        </p:spPr>
        <p:txBody>
          <a:bodyPr/>
          <a:lstStyle/>
          <a:p>
            <a:endParaRPr lang="zh-TW"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內容版面配置區 2"/>
          <p:cNvSpPr>
            <a:spLocks noGrp="1"/>
          </p:cNvSpPr>
          <p:nvPr>
            <p:ph idx="1" hasCustomPrompt="1"/>
          </p:nvPr>
        </p:nvSpPr>
        <p:spPr>
          <a:xfrm>
            <a:off x="1097318" y="1157288"/>
            <a:ext cx="6907577" cy="3371850"/>
          </a:xfrm>
          <a:prstGeom prst="rect">
            <a:avLst/>
          </a:prstGeom>
        </p:spPr>
        <p:txBody>
          <a:bodyPr/>
          <a:lstStyle>
            <a:lvl1pPr>
              <a:lnSpc>
                <a:spcPct val="200000"/>
              </a:lnSpc>
              <a:spcBef>
                <a:spcPts val="600"/>
              </a:spcBef>
              <a:buFontTx/>
              <a:buBlip>
                <a:blip r:embed="rId2"/>
              </a:buBlip>
              <a:defRPr sz="1600" b="1" baseline="0">
                <a:latin typeface="Trebuchet MS" pitchFamily="34" charset="0"/>
              </a:defRPr>
            </a:lvl1pPr>
            <a:lvl2pPr>
              <a:lnSpc>
                <a:spcPct val="100000"/>
              </a:lnSpc>
              <a:spcBef>
                <a:spcPts val="600"/>
              </a:spcBef>
              <a:buFont typeface="Symbol" pitchFamily="18" charset="2"/>
              <a:buChar char=""/>
              <a:defRPr sz="1400">
                <a:latin typeface="Trebuchet MS" pitchFamily="34" charset="0"/>
              </a:defRPr>
            </a:lvl2pPr>
            <a:lvl3pPr>
              <a:lnSpc>
                <a:spcPct val="100000"/>
              </a:lnSpc>
              <a:spcBef>
                <a:spcPts val="600"/>
              </a:spcBef>
              <a:defRPr sz="1200">
                <a:latin typeface="Trebuchet MS" pitchFamily="34" charset="0"/>
              </a:defRPr>
            </a:lvl3pPr>
            <a:lvl4pPr>
              <a:lnSpc>
                <a:spcPct val="100000"/>
              </a:lnSpc>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AGENDA</a:t>
            </a:r>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67" y="651531"/>
            <a:ext cx="859536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a:t>
            </a:r>
            <a:endParaRPr lang="zh-TW" altLang="en-US" dirty="0" smtClean="0"/>
          </a:p>
        </p:txBody>
      </p:sp>
      <p:sp>
        <p:nvSpPr>
          <p:cNvPr id="4"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sp>
        <p:nvSpPr>
          <p:cNvPr id="3" name="內容版面配置區 2"/>
          <p:cNvSpPr>
            <a:spLocks noGrp="1"/>
          </p:cNvSpPr>
          <p:nvPr>
            <p:ph idx="1" hasCustomPrompt="1"/>
          </p:nvPr>
        </p:nvSpPr>
        <p:spPr>
          <a:xfrm>
            <a:off x="274323"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6" name="內容版面配置區 2"/>
          <p:cNvSpPr>
            <a:spLocks noGrp="1"/>
          </p:cNvSpPr>
          <p:nvPr>
            <p:ph idx="10" hasCustomPrompt="1"/>
          </p:nvPr>
        </p:nvSpPr>
        <p:spPr>
          <a:xfrm>
            <a:off x="4663439" y="651486"/>
            <a:ext cx="4206240" cy="4114800"/>
          </a:xfrm>
          <a:prstGeom prst="rect">
            <a:avLst/>
          </a:prstGeom>
        </p:spPr>
        <p:txBody>
          <a:bodyPr/>
          <a:lstStyle>
            <a:lvl1pPr>
              <a:spcBef>
                <a:spcPts val="600"/>
              </a:spcBef>
              <a:buFontTx/>
              <a:buBlip>
                <a:blip r:embed="rId2"/>
              </a:buBlip>
              <a:defRPr sz="1600" b="1">
                <a:latin typeface="Trebuchet MS" pitchFamily="34" charset="0"/>
              </a:defRPr>
            </a:lvl1pPr>
            <a:lvl2pPr>
              <a:spcBef>
                <a:spcPts val="600"/>
              </a:spcBef>
              <a:buFont typeface="Symbol" pitchFamily="18" charset="2"/>
              <a:buChar char=""/>
              <a:defRPr sz="1400">
                <a:latin typeface="Trebuchet MS" pitchFamily="34" charset="0"/>
              </a:defRPr>
            </a:lvl2pPr>
            <a:lvl3pPr>
              <a:spcBef>
                <a:spcPts val="600"/>
              </a:spcBef>
              <a:defRPr sz="1200">
                <a:latin typeface="Trebuchet MS" pitchFamily="34" charset="0"/>
              </a:defRPr>
            </a:lvl3pPr>
            <a:lvl4pPr>
              <a:spcBef>
                <a:spcPts val="600"/>
              </a:spcBef>
              <a:buFont typeface="Courier New" pitchFamily="49" charset="0"/>
              <a:buChar char="o"/>
              <a:defRPr sz="1000">
                <a:latin typeface="Trebuchet MS" pitchFamily="34" charset="0"/>
              </a:defRPr>
            </a:lvl4pPr>
            <a:lvl5pPr>
              <a:defRPr>
                <a:latin typeface="Trebuchet MS" pitchFamily="34" charset="0"/>
              </a:defRPr>
            </a:lvl5pPr>
          </a:lstStyle>
          <a:p>
            <a:pPr lvl="0"/>
            <a:r>
              <a:rPr lang="en-US" altLang="zh-TW" dirty="0" smtClean="0"/>
              <a:t>Tier 1</a:t>
            </a:r>
            <a:endParaRPr lang="zh-TW" altLang="en-US" dirty="0" smtClean="0"/>
          </a:p>
          <a:p>
            <a:pPr lvl="1"/>
            <a:r>
              <a:rPr lang="en-US" altLang="zh-TW" dirty="0" smtClean="0"/>
              <a:t>Tier 2</a:t>
            </a:r>
            <a:endParaRPr lang="zh-TW" altLang="en-US" dirty="0" smtClean="0"/>
          </a:p>
          <a:p>
            <a:pPr lvl="2"/>
            <a:r>
              <a:rPr lang="en-US" altLang="zh-TW" dirty="0" smtClean="0"/>
              <a:t>Tier 3</a:t>
            </a:r>
            <a:endParaRPr lang="zh-TW" altLang="en-US" dirty="0" smtClean="0"/>
          </a:p>
          <a:p>
            <a:pPr lvl="3"/>
            <a:r>
              <a:rPr lang="en-US" altLang="zh-TW" dirty="0" smtClean="0"/>
              <a:t>Tier 4h</a:t>
            </a:r>
            <a:endParaRPr lang="zh-TW" altLang="en-US" dirty="0" smtClean="0"/>
          </a:p>
        </p:txBody>
      </p:sp>
      <p:sp>
        <p:nvSpPr>
          <p:cNvPr id="5"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722313" y="1967866"/>
            <a:ext cx="7772400" cy="1021556"/>
          </a:xfrm>
          <a:prstGeom prst="rect">
            <a:avLst/>
          </a:prstGeom>
        </p:spPr>
        <p:txBody>
          <a:bodyPr anchor="t"/>
          <a:lstStyle>
            <a:lvl1pPr algn="ctr">
              <a:defRPr sz="2400" b="1" cap="none" baseline="0">
                <a:solidFill>
                  <a:schemeClr val="tx1"/>
                </a:solidFill>
                <a:latin typeface="Trebuchet MS" pitchFamily="34" charset="0"/>
              </a:defRPr>
            </a:lvl1pPr>
          </a:lstStyle>
          <a:p>
            <a:r>
              <a:rPr lang="en-US" altLang="zh-TW" dirty="0" smtClean="0"/>
              <a:t>Section Title</a:t>
            </a:r>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標題 1"/>
          <p:cNvSpPr>
            <a:spLocks noGrp="1"/>
          </p:cNvSpPr>
          <p:nvPr>
            <p:ph type="title" hasCustomPrompt="1"/>
          </p:nvPr>
        </p:nvSpPr>
        <p:spPr>
          <a:xfrm>
            <a:off x="91399" y="0"/>
            <a:ext cx="8229600" cy="457200"/>
          </a:xfrm>
          <a:prstGeom prst="rect">
            <a:avLst/>
          </a:prstGeom>
        </p:spPr>
        <p:txBody>
          <a:bodyPr anchor="ctr"/>
          <a:lstStyle>
            <a:lvl1pPr algn="l">
              <a:defRPr sz="2000" b="1">
                <a:solidFill>
                  <a:schemeClr val="tx1"/>
                </a:solidFill>
                <a:effectLst/>
                <a:latin typeface="Trebuchet MS" pitchFamily="34" charset="0"/>
              </a:defRPr>
            </a:lvl1pPr>
          </a:lstStyle>
          <a:p>
            <a:r>
              <a:rPr lang="en-US" altLang="zh-TW" dirty="0" smtClean="0"/>
              <a:t>Title</a:t>
            </a:r>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7220" y="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0" name="Rectangle 56"/>
          <p:cNvSpPr>
            <a:spLocks noChangeArrowheads="1"/>
          </p:cNvSpPr>
          <p:nvPr userDrawn="1"/>
        </p:nvSpPr>
        <p:spPr bwMode="auto">
          <a:xfrm>
            <a:off x="0" y="468653"/>
            <a:ext cx="9144000" cy="91440"/>
          </a:xfrm>
          <a:prstGeom prst="rect">
            <a:avLst/>
          </a:prstGeom>
          <a:gradFill rotWithShape="1">
            <a:gsLst>
              <a:gs pos="0">
                <a:srgbClr val="280000"/>
              </a:gs>
              <a:gs pos="50000">
                <a:srgbClr val="FF4B4B"/>
              </a:gs>
              <a:gs pos="100000">
                <a:srgbClr val="280000"/>
              </a:gs>
            </a:gsLst>
            <a:lin ang="0" scaled="1"/>
          </a:gradFill>
          <a:ln w="9525">
            <a:noFill/>
            <a:miter lim="800000"/>
            <a:headEnd/>
            <a:tailEnd/>
          </a:ln>
          <a:effectLst/>
        </p:spPr>
        <p:txBody>
          <a:bodyPr wrap="none" anchor="ctr"/>
          <a:lstStyle/>
          <a:p>
            <a:pPr algn="ctr"/>
            <a:endParaRPr lang="zh-TW" altLang="en-US" sz="1400">
              <a:solidFill>
                <a:schemeClr val="bg1"/>
              </a:solidFill>
              <a:latin typeface="Franklin Gothic Medium" pitchFamily="34" charset="0"/>
              <a:ea typeface="PMingLiU" pitchFamily="18" charset="-120"/>
            </a:endParaRPr>
          </a:p>
        </p:txBody>
      </p:sp>
      <p:sp>
        <p:nvSpPr>
          <p:cNvPr id="1086" name="Text Box 62"/>
          <p:cNvSpPr txBox="1">
            <a:spLocks noChangeArrowheads="1"/>
          </p:cNvSpPr>
          <p:nvPr userDrawn="1"/>
        </p:nvSpPr>
        <p:spPr bwMode="auto">
          <a:xfrm>
            <a:off x="7728857" y="0"/>
            <a:ext cx="1415143" cy="274320"/>
          </a:xfrm>
          <a:prstGeom prst="rect">
            <a:avLst/>
          </a:prstGeom>
          <a:gradFill rotWithShape="1">
            <a:gsLst>
              <a:gs pos="0">
                <a:srgbClr val="FF0000">
                  <a:gamma/>
                  <a:shade val="0"/>
                  <a:invGamma/>
                </a:srgbClr>
              </a:gs>
              <a:gs pos="100000">
                <a:srgbClr val="FF0000"/>
              </a:gs>
            </a:gsLst>
            <a:lin ang="5400000" scaled="1"/>
          </a:gradFill>
          <a:ln w="9525">
            <a:noFill/>
            <a:miter lim="800000"/>
            <a:headEnd/>
            <a:tailEnd/>
          </a:ln>
          <a:effectLst/>
        </p:spPr>
        <p:txBody>
          <a:bodyPr wrap="square">
            <a:spAutoFit/>
          </a:bodyPr>
          <a:lstStyle/>
          <a:p>
            <a:pPr algn="r"/>
            <a:r>
              <a:rPr lang="en-US" altLang="zh-TW" sz="1400" dirty="0" smtClean="0">
                <a:solidFill>
                  <a:schemeClr val="bg1"/>
                </a:solidFill>
                <a:ea typeface="PMingLiU" pitchFamily="18" charset="-120"/>
              </a:rPr>
              <a:t>Confidential</a:t>
            </a:r>
            <a:endParaRPr lang="en-US" altLang="zh-TW" sz="1400" dirty="0">
              <a:solidFill>
                <a:schemeClr val="bg1"/>
              </a:solidFill>
              <a:ea typeface="PMingLiU" pitchFamily="18" charset="-120"/>
            </a:endParaRPr>
          </a:p>
        </p:txBody>
      </p:sp>
      <p:sp>
        <p:nvSpPr>
          <p:cNvPr id="1093" name="Rectangle 69"/>
          <p:cNvSpPr>
            <a:spLocks noChangeArrowheads="1"/>
          </p:cNvSpPr>
          <p:nvPr userDrawn="1"/>
        </p:nvSpPr>
        <p:spPr bwMode="auto">
          <a:xfrm>
            <a:off x="1828766" y="4857725"/>
            <a:ext cx="5852160" cy="182880"/>
          </a:xfrm>
          <a:prstGeom prst="rect">
            <a:avLst/>
          </a:prstGeom>
          <a:gradFill rotWithShape="1">
            <a:gsLst>
              <a:gs pos="0">
                <a:srgbClr val="FF1919"/>
              </a:gs>
              <a:gs pos="50000">
                <a:srgbClr val="280000"/>
              </a:gs>
              <a:gs pos="100000">
                <a:srgbClr val="FF1919"/>
              </a:gs>
            </a:gsLst>
            <a:lin ang="0" scaled="1"/>
          </a:gradFill>
          <a:ln w="9525">
            <a:noFill/>
            <a:miter lim="800000"/>
            <a:headEnd/>
            <a:tailEnd/>
          </a:ln>
          <a:effectLst/>
        </p:spPr>
        <p:txBody>
          <a:bodyPr wrap="none" anchor="ctr"/>
          <a:lstStyle/>
          <a:p>
            <a:pPr algn="ctr">
              <a:defRPr/>
            </a:pPr>
            <a:r>
              <a:rPr lang="en-US" altLang="zh-TW" sz="1200">
                <a:solidFill>
                  <a:schemeClr val="bg1"/>
                </a:solidFill>
                <a:latin typeface="Franklin Gothic Medium" pitchFamily="34" charset="0"/>
                <a:ea typeface="新細明體" pitchFamily="18" charset="-120"/>
              </a:rPr>
              <a:t>Toward Yield Excellence</a:t>
            </a:r>
          </a:p>
        </p:txBody>
      </p:sp>
      <p:sp>
        <p:nvSpPr>
          <p:cNvPr id="1094" name="Text Box 70"/>
          <p:cNvSpPr txBox="1">
            <a:spLocks noChangeArrowheads="1"/>
          </p:cNvSpPr>
          <p:nvPr userDrawn="1"/>
        </p:nvSpPr>
        <p:spPr bwMode="auto">
          <a:xfrm>
            <a:off x="7132286" y="4857725"/>
            <a:ext cx="548640" cy="182880"/>
          </a:xfrm>
          <a:prstGeom prst="rect">
            <a:avLst/>
          </a:prstGeom>
          <a:noFill/>
          <a:ln w="9525">
            <a:noFill/>
            <a:miter lim="800000"/>
            <a:headEnd/>
            <a:tailEnd/>
          </a:ln>
          <a:effectLst/>
        </p:spPr>
        <p:txBody>
          <a:bodyPr wrap="none" anchor="ctr" anchorCtr="1">
            <a:noAutofit/>
          </a:bodyPr>
          <a:lstStyle/>
          <a:p>
            <a:pPr algn="ctr"/>
            <a:r>
              <a:rPr lang="en-US" altLang="zh-TW" sz="1000" dirty="0">
                <a:solidFill>
                  <a:schemeClr val="bg1"/>
                </a:solidFill>
                <a:ea typeface="PMingLiU" pitchFamily="18" charset="-120"/>
              </a:rPr>
              <a:t>P.</a:t>
            </a:r>
            <a:fld id="{97C629D4-B5C2-4044-995E-3008CED3B0CE}" type="slidenum">
              <a:rPr lang="en-US" altLang="zh-TW" sz="1000">
                <a:solidFill>
                  <a:schemeClr val="bg1"/>
                </a:solidFill>
                <a:ea typeface="PMingLiU" pitchFamily="18" charset="-120"/>
              </a:rPr>
              <a:pPr algn="ctr"/>
              <a:t>‹#›</a:t>
            </a:fld>
            <a:endParaRPr lang="en-US" altLang="zh-TW" sz="1000" dirty="0">
              <a:solidFill>
                <a:schemeClr val="bg1"/>
              </a:solidFill>
              <a:ea typeface="PMingLiU" pitchFamily="18" charset="-120"/>
            </a:endParaRPr>
          </a:p>
        </p:txBody>
      </p:sp>
      <p:pic>
        <p:nvPicPr>
          <p:cNvPr id="1032" name="Picture 71"/>
          <p:cNvPicPr>
            <a:picLocks noChangeAspect="1" noChangeArrowheads="1"/>
          </p:cNvPicPr>
          <p:nvPr userDrawn="1"/>
        </p:nvPicPr>
        <p:blipFill>
          <a:blip r:embed="rId13" cstate="print"/>
          <a:srcRect/>
          <a:stretch>
            <a:fillRect/>
          </a:stretch>
        </p:blipFill>
        <p:spPr bwMode="auto">
          <a:xfrm>
            <a:off x="91473" y="4857725"/>
            <a:ext cx="1463040" cy="177290"/>
          </a:xfrm>
          <a:prstGeom prst="rect">
            <a:avLst/>
          </a:prstGeom>
          <a:noFill/>
          <a:ln w="9525" algn="ctr">
            <a:noFill/>
            <a:miter lim="800000"/>
            <a:headEnd/>
            <a:tailEnd/>
          </a:ln>
        </p:spPr>
      </p:pic>
      <p:sp>
        <p:nvSpPr>
          <p:cNvPr id="11" name="TextBox 10"/>
          <p:cNvSpPr txBox="1"/>
          <p:nvPr userDrawn="1"/>
        </p:nvSpPr>
        <p:spPr>
          <a:xfrm>
            <a:off x="7507130" y="240030"/>
            <a:ext cx="1641796" cy="307777"/>
          </a:xfrm>
          <a:prstGeom prst="rect">
            <a:avLst/>
          </a:prstGeom>
          <a:noFill/>
        </p:spPr>
        <p:txBody>
          <a:bodyPr wrap="none" rtlCol="0">
            <a:spAutoFit/>
          </a:bodyPr>
          <a:lstStyle/>
          <a:p>
            <a:r>
              <a:rPr lang="en-US" sz="1400" b="1" baseline="0" dirty="0" smtClean="0">
                <a:latin typeface="Trebuchet MS" pitchFamily="34" charset="0"/>
              </a:rPr>
              <a:t>HMI Internal </a:t>
            </a:r>
            <a:r>
              <a:rPr lang="en-US" sz="1400" b="1" dirty="0" smtClean="0">
                <a:latin typeface="Trebuchet MS" pitchFamily="34" charset="0"/>
              </a:rPr>
              <a:t>Only</a:t>
            </a:r>
            <a:endParaRPr lang="en-US" sz="1400" b="1" dirty="0">
              <a:latin typeface="Trebuchet MS" pitchFamily="34" charset="0"/>
            </a:endParaRPr>
          </a:p>
        </p:txBody>
      </p:sp>
      <p:sp>
        <p:nvSpPr>
          <p:cNvPr id="9" name="Rectangle 72"/>
          <p:cNvSpPr>
            <a:spLocks noChangeArrowheads="1"/>
          </p:cNvSpPr>
          <p:nvPr userDrawn="1"/>
        </p:nvSpPr>
        <p:spPr bwMode="auto">
          <a:xfrm>
            <a:off x="7953961" y="4762710"/>
            <a:ext cx="1098550" cy="369332"/>
          </a:xfrm>
          <a:prstGeom prst="rect">
            <a:avLst/>
          </a:prstGeom>
          <a:noFill/>
          <a:ln w="9525" algn="ctr">
            <a:noFill/>
            <a:miter lim="800000"/>
            <a:headEnd/>
            <a:tailEnd/>
          </a:ln>
          <a:effectLst/>
        </p:spPr>
        <p:txBody>
          <a:bodyPr anchor="ctr" anchorCtr="1">
            <a:spAutoFit/>
          </a:bodyPr>
          <a:lstStyle/>
          <a:p>
            <a:pPr algn="ctr"/>
            <a:r>
              <a:rPr lang="zh-TW" altLang="en-US" dirty="0">
                <a:effectLst>
                  <a:outerShdw blurRad="38100" dist="38100" dir="2700000" algn="tl">
                    <a:srgbClr val="C0C0C0"/>
                  </a:outerShdw>
                </a:effectLst>
                <a:ea typeface="DFKai-SB" pitchFamily="65" charset="-120"/>
              </a:rPr>
              <a:t>漢民微測</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59" r:id="rId3"/>
    <p:sldLayoutId id="2147483663" r:id="rId4"/>
    <p:sldLayoutId id="2147483658" r:id="rId5"/>
    <p:sldLayoutId id="2147483662" r:id="rId6"/>
    <p:sldLayoutId id="2147483664" r:id="rId7"/>
    <p:sldLayoutId id="2147483665" r:id="rId8"/>
    <p:sldLayoutId id="2147483666" r:id="rId9"/>
    <p:sldLayoutId id="2147483668" r:id="rId10"/>
    <p:sldLayoutId id="214748367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4.wmf"/><Relationship Id="rId4" Type="http://schemas.openxmlformats.org/officeDocument/2006/relationships/image" Target="../media/image83.wmf"/></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png"/><Relationship Id="rId10" Type="http://schemas.openxmlformats.org/officeDocument/2006/relationships/image" Target="../media/image14.gif"/><Relationship Id="rId4" Type="http://schemas.openxmlformats.org/officeDocument/2006/relationships/image" Target="../media/image5.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gif"/><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en-US" altLang="zh-TW" dirty="0" smtClean="0">
              <a:latin typeface="Trebuchet MS" pitchFamily="34" charset="0"/>
            </a:endParaRPr>
          </a:p>
          <a:p>
            <a:endParaRPr lang="zh-TW" altLang="en-US" dirty="0">
              <a:latin typeface="Trebuchet MS" pitchFamily="34" charset="0"/>
            </a:endParaRPr>
          </a:p>
        </p:txBody>
      </p:sp>
      <p:sp>
        <p:nvSpPr>
          <p:cNvPr id="4" name="矩形 3"/>
          <p:cNvSpPr/>
          <p:nvPr/>
        </p:nvSpPr>
        <p:spPr>
          <a:xfrm>
            <a:off x="3017537" y="2023116"/>
            <a:ext cx="3690434" cy="923330"/>
          </a:xfrm>
          <a:prstGeom prst="rect">
            <a:avLst/>
          </a:prstGeom>
        </p:spPr>
        <p:txBody>
          <a:bodyPr wrap="none">
            <a:spAutoFit/>
          </a:bodyPr>
          <a:lstStyle/>
          <a:p>
            <a:r>
              <a:rPr lang="en-US" altLang="zh-TW" sz="5400" dirty="0" smtClean="0">
                <a:latin typeface="Trebuchet MS" pitchFamily="34" charset="0"/>
              </a:rPr>
              <a:t>Case Study</a:t>
            </a:r>
          </a:p>
        </p:txBody>
      </p:sp>
      <p:sp>
        <p:nvSpPr>
          <p:cNvPr id="5" name="Text Box 5"/>
          <p:cNvSpPr txBox="1">
            <a:spLocks noChangeArrowheads="1"/>
          </p:cNvSpPr>
          <p:nvPr/>
        </p:nvSpPr>
        <p:spPr bwMode="auto">
          <a:xfrm>
            <a:off x="0" y="0"/>
            <a:ext cx="7313612" cy="342900"/>
          </a:xfrm>
          <a:prstGeom prst="rect">
            <a:avLst/>
          </a:prstGeom>
          <a:noFill/>
          <a:ln w="9525">
            <a:noFill/>
            <a:round/>
            <a:headEnd/>
            <a:tailEnd/>
          </a:ln>
        </p:spPr>
        <p:txBody>
          <a:bodyPr lIns="90000" tIns="46800" rIns="90000" bIns="46800"/>
          <a:lstStyle/>
          <a:p>
            <a:pPr algn="l" defTabSz="457200">
              <a:buClr>
                <a:srgbClr val="000000"/>
              </a:buClr>
              <a:buSzPct val="100000"/>
              <a:buFont typeface="Tahoma"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a:solidFill>
                  <a:srgbClr val="000000"/>
                </a:solidFill>
                <a:latin typeface="Trebuchet MS" pitchFamily="34" charset="0"/>
                <a:ea typeface="新細明體" pitchFamily="18" charset="-120"/>
                <a:cs typeface="Lucida Sans Unicode" pitchFamily="34" charset="0"/>
              </a:rPr>
              <a:t>Hermes </a:t>
            </a:r>
            <a:r>
              <a:rPr lang="en-GB" sz="2400" dirty="0" err="1">
                <a:solidFill>
                  <a:srgbClr val="000000"/>
                </a:solidFill>
                <a:latin typeface="Trebuchet MS" pitchFamily="34" charset="0"/>
                <a:ea typeface="新細明體" pitchFamily="18" charset="-120"/>
                <a:cs typeface="Lucida Sans Unicode" pitchFamily="34" charset="0"/>
              </a:rPr>
              <a:t>Microvision</a:t>
            </a:r>
            <a:r>
              <a:rPr lang="en-GB" sz="2400" dirty="0">
                <a:solidFill>
                  <a:srgbClr val="000000"/>
                </a:solidFill>
                <a:latin typeface="Trebuchet MS" pitchFamily="34" charset="0"/>
                <a:ea typeface="新細明體" pitchFamily="18" charset="-120"/>
                <a:cs typeface="Lucida Sans Unicode" pitchFamily="34" charset="0"/>
              </a:rPr>
              <a:t>, Inc.  Presents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L.E Comparison</a:t>
            </a:r>
          </a:p>
        </p:txBody>
      </p:sp>
      <p:sp>
        <p:nvSpPr>
          <p:cNvPr id="10243" name="Text Box 3"/>
          <p:cNvSpPr txBox="1">
            <a:spLocks noChangeArrowheads="1"/>
          </p:cNvSpPr>
          <p:nvPr/>
        </p:nvSpPr>
        <p:spPr bwMode="auto">
          <a:xfrm>
            <a:off x="1463074" y="560092"/>
            <a:ext cx="6203686" cy="400110"/>
          </a:xfrm>
          <a:prstGeom prst="rect">
            <a:avLst/>
          </a:prstGeom>
          <a:solidFill>
            <a:srgbClr val="FFFF00"/>
          </a:solidFill>
          <a:ln w="9525" algn="ctr">
            <a:noFill/>
            <a:miter lim="800000"/>
            <a:headEnd/>
            <a:tailEnd/>
          </a:ln>
        </p:spPr>
        <p:txBody>
          <a:bodyPr wrap="none">
            <a:spAutoFit/>
          </a:bodyPr>
          <a:lstStyle/>
          <a:p>
            <a:r>
              <a:rPr lang="en-US" altLang="zh-TW" sz="2000" dirty="0">
                <a:latin typeface="Trebuchet MSTrebuchet MS"/>
                <a:ea typeface="新細明體" pitchFamily="18" charset="-120"/>
              </a:rPr>
              <a:t>25nm_-1500No5_apt1_100nA_X_1D1L1F_ACCOff</a:t>
            </a:r>
          </a:p>
        </p:txBody>
      </p:sp>
      <p:pic>
        <p:nvPicPr>
          <p:cNvPr id="10244" name="Picture 14" descr="25nm_100nA_3000eV_-1500No5_1D1F_XScan_ACCOff"/>
          <p:cNvPicPr>
            <a:picLocks noChangeAspect="1" noChangeArrowheads="1"/>
          </p:cNvPicPr>
          <p:nvPr/>
        </p:nvPicPr>
        <p:blipFill>
          <a:blip r:embed="rId3" cstate="print"/>
          <a:srcRect l="22493" t="15007" r="25000" b="34375"/>
          <a:stretch>
            <a:fillRect/>
          </a:stretch>
        </p:blipFill>
        <p:spPr bwMode="auto">
          <a:xfrm>
            <a:off x="822325" y="926307"/>
            <a:ext cx="2560638" cy="1851422"/>
          </a:xfrm>
          <a:prstGeom prst="rect">
            <a:avLst/>
          </a:prstGeom>
          <a:noFill/>
          <a:ln w="9525">
            <a:noFill/>
            <a:miter lim="800000"/>
            <a:headEnd/>
            <a:tailEnd/>
          </a:ln>
        </p:spPr>
      </p:pic>
      <p:sp>
        <p:nvSpPr>
          <p:cNvPr id="10245" name="Text Box 5"/>
          <p:cNvSpPr txBox="1">
            <a:spLocks noChangeArrowheads="1"/>
          </p:cNvSpPr>
          <p:nvPr/>
        </p:nvSpPr>
        <p:spPr bwMode="auto">
          <a:xfrm>
            <a:off x="1463676" y="2502694"/>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3000eV</a:t>
            </a:r>
          </a:p>
        </p:txBody>
      </p:sp>
      <p:pic>
        <p:nvPicPr>
          <p:cNvPr id="10246" name="Picture 15" descr="25nm_100nA_2500eV_-1500No5_1D1F_XScan_ACCOff"/>
          <p:cNvPicPr>
            <a:picLocks noChangeAspect="1" noChangeArrowheads="1"/>
          </p:cNvPicPr>
          <p:nvPr/>
        </p:nvPicPr>
        <p:blipFill>
          <a:blip r:embed="rId4" cstate="print">
            <a:lum bright="-20000" contrast="20000"/>
          </a:blip>
          <a:srcRect l="24940" t="45006" r="22502" b="4314"/>
          <a:stretch>
            <a:fillRect/>
          </a:stretch>
        </p:blipFill>
        <p:spPr bwMode="auto">
          <a:xfrm>
            <a:off x="5761038" y="926306"/>
            <a:ext cx="2563812" cy="1852613"/>
          </a:xfrm>
          <a:prstGeom prst="rect">
            <a:avLst/>
          </a:prstGeom>
          <a:noFill/>
          <a:ln w="9525">
            <a:noFill/>
            <a:miter lim="800000"/>
            <a:headEnd/>
            <a:tailEnd/>
          </a:ln>
        </p:spPr>
      </p:pic>
      <p:sp>
        <p:nvSpPr>
          <p:cNvPr id="10247" name="Text Box 7"/>
          <p:cNvSpPr txBox="1">
            <a:spLocks noChangeArrowheads="1"/>
          </p:cNvSpPr>
          <p:nvPr/>
        </p:nvSpPr>
        <p:spPr bwMode="auto">
          <a:xfrm>
            <a:off x="6400801" y="2502694"/>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2500eV</a:t>
            </a:r>
          </a:p>
        </p:txBody>
      </p:sp>
      <p:sp>
        <p:nvSpPr>
          <p:cNvPr id="10248" name="Rectangle 8"/>
          <p:cNvSpPr>
            <a:spLocks noChangeArrowheads="1"/>
          </p:cNvSpPr>
          <p:nvPr/>
        </p:nvSpPr>
        <p:spPr bwMode="auto">
          <a:xfrm>
            <a:off x="5762625" y="9263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pic>
        <p:nvPicPr>
          <p:cNvPr id="10249" name="Picture 16" descr="25nm_100nA_2000eV_-1500No5_1D1F_XScan_ACCOff"/>
          <p:cNvPicPr>
            <a:picLocks noChangeAspect="1" noChangeArrowheads="1"/>
          </p:cNvPicPr>
          <p:nvPr/>
        </p:nvPicPr>
        <p:blipFill>
          <a:blip r:embed="rId5" cstate="print">
            <a:lum bright="-20000" contrast="20000"/>
          </a:blip>
          <a:srcRect l="24377" t="31879" r="23065" b="17439"/>
          <a:stretch>
            <a:fillRect/>
          </a:stretch>
        </p:blipFill>
        <p:spPr bwMode="auto">
          <a:xfrm>
            <a:off x="823914" y="2982516"/>
            <a:ext cx="2562225" cy="1853803"/>
          </a:xfrm>
          <a:prstGeom prst="rect">
            <a:avLst/>
          </a:prstGeom>
          <a:noFill/>
          <a:ln w="9525">
            <a:noFill/>
            <a:miter lim="800000"/>
            <a:headEnd/>
            <a:tailEnd/>
          </a:ln>
        </p:spPr>
      </p:pic>
      <p:sp>
        <p:nvSpPr>
          <p:cNvPr id="10250" name="Text Box 12"/>
          <p:cNvSpPr txBox="1">
            <a:spLocks noChangeArrowheads="1"/>
          </p:cNvSpPr>
          <p:nvPr/>
        </p:nvSpPr>
        <p:spPr bwMode="auto">
          <a:xfrm>
            <a:off x="1371601" y="45093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2000eV</a:t>
            </a:r>
          </a:p>
        </p:txBody>
      </p:sp>
      <p:sp>
        <p:nvSpPr>
          <p:cNvPr id="10251" name="Rectangle 13"/>
          <p:cNvSpPr>
            <a:spLocks noChangeArrowheads="1"/>
          </p:cNvSpPr>
          <p:nvPr/>
        </p:nvSpPr>
        <p:spPr bwMode="auto">
          <a:xfrm>
            <a:off x="822325" y="9263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L.E 3000eV  vs. 2500eV</a:t>
            </a:r>
          </a:p>
        </p:txBody>
      </p:sp>
      <p:sp>
        <p:nvSpPr>
          <p:cNvPr id="11267" name="Text Box 3"/>
          <p:cNvSpPr txBox="1">
            <a:spLocks noChangeArrowheads="1"/>
          </p:cNvSpPr>
          <p:nvPr/>
        </p:nvSpPr>
        <p:spPr bwMode="auto">
          <a:xfrm>
            <a:off x="1463074" y="788194"/>
            <a:ext cx="6176691" cy="400110"/>
          </a:xfrm>
          <a:prstGeom prst="rect">
            <a:avLst/>
          </a:prstGeom>
          <a:solidFill>
            <a:srgbClr val="FFFF00"/>
          </a:solidFill>
          <a:ln w="9525" algn="ctr">
            <a:noFill/>
            <a:miter lim="800000"/>
            <a:headEnd/>
            <a:tailEnd/>
          </a:ln>
        </p:spPr>
        <p:txBody>
          <a:bodyPr wrap="none">
            <a:spAutoFit/>
          </a:bodyPr>
          <a:lstStyle/>
          <a:p>
            <a:r>
              <a:rPr lang="en-US" altLang="zh-TW" sz="2000" dirty="0">
                <a:latin typeface="Trebuchet MSTrebuchet MS"/>
                <a:ea typeface="新細明體" pitchFamily="18" charset="-120"/>
              </a:rPr>
              <a:t>25nm_-1500No5_apt1_100nA_X_1D1L2F_ACCOff</a:t>
            </a:r>
          </a:p>
        </p:txBody>
      </p:sp>
      <p:pic>
        <p:nvPicPr>
          <p:cNvPr id="11268" name="Picture 9" descr="25nm_100nA_2500eV_-1500No5_1D2F_XScan_ACCOff"/>
          <p:cNvPicPr>
            <a:picLocks noChangeAspect="1" noChangeArrowheads="1"/>
          </p:cNvPicPr>
          <p:nvPr/>
        </p:nvPicPr>
        <p:blipFill>
          <a:blip r:embed="rId3" cstate="print">
            <a:lum bright="-10000" contrast="10000"/>
          </a:blip>
          <a:srcRect l="3751" t="11252" r="4314"/>
          <a:stretch>
            <a:fillRect/>
          </a:stretch>
        </p:blipFill>
        <p:spPr bwMode="auto">
          <a:xfrm>
            <a:off x="4662489" y="1338263"/>
            <a:ext cx="4484687" cy="3245644"/>
          </a:xfrm>
          <a:prstGeom prst="rect">
            <a:avLst/>
          </a:prstGeom>
          <a:noFill/>
          <a:ln w="9525">
            <a:noFill/>
            <a:miter lim="800000"/>
            <a:headEnd/>
            <a:tailEnd/>
          </a:ln>
        </p:spPr>
      </p:pic>
      <p:sp>
        <p:nvSpPr>
          <p:cNvPr id="11269" name="Text Box 7"/>
          <p:cNvSpPr txBox="1">
            <a:spLocks noChangeArrowheads="1"/>
          </p:cNvSpPr>
          <p:nvPr/>
        </p:nvSpPr>
        <p:spPr bwMode="auto">
          <a:xfrm>
            <a:off x="6400801" y="4217653"/>
            <a:ext cx="1281113" cy="307777"/>
          </a:xfrm>
          <a:prstGeom prst="rect">
            <a:avLst/>
          </a:prstGeom>
          <a:solidFill>
            <a:srgbClr val="00FFFF"/>
          </a:solidFill>
          <a:ln w="9525" algn="ctr">
            <a:noFill/>
            <a:miter lim="800000"/>
            <a:headEnd/>
            <a:tailEnd/>
          </a:ln>
        </p:spPr>
        <p:txBody>
          <a:bodyPr wrap="square">
            <a:spAutoFit/>
          </a:bodyPr>
          <a:lstStyle/>
          <a:p>
            <a:pPr algn="ctr">
              <a:spcBef>
                <a:spcPct val="50000"/>
              </a:spcBef>
            </a:pPr>
            <a:r>
              <a:rPr lang="en-US" altLang="zh-TW" sz="1400" dirty="0">
                <a:latin typeface="Trebuchet MSTrebuchet MS"/>
                <a:ea typeface="新細明體" pitchFamily="18" charset="-120"/>
              </a:rPr>
              <a:t>2500eV</a:t>
            </a:r>
          </a:p>
        </p:txBody>
      </p:sp>
      <p:sp>
        <p:nvSpPr>
          <p:cNvPr id="11270" name="Rectangle 8"/>
          <p:cNvSpPr>
            <a:spLocks noChangeArrowheads="1"/>
          </p:cNvSpPr>
          <p:nvPr/>
        </p:nvSpPr>
        <p:spPr bwMode="auto">
          <a:xfrm>
            <a:off x="4664076" y="1337072"/>
            <a:ext cx="4479925" cy="3223022"/>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pic>
        <p:nvPicPr>
          <p:cNvPr id="11271" name="Picture 10" descr="25nm_100nA_3000eV_-1500No5_1D2F_XScan_ACCOff"/>
          <p:cNvPicPr>
            <a:picLocks noChangeAspect="1" noChangeArrowheads="1"/>
          </p:cNvPicPr>
          <p:nvPr/>
        </p:nvPicPr>
        <p:blipFill>
          <a:blip r:embed="rId4" cstate="print"/>
          <a:srcRect l="1888" t="6250" r="4362" b="5632"/>
          <a:stretch>
            <a:fillRect/>
          </a:stretch>
        </p:blipFill>
        <p:spPr bwMode="auto">
          <a:xfrm>
            <a:off x="0" y="1337072"/>
            <a:ext cx="4572000" cy="3223022"/>
          </a:xfrm>
          <a:prstGeom prst="rect">
            <a:avLst/>
          </a:prstGeom>
          <a:noFill/>
          <a:ln w="9525">
            <a:noFill/>
            <a:miter lim="800000"/>
            <a:headEnd/>
            <a:tailEnd/>
          </a:ln>
        </p:spPr>
      </p:pic>
      <p:sp>
        <p:nvSpPr>
          <p:cNvPr id="11272" name="Text Box 6"/>
          <p:cNvSpPr txBox="1">
            <a:spLocks noChangeArrowheads="1"/>
          </p:cNvSpPr>
          <p:nvPr/>
        </p:nvSpPr>
        <p:spPr bwMode="auto">
          <a:xfrm>
            <a:off x="1646238" y="4255077"/>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3000eV</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Probe Current Comparison</a:t>
            </a:r>
          </a:p>
        </p:txBody>
      </p:sp>
      <p:sp>
        <p:nvSpPr>
          <p:cNvPr id="12291" name="Text Box 3"/>
          <p:cNvSpPr txBox="1">
            <a:spLocks noChangeArrowheads="1"/>
          </p:cNvSpPr>
          <p:nvPr/>
        </p:nvSpPr>
        <p:spPr bwMode="auto">
          <a:xfrm>
            <a:off x="2194586" y="525738"/>
            <a:ext cx="4507965" cy="400110"/>
          </a:xfrm>
          <a:prstGeom prst="rect">
            <a:avLst/>
          </a:prstGeom>
          <a:solidFill>
            <a:srgbClr val="FFFF00"/>
          </a:solidFill>
          <a:ln w="9525" algn="ctr">
            <a:noFill/>
            <a:miter lim="800000"/>
            <a:headEnd/>
            <a:tailEnd/>
          </a:ln>
        </p:spPr>
        <p:txBody>
          <a:bodyPr wrap="none">
            <a:spAutoFit/>
          </a:bodyPr>
          <a:lstStyle/>
          <a:p>
            <a:r>
              <a:rPr lang="en-US" altLang="zh-TW" sz="2000" dirty="0">
                <a:latin typeface="Trebuchet MSTrebuchet MS"/>
                <a:ea typeface="新細明體" pitchFamily="18" charset="-120"/>
              </a:rPr>
              <a:t>25nm_2500No5_X_1D1L1F_ACCOff</a:t>
            </a:r>
          </a:p>
        </p:txBody>
      </p:sp>
      <p:pic>
        <p:nvPicPr>
          <p:cNvPr id="12292" name="Picture 13" descr="25nm_70nA_2500eV_-1500No5_1D1F_XScan_ACCOff"/>
          <p:cNvPicPr>
            <a:picLocks noChangeAspect="1" noChangeArrowheads="1"/>
          </p:cNvPicPr>
          <p:nvPr/>
        </p:nvPicPr>
        <p:blipFill>
          <a:blip r:embed="rId3" cstate="print"/>
          <a:srcRect l="23079" t="30632" r="24414" b="18750"/>
          <a:stretch>
            <a:fillRect/>
          </a:stretch>
        </p:blipFill>
        <p:spPr bwMode="auto">
          <a:xfrm>
            <a:off x="822325" y="926307"/>
            <a:ext cx="2560638" cy="1851422"/>
          </a:xfrm>
          <a:prstGeom prst="rect">
            <a:avLst/>
          </a:prstGeom>
          <a:noFill/>
          <a:ln w="9525">
            <a:noFill/>
            <a:miter lim="800000"/>
            <a:headEnd/>
            <a:tailEnd/>
          </a:ln>
        </p:spPr>
      </p:pic>
      <p:pic>
        <p:nvPicPr>
          <p:cNvPr id="12293" name="Picture 14" descr="25nm_100nA_2500eV_-1500No5_1D1F_XScan_ACCOff_2"/>
          <p:cNvPicPr>
            <a:picLocks noChangeAspect="1" noChangeArrowheads="1"/>
          </p:cNvPicPr>
          <p:nvPr/>
        </p:nvPicPr>
        <p:blipFill>
          <a:blip r:embed="rId4" cstate="print">
            <a:lum bright="-14000" contrast="10000"/>
          </a:blip>
          <a:srcRect l="23065" t="26253" r="24377" b="23065"/>
          <a:stretch>
            <a:fillRect/>
          </a:stretch>
        </p:blipFill>
        <p:spPr bwMode="auto">
          <a:xfrm>
            <a:off x="5576889" y="925116"/>
            <a:ext cx="2562225" cy="1853803"/>
          </a:xfrm>
          <a:prstGeom prst="rect">
            <a:avLst/>
          </a:prstGeom>
          <a:noFill/>
          <a:ln w="9525">
            <a:noFill/>
            <a:miter lim="800000"/>
            <a:headEnd/>
            <a:tailEnd/>
          </a:ln>
        </p:spPr>
      </p:pic>
      <p:sp>
        <p:nvSpPr>
          <p:cNvPr id="12294" name="Text Box 5"/>
          <p:cNvSpPr txBox="1">
            <a:spLocks noChangeArrowheads="1"/>
          </p:cNvSpPr>
          <p:nvPr/>
        </p:nvSpPr>
        <p:spPr bwMode="auto">
          <a:xfrm>
            <a:off x="1373189" y="2471521"/>
            <a:ext cx="1462087"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Ap1_70nA</a:t>
            </a:r>
          </a:p>
        </p:txBody>
      </p:sp>
      <p:sp>
        <p:nvSpPr>
          <p:cNvPr id="12295" name="Text Box 9"/>
          <p:cNvSpPr txBox="1">
            <a:spLocks noChangeArrowheads="1"/>
          </p:cNvSpPr>
          <p:nvPr/>
        </p:nvSpPr>
        <p:spPr bwMode="auto">
          <a:xfrm>
            <a:off x="6219825" y="2471521"/>
            <a:ext cx="1462088"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Ap1_100nA</a:t>
            </a:r>
          </a:p>
        </p:txBody>
      </p:sp>
      <p:pic>
        <p:nvPicPr>
          <p:cNvPr id="12296" name="Picture 15" descr="25nm_125nA_2500eV_-1500No5_1D1F_XScan_ACCOff"/>
          <p:cNvPicPr>
            <a:picLocks noChangeAspect="1" noChangeArrowheads="1"/>
          </p:cNvPicPr>
          <p:nvPr/>
        </p:nvPicPr>
        <p:blipFill>
          <a:blip r:embed="rId5" cstate="print">
            <a:lum bright="-20000" contrast="20000"/>
          </a:blip>
          <a:srcRect l="23065" t="26253" r="24377" b="23065"/>
          <a:stretch>
            <a:fillRect/>
          </a:stretch>
        </p:blipFill>
        <p:spPr bwMode="auto">
          <a:xfrm>
            <a:off x="820739" y="2982516"/>
            <a:ext cx="2562225" cy="1853803"/>
          </a:xfrm>
          <a:prstGeom prst="rect">
            <a:avLst/>
          </a:prstGeom>
          <a:noFill/>
          <a:ln w="9525">
            <a:noFill/>
            <a:miter lim="800000"/>
            <a:headEnd/>
            <a:tailEnd/>
          </a:ln>
        </p:spPr>
      </p:pic>
      <p:sp>
        <p:nvSpPr>
          <p:cNvPr id="12297" name="Text Box 7"/>
          <p:cNvSpPr txBox="1">
            <a:spLocks noChangeArrowheads="1"/>
          </p:cNvSpPr>
          <p:nvPr/>
        </p:nvSpPr>
        <p:spPr bwMode="auto">
          <a:xfrm>
            <a:off x="1371600" y="4528921"/>
            <a:ext cx="1462088"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Ap1_125nA</a:t>
            </a:r>
          </a:p>
        </p:txBody>
      </p:sp>
      <p:pic>
        <p:nvPicPr>
          <p:cNvPr id="12298" name="Picture 16" descr="25nm_150nA_2500eV_-1500No5_1D1F_XScan_ACCOff"/>
          <p:cNvPicPr>
            <a:picLocks noChangeAspect="1" noChangeArrowheads="1"/>
          </p:cNvPicPr>
          <p:nvPr/>
        </p:nvPicPr>
        <p:blipFill>
          <a:blip r:embed="rId6" cstate="print"/>
          <a:srcRect l="24348" t="31902" r="23145" b="17480"/>
          <a:stretch>
            <a:fillRect/>
          </a:stretch>
        </p:blipFill>
        <p:spPr bwMode="auto">
          <a:xfrm>
            <a:off x="5578475" y="2983707"/>
            <a:ext cx="2560638" cy="1851422"/>
          </a:xfrm>
          <a:prstGeom prst="rect">
            <a:avLst/>
          </a:prstGeom>
          <a:noFill/>
          <a:ln w="9525">
            <a:noFill/>
            <a:miter lim="800000"/>
            <a:headEnd/>
            <a:tailEnd/>
          </a:ln>
        </p:spPr>
      </p:pic>
      <p:sp>
        <p:nvSpPr>
          <p:cNvPr id="12299" name="Rectangle 10"/>
          <p:cNvSpPr>
            <a:spLocks noChangeArrowheads="1"/>
          </p:cNvSpPr>
          <p:nvPr/>
        </p:nvSpPr>
        <p:spPr bwMode="auto">
          <a:xfrm>
            <a:off x="822325" y="29837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sp>
        <p:nvSpPr>
          <p:cNvPr id="12300" name="Text Box 17"/>
          <p:cNvSpPr txBox="1">
            <a:spLocks noChangeArrowheads="1"/>
          </p:cNvSpPr>
          <p:nvPr/>
        </p:nvSpPr>
        <p:spPr bwMode="auto">
          <a:xfrm>
            <a:off x="6218239" y="4528921"/>
            <a:ext cx="1462087"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Ap1_150nA</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No5 Comparison</a:t>
            </a:r>
          </a:p>
        </p:txBody>
      </p:sp>
      <p:sp>
        <p:nvSpPr>
          <p:cNvPr id="13315" name="Text Box 3"/>
          <p:cNvSpPr txBox="1">
            <a:spLocks noChangeArrowheads="1"/>
          </p:cNvSpPr>
          <p:nvPr/>
        </p:nvSpPr>
        <p:spPr bwMode="auto">
          <a:xfrm>
            <a:off x="1554513" y="514350"/>
            <a:ext cx="5920210" cy="400110"/>
          </a:xfrm>
          <a:prstGeom prst="rect">
            <a:avLst/>
          </a:prstGeom>
          <a:solidFill>
            <a:srgbClr val="FFFF00"/>
          </a:solidFill>
          <a:ln w="9525" algn="ctr">
            <a:noFill/>
            <a:miter lim="800000"/>
            <a:headEnd/>
            <a:tailEnd/>
          </a:ln>
        </p:spPr>
        <p:txBody>
          <a:bodyPr wrap="none">
            <a:spAutoFit/>
          </a:bodyPr>
          <a:lstStyle/>
          <a:p>
            <a:r>
              <a:rPr lang="en-US" altLang="zh-TW" sz="2000" dirty="0">
                <a:latin typeface="Trebuchet MSTrebuchet MS"/>
                <a:ea typeface="新細明體" pitchFamily="18" charset="-120"/>
              </a:rPr>
              <a:t>25nm_2500eV_apt1_125nA_X_1D1L1F_ACCOff</a:t>
            </a:r>
          </a:p>
        </p:txBody>
      </p:sp>
      <p:pic>
        <p:nvPicPr>
          <p:cNvPr id="13316" name="Picture 13" descr="25nm_125nA_2500eV_-2500No5_1D1F_XScan_ACCOff"/>
          <p:cNvPicPr>
            <a:picLocks noChangeAspect="1" noChangeArrowheads="1"/>
          </p:cNvPicPr>
          <p:nvPr/>
        </p:nvPicPr>
        <p:blipFill>
          <a:blip r:embed="rId3" cstate="print"/>
          <a:srcRect l="22493" t="22527" r="25000" b="26855"/>
          <a:stretch>
            <a:fillRect/>
          </a:stretch>
        </p:blipFill>
        <p:spPr bwMode="auto">
          <a:xfrm>
            <a:off x="822325" y="926307"/>
            <a:ext cx="2560638" cy="1851422"/>
          </a:xfrm>
          <a:prstGeom prst="rect">
            <a:avLst/>
          </a:prstGeom>
          <a:noFill/>
          <a:ln w="9525">
            <a:noFill/>
            <a:miter lim="800000"/>
            <a:headEnd/>
            <a:tailEnd/>
          </a:ln>
        </p:spPr>
      </p:pic>
      <p:pic>
        <p:nvPicPr>
          <p:cNvPr id="13317" name="Picture 14" descr="25nm_125nA_2500eV_-2000No5_1D1F_XScan_ACCOff"/>
          <p:cNvPicPr>
            <a:picLocks noChangeAspect="1" noChangeArrowheads="1"/>
          </p:cNvPicPr>
          <p:nvPr/>
        </p:nvPicPr>
        <p:blipFill>
          <a:blip r:embed="rId4" cstate="print"/>
          <a:srcRect l="21223" t="20638" r="26270" b="28743"/>
          <a:stretch>
            <a:fillRect/>
          </a:stretch>
        </p:blipFill>
        <p:spPr bwMode="auto">
          <a:xfrm>
            <a:off x="5761039" y="926307"/>
            <a:ext cx="2560637" cy="1851422"/>
          </a:xfrm>
          <a:prstGeom prst="rect">
            <a:avLst/>
          </a:prstGeom>
          <a:noFill/>
          <a:ln w="9525">
            <a:noFill/>
            <a:miter lim="800000"/>
            <a:headEnd/>
            <a:tailEnd/>
          </a:ln>
        </p:spPr>
      </p:pic>
      <p:pic>
        <p:nvPicPr>
          <p:cNvPr id="13318" name="Picture 15" descr="25nm_125nA_2500eV_-1000No5_1D1F_XScan_ACCOff"/>
          <p:cNvPicPr>
            <a:picLocks noChangeAspect="1" noChangeArrowheads="1"/>
          </p:cNvPicPr>
          <p:nvPr/>
        </p:nvPicPr>
        <p:blipFill>
          <a:blip r:embed="rId5" cstate="print">
            <a:lum bright="-20000" contrast="20000"/>
          </a:blip>
          <a:srcRect l="24940" t="28128" r="22502" b="21190"/>
          <a:stretch>
            <a:fillRect/>
          </a:stretch>
        </p:blipFill>
        <p:spPr bwMode="auto">
          <a:xfrm>
            <a:off x="3292476" y="2981325"/>
            <a:ext cx="2563813" cy="1853804"/>
          </a:xfrm>
          <a:prstGeom prst="rect">
            <a:avLst/>
          </a:prstGeom>
          <a:noFill/>
          <a:ln w="9525">
            <a:noFill/>
            <a:miter lim="800000"/>
            <a:headEnd/>
            <a:tailEnd/>
          </a:ln>
        </p:spPr>
      </p:pic>
      <p:pic>
        <p:nvPicPr>
          <p:cNvPr id="13319" name="Picture 16" descr="25nm_125nA_2500eV_-1500No5_1D1F_XScan_ACCOff"/>
          <p:cNvPicPr>
            <a:picLocks noChangeAspect="1" noChangeArrowheads="1"/>
          </p:cNvPicPr>
          <p:nvPr/>
        </p:nvPicPr>
        <p:blipFill>
          <a:blip r:embed="rId6" cstate="print">
            <a:lum bright="-20000" contrast="20000"/>
          </a:blip>
          <a:srcRect l="23065" t="26253" r="24377" b="23065"/>
          <a:stretch>
            <a:fillRect/>
          </a:stretch>
        </p:blipFill>
        <p:spPr bwMode="auto">
          <a:xfrm>
            <a:off x="549276" y="2983706"/>
            <a:ext cx="2562225" cy="1853804"/>
          </a:xfrm>
          <a:prstGeom prst="rect">
            <a:avLst/>
          </a:prstGeom>
          <a:noFill/>
          <a:ln w="9525">
            <a:noFill/>
            <a:miter lim="800000"/>
            <a:headEnd/>
            <a:tailEnd/>
          </a:ln>
        </p:spPr>
      </p:pic>
      <p:sp>
        <p:nvSpPr>
          <p:cNvPr id="13320" name="Text Box 5"/>
          <p:cNvSpPr txBox="1">
            <a:spLocks noChangeArrowheads="1"/>
          </p:cNvSpPr>
          <p:nvPr/>
        </p:nvSpPr>
        <p:spPr bwMode="auto">
          <a:xfrm>
            <a:off x="1189038" y="4519721"/>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-1500No5</a:t>
            </a:r>
          </a:p>
        </p:txBody>
      </p:sp>
      <p:sp>
        <p:nvSpPr>
          <p:cNvPr id="13321" name="Text Box 7"/>
          <p:cNvSpPr txBox="1">
            <a:spLocks noChangeArrowheads="1"/>
          </p:cNvSpPr>
          <p:nvPr/>
        </p:nvSpPr>
        <p:spPr bwMode="auto">
          <a:xfrm>
            <a:off x="1463676"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-2500No5</a:t>
            </a:r>
          </a:p>
        </p:txBody>
      </p:sp>
      <p:sp>
        <p:nvSpPr>
          <p:cNvPr id="13322" name="Text Box 9"/>
          <p:cNvSpPr txBox="1">
            <a:spLocks noChangeArrowheads="1"/>
          </p:cNvSpPr>
          <p:nvPr/>
        </p:nvSpPr>
        <p:spPr bwMode="auto">
          <a:xfrm>
            <a:off x="6400801"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-2000No5</a:t>
            </a:r>
          </a:p>
        </p:txBody>
      </p:sp>
      <p:sp>
        <p:nvSpPr>
          <p:cNvPr id="13323" name="Text Box 12"/>
          <p:cNvSpPr txBox="1">
            <a:spLocks noChangeArrowheads="1"/>
          </p:cNvSpPr>
          <p:nvPr/>
        </p:nvSpPr>
        <p:spPr bwMode="auto">
          <a:xfrm>
            <a:off x="3935413" y="4518530"/>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-1000No5</a:t>
            </a:r>
          </a:p>
        </p:txBody>
      </p:sp>
      <p:pic>
        <p:nvPicPr>
          <p:cNvPr id="13324" name="Picture 17" descr="25nm_125nA_2500eV_-500No5_1D1F_XScan_ACCOff"/>
          <p:cNvPicPr>
            <a:picLocks noChangeAspect="1" noChangeArrowheads="1"/>
          </p:cNvPicPr>
          <p:nvPr/>
        </p:nvPicPr>
        <p:blipFill>
          <a:blip r:embed="rId7" cstate="print">
            <a:lum bright="-10000" contrast="30000"/>
          </a:blip>
          <a:srcRect l="26816" t="26253" r="20627" b="23065"/>
          <a:stretch>
            <a:fillRect/>
          </a:stretch>
        </p:blipFill>
        <p:spPr bwMode="auto">
          <a:xfrm>
            <a:off x="6124576" y="2982516"/>
            <a:ext cx="2562225" cy="1853803"/>
          </a:xfrm>
          <a:prstGeom prst="rect">
            <a:avLst/>
          </a:prstGeom>
          <a:noFill/>
          <a:ln w="9525">
            <a:noFill/>
            <a:miter lim="800000"/>
            <a:headEnd/>
            <a:tailEnd/>
          </a:ln>
        </p:spPr>
      </p:pic>
      <p:sp>
        <p:nvSpPr>
          <p:cNvPr id="13325" name="Text Box 18"/>
          <p:cNvSpPr txBox="1">
            <a:spLocks noChangeArrowheads="1"/>
          </p:cNvSpPr>
          <p:nvPr/>
        </p:nvSpPr>
        <p:spPr bwMode="auto">
          <a:xfrm>
            <a:off x="6675438" y="4518530"/>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-500No5</a:t>
            </a:r>
          </a:p>
        </p:txBody>
      </p:sp>
      <p:sp>
        <p:nvSpPr>
          <p:cNvPr id="13326" name="Rectangle 19"/>
          <p:cNvSpPr>
            <a:spLocks noChangeArrowheads="1"/>
          </p:cNvSpPr>
          <p:nvPr/>
        </p:nvSpPr>
        <p:spPr bwMode="auto">
          <a:xfrm>
            <a:off x="3292475" y="2983706"/>
            <a:ext cx="2559050" cy="1852613"/>
          </a:xfrm>
          <a:prstGeom prst="rect">
            <a:avLst/>
          </a:prstGeom>
          <a:noFill/>
          <a:ln w="50800" algn="ctr">
            <a:solidFill>
              <a:srgbClr val="008000"/>
            </a:solidFill>
            <a:miter lim="800000"/>
            <a:headEnd/>
            <a:tailEnd/>
          </a:ln>
        </p:spPr>
        <p:txBody>
          <a:bodyPr wrap="none" anchor="ctr"/>
          <a:lstStyle/>
          <a:p>
            <a:pPr algn="ctr"/>
            <a:endParaRPr lang="zh-TW" altLang="zh-TW" sz="1400">
              <a:latin typeface="Trebuchet MSTrebuchet M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1" y="0"/>
            <a:ext cx="8686755" cy="468653"/>
          </a:xfrm>
          <a:solidFill>
            <a:schemeClr val="bg1"/>
          </a:solidFill>
        </p:spPr>
        <p:txBody>
          <a:bodyPr/>
          <a:lstStyle/>
          <a:p>
            <a:pPr algn="l" eaLnBrk="1" hangingPunct="1">
              <a:defRPr/>
            </a:pPr>
            <a:r>
              <a:rPr lang="en-US" sz="2800" b="1" dirty="0" smtClean="0">
                <a:solidFill>
                  <a:schemeClr val="tx1"/>
                </a:solidFill>
                <a:latin typeface="Trebuchet MSTrebuchet MS"/>
              </a:rPr>
              <a:t>Condition: Average with Large Pixel Size (50nm)</a:t>
            </a:r>
          </a:p>
        </p:txBody>
      </p:sp>
      <p:sp>
        <p:nvSpPr>
          <p:cNvPr id="14339" name="Text Box 3"/>
          <p:cNvSpPr txBox="1">
            <a:spLocks noChangeArrowheads="1"/>
          </p:cNvSpPr>
          <p:nvPr/>
        </p:nvSpPr>
        <p:spPr bwMode="auto">
          <a:xfrm>
            <a:off x="1554513" y="514350"/>
            <a:ext cx="6208494" cy="400110"/>
          </a:xfrm>
          <a:prstGeom prst="rect">
            <a:avLst/>
          </a:prstGeom>
          <a:solidFill>
            <a:srgbClr val="FFFF00"/>
          </a:solidFill>
          <a:ln w="9525" algn="ctr">
            <a:noFill/>
            <a:miter lim="800000"/>
            <a:headEnd/>
            <a:tailEnd/>
          </a:ln>
        </p:spPr>
        <p:txBody>
          <a:bodyPr wrap="none">
            <a:spAutoFit/>
          </a:bodyPr>
          <a:lstStyle/>
          <a:p>
            <a:r>
              <a:rPr lang="en-US" altLang="zh-TW" sz="2000" dirty="0">
                <a:latin typeface="Trebuchet MSTrebuchet MS"/>
                <a:ea typeface="新細明體" pitchFamily="18" charset="-120"/>
              </a:rPr>
              <a:t>50nm_2500eV_-1000No5_apt1_125nA_X_ACCOff</a:t>
            </a:r>
          </a:p>
        </p:txBody>
      </p:sp>
      <p:pic>
        <p:nvPicPr>
          <p:cNvPr id="14340" name="Picture 16" descr="50nm_125nA_2500eV_-500No5_1D4F_XScan_ACCOff"/>
          <p:cNvPicPr>
            <a:picLocks noChangeAspect="1" noChangeArrowheads="1"/>
          </p:cNvPicPr>
          <p:nvPr/>
        </p:nvPicPr>
        <p:blipFill>
          <a:blip r:embed="rId3" cstate="print"/>
          <a:srcRect l="23145" t="26888" r="24348" b="22493"/>
          <a:stretch>
            <a:fillRect/>
          </a:stretch>
        </p:blipFill>
        <p:spPr bwMode="auto">
          <a:xfrm>
            <a:off x="5761039" y="2983707"/>
            <a:ext cx="2560637" cy="1851422"/>
          </a:xfrm>
          <a:prstGeom prst="rect">
            <a:avLst/>
          </a:prstGeom>
          <a:noFill/>
          <a:ln w="9525">
            <a:noFill/>
            <a:miter lim="800000"/>
            <a:headEnd/>
            <a:tailEnd/>
          </a:ln>
        </p:spPr>
      </p:pic>
      <p:sp>
        <p:nvSpPr>
          <p:cNvPr id="14341" name="Text Box 11"/>
          <p:cNvSpPr txBox="1">
            <a:spLocks noChangeArrowheads="1"/>
          </p:cNvSpPr>
          <p:nvPr/>
        </p:nvSpPr>
        <p:spPr bwMode="auto">
          <a:xfrm>
            <a:off x="6403975" y="4520911"/>
            <a:ext cx="1460500"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1D4F -- HS</a:t>
            </a:r>
          </a:p>
        </p:txBody>
      </p:sp>
      <p:sp>
        <p:nvSpPr>
          <p:cNvPr id="14342" name="Rectangle 13"/>
          <p:cNvSpPr>
            <a:spLocks noChangeArrowheads="1"/>
          </p:cNvSpPr>
          <p:nvPr/>
        </p:nvSpPr>
        <p:spPr bwMode="auto">
          <a:xfrm>
            <a:off x="5765800" y="2984897"/>
            <a:ext cx="2559050" cy="1852613"/>
          </a:xfrm>
          <a:prstGeom prst="rect">
            <a:avLst/>
          </a:prstGeom>
          <a:noFill/>
          <a:ln w="50800" algn="ctr">
            <a:solidFill>
              <a:srgbClr val="008000"/>
            </a:solidFill>
            <a:miter lim="800000"/>
            <a:headEnd/>
            <a:tailEnd/>
          </a:ln>
        </p:spPr>
        <p:txBody>
          <a:bodyPr wrap="none" anchor="ctr"/>
          <a:lstStyle/>
          <a:p>
            <a:endParaRPr lang="zh-TW" altLang="zh-TW" sz="1400">
              <a:latin typeface="Trebuchet MSTrebuchet MS"/>
            </a:endParaRPr>
          </a:p>
        </p:txBody>
      </p:sp>
      <p:pic>
        <p:nvPicPr>
          <p:cNvPr id="14343" name="Picture 17" descr="50nm_125nA_2500eV_-500No5_1D2F_XScan_ACCOff"/>
          <p:cNvPicPr>
            <a:picLocks noChangeAspect="1" noChangeArrowheads="1"/>
          </p:cNvPicPr>
          <p:nvPr/>
        </p:nvPicPr>
        <p:blipFill>
          <a:blip r:embed="rId4" cstate="print"/>
          <a:srcRect l="23112" t="31902" r="24382" b="17480"/>
          <a:stretch>
            <a:fillRect/>
          </a:stretch>
        </p:blipFill>
        <p:spPr bwMode="auto">
          <a:xfrm>
            <a:off x="822325" y="2983707"/>
            <a:ext cx="2560638" cy="1851422"/>
          </a:xfrm>
          <a:prstGeom prst="rect">
            <a:avLst/>
          </a:prstGeom>
          <a:noFill/>
          <a:ln w="9525">
            <a:noFill/>
            <a:miter lim="800000"/>
            <a:headEnd/>
            <a:tailEnd/>
          </a:ln>
        </p:spPr>
      </p:pic>
      <p:sp>
        <p:nvSpPr>
          <p:cNvPr id="14344" name="Text Box 8"/>
          <p:cNvSpPr txBox="1">
            <a:spLocks noChangeArrowheads="1"/>
          </p:cNvSpPr>
          <p:nvPr/>
        </p:nvSpPr>
        <p:spPr bwMode="auto">
          <a:xfrm>
            <a:off x="1460501" y="4519721"/>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1D2F</a:t>
            </a:r>
          </a:p>
        </p:txBody>
      </p:sp>
      <p:pic>
        <p:nvPicPr>
          <p:cNvPr id="14345" name="Picture 18" descr="50nm_125nA_2500eV_-500No5_1D1F_XScan_ACCOff"/>
          <p:cNvPicPr>
            <a:picLocks noChangeAspect="1" noChangeArrowheads="1"/>
          </p:cNvPicPr>
          <p:nvPr/>
        </p:nvPicPr>
        <p:blipFill>
          <a:blip r:embed="rId5" cstate="print"/>
          <a:srcRect l="23145" t="15007" r="24382" b="34375"/>
          <a:stretch>
            <a:fillRect/>
          </a:stretch>
        </p:blipFill>
        <p:spPr bwMode="auto">
          <a:xfrm>
            <a:off x="549275" y="926307"/>
            <a:ext cx="2559050" cy="1851422"/>
          </a:xfrm>
          <a:prstGeom prst="rect">
            <a:avLst/>
          </a:prstGeom>
          <a:noFill/>
          <a:ln w="9525">
            <a:noFill/>
            <a:miter lim="800000"/>
            <a:headEnd/>
            <a:tailEnd/>
          </a:ln>
        </p:spPr>
      </p:pic>
      <p:pic>
        <p:nvPicPr>
          <p:cNvPr id="14346" name="Picture 19" descr="50nm_125nA_2500eV_-500No5_2D1F_XScan_ACCOff"/>
          <p:cNvPicPr>
            <a:picLocks noChangeAspect="1" noChangeArrowheads="1"/>
          </p:cNvPicPr>
          <p:nvPr/>
        </p:nvPicPr>
        <p:blipFill>
          <a:blip r:embed="rId6" cstate="print"/>
          <a:srcRect l="23145" t="11263" r="24382" b="38118"/>
          <a:stretch>
            <a:fillRect/>
          </a:stretch>
        </p:blipFill>
        <p:spPr bwMode="auto">
          <a:xfrm>
            <a:off x="3292475" y="926307"/>
            <a:ext cx="2559050" cy="1851422"/>
          </a:xfrm>
          <a:prstGeom prst="rect">
            <a:avLst/>
          </a:prstGeom>
          <a:noFill/>
          <a:ln w="9525">
            <a:noFill/>
            <a:miter lim="800000"/>
            <a:headEnd/>
            <a:tailEnd/>
          </a:ln>
        </p:spPr>
      </p:pic>
      <p:sp>
        <p:nvSpPr>
          <p:cNvPr id="14347" name="Text Box 15"/>
          <p:cNvSpPr txBox="1">
            <a:spLocks noChangeArrowheads="1"/>
          </p:cNvSpPr>
          <p:nvPr/>
        </p:nvSpPr>
        <p:spPr bwMode="auto">
          <a:xfrm>
            <a:off x="3930651"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2D1F</a:t>
            </a:r>
          </a:p>
        </p:txBody>
      </p:sp>
      <p:pic>
        <p:nvPicPr>
          <p:cNvPr id="14348" name="Picture 20" descr="50nm_125nA_2500eV_-500No5_4D1F_XScan_ACCOff"/>
          <p:cNvPicPr>
            <a:picLocks noChangeAspect="1" noChangeArrowheads="1"/>
          </p:cNvPicPr>
          <p:nvPr/>
        </p:nvPicPr>
        <p:blipFill>
          <a:blip r:embed="rId7" cstate="print"/>
          <a:srcRect l="23145" t="16895" r="24382" b="32487"/>
          <a:stretch>
            <a:fillRect/>
          </a:stretch>
        </p:blipFill>
        <p:spPr bwMode="auto">
          <a:xfrm>
            <a:off x="6035675" y="926307"/>
            <a:ext cx="2559050" cy="1851422"/>
          </a:xfrm>
          <a:prstGeom prst="rect">
            <a:avLst/>
          </a:prstGeom>
          <a:noFill/>
          <a:ln w="9525">
            <a:noFill/>
            <a:miter lim="800000"/>
            <a:headEnd/>
            <a:tailEnd/>
          </a:ln>
        </p:spPr>
      </p:pic>
      <p:sp>
        <p:nvSpPr>
          <p:cNvPr id="14349" name="Text Box 10"/>
          <p:cNvSpPr txBox="1">
            <a:spLocks noChangeArrowheads="1"/>
          </p:cNvSpPr>
          <p:nvPr/>
        </p:nvSpPr>
        <p:spPr bwMode="auto">
          <a:xfrm>
            <a:off x="6673851"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4D1F</a:t>
            </a:r>
          </a:p>
        </p:txBody>
      </p:sp>
      <p:sp>
        <p:nvSpPr>
          <p:cNvPr id="14350" name="Text Box 9"/>
          <p:cNvSpPr txBox="1">
            <a:spLocks noChangeArrowheads="1"/>
          </p:cNvSpPr>
          <p:nvPr/>
        </p:nvSpPr>
        <p:spPr bwMode="auto">
          <a:xfrm>
            <a:off x="1463675" y="4518530"/>
            <a:ext cx="1460500"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1D2F -- HT</a:t>
            </a:r>
          </a:p>
        </p:txBody>
      </p:sp>
      <p:sp>
        <p:nvSpPr>
          <p:cNvPr id="14351" name="Rectangle 21"/>
          <p:cNvSpPr>
            <a:spLocks noChangeArrowheads="1"/>
          </p:cNvSpPr>
          <p:nvPr/>
        </p:nvSpPr>
        <p:spPr bwMode="auto">
          <a:xfrm>
            <a:off x="822325" y="2983706"/>
            <a:ext cx="2559050" cy="1852613"/>
          </a:xfrm>
          <a:prstGeom prst="rect">
            <a:avLst/>
          </a:prstGeom>
          <a:noFill/>
          <a:ln w="50800" algn="ctr">
            <a:solidFill>
              <a:srgbClr val="008000"/>
            </a:solidFill>
            <a:miter lim="800000"/>
            <a:headEnd/>
            <a:tailEnd/>
          </a:ln>
        </p:spPr>
        <p:txBody>
          <a:bodyPr wrap="none" anchor="ctr"/>
          <a:lstStyle/>
          <a:p>
            <a:endParaRPr lang="zh-TW" altLang="zh-TW" sz="1400">
              <a:latin typeface="Trebuchet MSTrebuchet MS"/>
            </a:endParaRPr>
          </a:p>
        </p:txBody>
      </p:sp>
      <p:sp>
        <p:nvSpPr>
          <p:cNvPr id="14352" name="Text Box 22"/>
          <p:cNvSpPr txBox="1">
            <a:spLocks noChangeArrowheads="1"/>
          </p:cNvSpPr>
          <p:nvPr/>
        </p:nvSpPr>
        <p:spPr bwMode="auto">
          <a:xfrm>
            <a:off x="1189038" y="2461130"/>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1D1F</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Text Box 3"/>
          <p:cNvSpPr txBox="1">
            <a:spLocks noChangeArrowheads="1"/>
          </p:cNvSpPr>
          <p:nvPr/>
        </p:nvSpPr>
        <p:spPr bwMode="auto">
          <a:xfrm>
            <a:off x="457201" y="1079225"/>
            <a:ext cx="8462963" cy="1938992"/>
          </a:xfrm>
          <a:prstGeom prst="rect">
            <a:avLst/>
          </a:prstGeom>
          <a:noFill/>
          <a:ln w="9525" algn="ctr">
            <a:noFill/>
            <a:miter lim="800000"/>
            <a:headEnd/>
            <a:tailEnd/>
          </a:ln>
          <a:effectLst/>
        </p:spPr>
        <p:txBody>
          <a:bodyPr>
            <a:spAutoFit/>
          </a:bodyPr>
          <a:lstStyle/>
          <a:p>
            <a:pPr algn="ctr">
              <a:defRPr/>
            </a:pPr>
            <a:r>
              <a:rPr lang="en-US" sz="4000" dirty="0">
                <a:latin typeface="Trebuchet MS" pitchFamily="34" charset="0"/>
              </a:rPr>
              <a:t>Example of Condition Tuning</a:t>
            </a:r>
          </a:p>
          <a:p>
            <a:pPr algn="ctr">
              <a:defRPr/>
            </a:pPr>
            <a:r>
              <a:rPr lang="en-US" sz="4000" dirty="0">
                <a:latin typeface="Trebuchet MS" pitchFamily="34" charset="0"/>
              </a:rPr>
              <a:t>Positive Mode </a:t>
            </a:r>
          </a:p>
          <a:p>
            <a:pPr algn="ctr">
              <a:defRPr/>
            </a:pPr>
            <a:r>
              <a:rPr lang="en-US" sz="4000" dirty="0">
                <a:latin typeface="Trebuchet MS" pitchFamily="34" charset="0"/>
              </a:rPr>
              <a:t>WCMP </a:t>
            </a:r>
            <a:r>
              <a:rPr lang="en-US" sz="4000" dirty="0" err="1">
                <a:latin typeface="Trebuchet MS" pitchFamily="34" charset="0"/>
              </a:rPr>
              <a:t>PLeak</a:t>
            </a:r>
            <a:r>
              <a:rPr lang="en-US" sz="4000" dirty="0">
                <a:latin typeface="Trebuchet MS" pitchFamily="34" charset="0"/>
              </a:rPr>
              <a:t> with small DR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xfrm>
            <a:off x="0" y="1"/>
            <a:ext cx="7345680" cy="421481"/>
          </a:xfrm>
        </p:spPr>
        <p:txBody>
          <a:bodyPr/>
          <a:lstStyle/>
          <a:p>
            <a:pPr algn="l" eaLnBrk="1" hangingPunct="1">
              <a:defRPr/>
            </a:pPr>
            <a:r>
              <a:rPr lang="en-US" sz="2800" b="1" dirty="0" smtClean="0">
                <a:solidFill>
                  <a:schemeClr val="tx1"/>
                </a:solidFill>
                <a:latin typeface="Trebuchet MSTrebuchet MS"/>
              </a:rPr>
              <a:t>Condition: Scan Direction &amp; ACC</a:t>
            </a:r>
          </a:p>
        </p:txBody>
      </p:sp>
      <p:graphicFrame>
        <p:nvGraphicFramePr>
          <p:cNvPr id="547843" name="Group 3"/>
          <p:cNvGraphicFramePr>
            <a:graphicFrameLocks noGrp="1"/>
          </p:cNvGraphicFramePr>
          <p:nvPr>
            <p:ph idx="1"/>
          </p:nvPr>
        </p:nvGraphicFramePr>
        <p:xfrm>
          <a:off x="365126" y="583407"/>
          <a:ext cx="8778875" cy="4538663"/>
        </p:xfrm>
        <a:graphic>
          <a:graphicData uri="http://schemas.openxmlformats.org/drawingml/2006/table">
            <a:tbl>
              <a:tblPr/>
              <a:tblGrid>
                <a:gridCol w="952500"/>
                <a:gridCol w="3913188"/>
                <a:gridCol w="3913187"/>
              </a:tblGrid>
              <a:tr h="3119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Trebuchet MSTrebuchet MS"/>
                          <a:ea typeface="新細明體" pitchFamily="18" charset="-120"/>
                        </a:rPr>
                        <a:t>ACC</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OFF</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ON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181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dirty="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dirty="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Trebuchet MSTrebuchet MS"/>
                          <a:ea typeface="新細明體" pitchFamily="18" charset="-120"/>
                        </a:rPr>
                        <a:t>X</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dirty="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85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dirty="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dirty="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6406" name="Picture 22" descr="25nm_40nA_500eV_2000No5_X_1D1F_ACCOff"/>
          <p:cNvPicPr>
            <a:picLocks noChangeAspect="1" noChangeArrowheads="1"/>
          </p:cNvPicPr>
          <p:nvPr/>
        </p:nvPicPr>
        <p:blipFill>
          <a:blip r:embed="rId3" cstate="print"/>
          <a:srcRect l="21875" t="33138" r="25618" b="16243"/>
          <a:stretch>
            <a:fillRect/>
          </a:stretch>
        </p:blipFill>
        <p:spPr bwMode="auto">
          <a:xfrm>
            <a:off x="2011364" y="926307"/>
            <a:ext cx="2560637" cy="1851422"/>
          </a:xfrm>
          <a:prstGeom prst="rect">
            <a:avLst/>
          </a:prstGeom>
          <a:noFill/>
          <a:ln w="9525">
            <a:noFill/>
            <a:miter lim="800000"/>
            <a:headEnd/>
            <a:tailEnd/>
          </a:ln>
        </p:spPr>
      </p:pic>
      <p:pic>
        <p:nvPicPr>
          <p:cNvPr id="16407" name="Picture 23" descr="25nm_40nA_500eV_2000No5_Y_1D1F_ACCOff"/>
          <p:cNvPicPr>
            <a:picLocks noChangeAspect="1" noChangeArrowheads="1"/>
          </p:cNvPicPr>
          <p:nvPr/>
        </p:nvPicPr>
        <p:blipFill>
          <a:blip r:embed="rId4" cstate="print"/>
          <a:srcRect l="21873" t="36882" r="25652" b="12500"/>
          <a:stretch>
            <a:fillRect/>
          </a:stretch>
        </p:blipFill>
        <p:spPr bwMode="auto">
          <a:xfrm>
            <a:off x="2012950" y="3051572"/>
            <a:ext cx="2559050" cy="1851422"/>
          </a:xfrm>
          <a:prstGeom prst="rect">
            <a:avLst/>
          </a:prstGeom>
          <a:noFill/>
          <a:ln w="9525">
            <a:noFill/>
            <a:miter lim="800000"/>
            <a:headEnd/>
            <a:tailEnd/>
          </a:ln>
        </p:spPr>
      </p:pic>
      <p:pic>
        <p:nvPicPr>
          <p:cNvPr id="16408" name="Picture 24" descr="25nm_40nA_500eV_2000No5_X_1D1F_ACCOn"/>
          <p:cNvPicPr>
            <a:picLocks noChangeAspect="1" noChangeArrowheads="1"/>
          </p:cNvPicPr>
          <p:nvPr/>
        </p:nvPicPr>
        <p:blipFill>
          <a:blip r:embed="rId5" cstate="print"/>
          <a:srcRect l="23730" t="34995" r="23763" b="14389"/>
          <a:stretch>
            <a:fillRect/>
          </a:stretch>
        </p:blipFill>
        <p:spPr bwMode="auto">
          <a:xfrm>
            <a:off x="5851525" y="926307"/>
            <a:ext cx="2560638" cy="1851422"/>
          </a:xfrm>
          <a:prstGeom prst="rect">
            <a:avLst/>
          </a:prstGeom>
          <a:noFill/>
          <a:ln w="9525">
            <a:noFill/>
            <a:miter lim="800000"/>
            <a:headEnd/>
            <a:tailEnd/>
          </a:ln>
        </p:spPr>
      </p:pic>
      <p:sp>
        <p:nvSpPr>
          <p:cNvPr id="16409" name="Rectangle 25"/>
          <p:cNvSpPr>
            <a:spLocks noChangeArrowheads="1"/>
          </p:cNvSpPr>
          <p:nvPr/>
        </p:nvSpPr>
        <p:spPr bwMode="auto">
          <a:xfrm>
            <a:off x="2012950" y="9263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pic>
        <p:nvPicPr>
          <p:cNvPr id="16410" name="Picture 26" descr="25nm_40nA_500eV_2000No5_Y_1D1F_ACCOn"/>
          <p:cNvPicPr>
            <a:picLocks noChangeAspect="1" noChangeArrowheads="1"/>
          </p:cNvPicPr>
          <p:nvPr/>
        </p:nvPicPr>
        <p:blipFill>
          <a:blip r:embed="rId6" cstate="print"/>
          <a:srcRect l="21875" t="42513" r="25618" b="6868"/>
          <a:stretch>
            <a:fillRect/>
          </a:stretch>
        </p:blipFill>
        <p:spPr bwMode="auto">
          <a:xfrm>
            <a:off x="5851525" y="3051572"/>
            <a:ext cx="2560638" cy="1851422"/>
          </a:xfrm>
          <a:prstGeom prst="rect">
            <a:avLst/>
          </a:prstGeom>
          <a:noFill/>
          <a:ln w="9525">
            <a:noFill/>
            <a:miter lim="800000"/>
            <a:headEnd/>
            <a:tailEnd/>
          </a:ln>
        </p:spPr>
      </p:pic>
      <p:sp>
        <p:nvSpPr>
          <p:cNvPr id="16411" name="Rectangle 27"/>
          <p:cNvSpPr>
            <a:spLocks noChangeArrowheads="1"/>
          </p:cNvSpPr>
          <p:nvPr/>
        </p:nvSpPr>
        <p:spPr bwMode="auto">
          <a:xfrm>
            <a:off x="5851525" y="9263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sp>
        <p:nvSpPr>
          <p:cNvPr id="16412" name="Text Box 28"/>
          <p:cNvSpPr txBox="1">
            <a:spLocks noChangeArrowheads="1"/>
          </p:cNvSpPr>
          <p:nvPr/>
        </p:nvSpPr>
        <p:spPr bwMode="auto">
          <a:xfrm>
            <a:off x="2012951" y="2434828"/>
            <a:ext cx="2651125" cy="646331"/>
          </a:xfrm>
          <a:prstGeom prst="rect">
            <a:avLst/>
          </a:prstGeom>
          <a:solidFill>
            <a:srgbClr val="00FF00"/>
          </a:solidFill>
          <a:ln w="50800" algn="ctr">
            <a:solidFill>
              <a:srgbClr val="00FF00"/>
            </a:solidFill>
            <a:miter lim="800000"/>
            <a:headEnd/>
            <a:tailEnd/>
          </a:ln>
        </p:spPr>
        <p:txBody>
          <a:bodyPr>
            <a:spAutoFit/>
          </a:bodyPr>
          <a:lstStyle/>
          <a:p>
            <a:pPr>
              <a:spcBef>
                <a:spcPct val="50000"/>
              </a:spcBef>
            </a:pPr>
            <a:r>
              <a:rPr lang="en-US" altLang="zh-TW">
                <a:latin typeface="Trebuchet MSTrebuchet MS"/>
                <a:ea typeface="新細明體" pitchFamily="18" charset="-120"/>
              </a:rPr>
              <a:t>Easy to detect both DVC and BVC</a:t>
            </a:r>
          </a:p>
        </p:txBody>
      </p:sp>
      <p:sp>
        <p:nvSpPr>
          <p:cNvPr id="16405" name="Text Box 21"/>
          <p:cNvSpPr txBox="1">
            <a:spLocks noChangeArrowheads="1"/>
          </p:cNvSpPr>
          <p:nvPr/>
        </p:nvSpPr>
        <p:spPr bwMode="auto">
          <a:xfrm>
            <a:off x="2562013" y="3211823"/>
            <a:ext cx="5006499" cy="369332"/>
          </a:xfrm>
          <a:prstGeom prst="rect">
            <a:avLst/>
          </a:prstGeom>
          <a:solidFill>
            <a:srgbClr val="FFFF00"/>
          </a:solidFill>
          <a:ln w="9525" algn="ctr">
            <a:noFill/>
            <a:miter lim="800000"/>
            <a:headEnd/>
            <a:tailEnd/>
          </a:ln>
        </p:spPr>
        <p:txBody>
          <a:bodyPr wrap="none">
            <a:spAutoFit/>
          </a:bodyPr>
          <a:lstStyle/>
          <a:p>
            <a:pPr algn="r"/>
            <a:r>
              <a:rPr lang="en-US" altLang="zh-TW" dirty="0">
                <a:latin typeface="Trebuchet MSTrebuchet MS"/>
                <a:ea typeface="新細明體" pitchFamily="18" charset="-120"/>
              </a:rPr>
              <a:t>25nm_500eV_2000No5_apt2_40nA_1D1L1F</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L.E Comparison</a:t>
            </a:r>
          </a:p>
        </p:txBody>
      </p:sp>
      <p:sp>
        <p:nvSpPr>
          <p:cNvPr id="17411" name="Text Box 3"/>
          <p:cNvSpPr txBox="1">
            <a:spLocks noChangeArrowheads="1"/>
          </p:cNvSpPr>
          <p:nvPr/>
        </p:nvSpPr>
        <p:spPr bwMode="auto">
          <a:xfrm>
            <a:off x="1946275" y="514350"/>
            <a:ext cx="5365571" cy="369332"/>
          </a:xfrm>
          <a:prstGeom prst="rect">
            <a:avLst/>
          </a:prstGeom>
          <a:solidFill>
            <a:srgbClr val="FFFF00"/>
          </a:solidFill>
          <a:ln w="9525" algn="ctr">
            <a:noFill/>
            <a:miter lim="800000"/>
            <a:headEnd/>
            <a:tailEnd/>
          </a:ln>
        </p:spPr>
        <p:txBody>
          <a:bodyPr wrap="none">
            <a:spAutoFit/>
          </a:bodyPr>
          <a:lstStyle/>
          <a:p>
            <a:r>
              <a:rPr lang="en-US" altLang="zh-TW" dirty="0">
                <a:latin typeface="Trebuchet MSTrebuchet MS"/>
                <a:ea typeface="新細明體" pitchFamily="18" charset="-120"/>
              </a:rPr>
              <a:t>25nm_2000No5_apt2_40nA_X_1D1L1F_ACCOff</a:t>
            </a:r>
          </a:p>
        </p:txBody>
      </p:sp>
      <p:pic>
        <p:nvPicPr>
          <p:cNvPr id="17412" name="Picture 4" descr="25nm_40nA_100eV_2000No5_X_1D1F_ACCOff"/>
          <p:cNvPicPr>
            <a:picLocks noChangeAspect="1" noChangeArrowheads="1"/>
          </p:cNvPicPr>
          <p:nvPr/>
        </p:nvPicPr>
        <p:blipFill>
          <a:blip r:embed="rId3" cstate="print"/>
          <a:srcRect l="25618" t="29362" r="21875" b="19987"/>
          <a:stretch>
            <a:fillRect/>
          </a:stretch>
        </p:blipFill>
        <p:spPr bwMode="auto">
          <a:xfrm>
            <a:off x="822325" y="926306"/>
            <a:ext cx="2560638" cy="1852613"/>
          </a:xfrm>
          <a:prstGeom prst="rect">
            <a:avLst/>
          </a:prstGeom>
          <a:noFill/>
          <a:ln w="9525">
            <a:noFill/>
            <a:miter lim="800000"/>
            <a:headEnd/>
            <a:tailEnd/>
          </a:ln>
        </p:spPr>
      </p:pic>
      <p:sp>
        <p:nvSpPr>
          <p:cNvPr id="17413" name="Text Box 5"/>
          <p:cNvSpPr txBox="1">
            <a:spLocks noChangeArrowheads="1"/>
          </p:cNvSpPr>
          <p:nvPr/>
        </p:nvSpPr>
        <p:spPr bwMode="auto">
          <a:xfrm>
            <a:off x="1463676"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100eV</a:t>
            </a:r>
          </a:p>
        </p:txBody>
      </p:sp>
      <p:pic>
        <p:nvPicPr>
          <p:cNvPr id="17414" name="Picture 6" descr="25nm_40nA_300eV_2000No5_X_1D1F_ACCOff"/>
          <p:cNvPicPr>
            <a:picLocks noChangeAspect="1" noChangeArrowheads="1"/>
          </p:cNvPicPr>
          <p:nvPr/>
        </p:nvPicPr>
        <p:blipFill>
          <a:blip r:embed="rId4" cstate="print"/>
          <a:srcRect l="23730" t="12468" r="23763" b="36882"/>
          <a:stretch>
            <a:fillRect/>
          </a:stretch>
        </p:blipFill>
        <p:spPr bwMode="auto">
          <a:xfrm>
            <a:off x="5761039" y="925116"/>
            <a:ext cx="2560637" cy="1852613"/>
          </a:xfrm>
          <a:prstGeom prst="rect">
            <a:avLst/>
          </a:prstGeom>
          <a:noFill/>
          <a:ln w="9525">
            <a:noFill/>
            <a:miter lim="800000"/>
            <a:headEnd/>
            <a:tailEnd/>
          </a:ln>
        </p:spPr>
      </p:pic>
      <p:sp>
        <p:nvSpPr>
          <p:cNvPr id="17415" name="Text Box 7"/>
          <p:cNvSpPr txBox="1">
            <a:spLocks noChangeArrowheads="1"/>
          </p:cNvSpPr>
          <p:nvPr/>
        </p:nvSpPr>
        <p:spPr bwMode="auto">
          <a:xfrm>
            <a:off x="6400801" y="24611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300eV</a:t>
            </a:r>
          </a:p>
        </p:txBody>
      </p:sp>
      <p:sp>
        <p:nvSpPr>
          <p:cNvPr id="17416" name="Rectangle 8"/>
          <p:cNvSpPr>
            <a:spLocks noChangeArrowheads="1"/>
          </p:cNvSpPr>
          <p:nvPr/>
        </p:nvSpPr>
        <p:spPr bwMode="auto">
          <a:xfrm>
            <a:off x="5762625" y="92630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pic>
        <p:nvPicPr>
          <p:cNvPr id="17417" name="Picture 9" descr="25nm_40nA_1000eV_2000No5_X_1D1F_ACCOff"/>
          <p:cNvPicPr>
            <a:picLocks noChangeAspect="1" noChangeArrowheads="1"/>
          </p:cNvPicPr>
          <p:nvPr/>
        </p:nvPicPr>
        <p:blipFill>
          <a:blip r:embed="rId5" cstate="print"/>
          <a:srcRect l="23763" t="27505" r="23730" b="21909"/>
          <a:stretch>
            <a:fillRect/>
          </a:stretch>
        </p:blipFill>
        <p:spPr bwMode="auto">
          <a:xfrm>
            <a:off x="5761039" y="2973316"/>
            <a:ext cx="2560637" cy="1850231"/>
          </a:xfrm>
          <a:prstGeom prst="rect">
            <a:avLst/>
          </a:prstGeom>
          <a:noFill/>
          <a:ln w="9525">
            <a:noFill/>
            <a:miter lim="800000"/>
            <a:headEnd/>
            <a:tailEnd/>
          </a:ln>
        </p:spPr>
      </p:pic>
      <p:sp>
        <p:nvSpPr>
          <p:cNvPr id="17418" name="Text Box 10"/>
          <p:cNvSpPr txBox="1">
            <a:spLocks noChangeArrowheads="1"/>
          </p:cNvSpPr>
          <p:nvPr/>
        </p:nvSpPr>
        <p:spPr bwMode="auto">
          <a:xfrm>
            <a:off x="6400801" y="4518530"/>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1000eV</a:t>
            </a:r>
          </a:p>
        </p:txBody>
      </p:sp>
      <p:pic>
        <p:nvPicPr>
          <p:cNvPr id="17419" name="Picture 11" descr="25nm_40nA_500eV_2000No5_X_1D1F_ACCOff_2"/>
          <p:cNvPicPr>
            <a:picLocks noChangeAspect="1" noChangeArrowheads="1"/>
          </p:cNvPicPr>
          <p:nvPr/>
        </p:nvPicPr>
        <p:blipFill>
          <a:blip r:embed="rId6" cstate="print"/>
          <a:srcRect l="23763" t="33138" r="23730" b="16243"/>
          <a:stretch>
            <a:fillRect/>
          </a:stretch>
        </p:blipFill>
        <p:spPr bwMode="auto">
          <a:xfrm>
            <a:off x="822325" y="2973316"/>
            <a:ext cx="2560638" cy="1851422"/>
          </a:xfrm>
          <a:prstGeom prst="rect">
            <a:avLst/>
          </a:prstGeom>
          <a:noFill/>
          <a:ln w="9525">
            <a:noFill/>
            <a:miter lim="800000"/>
            <a:headEnd/>
            <a:tailEnd/>
          </a:ln>
        </p:spPr>
      </p:pic>
      <p:sp>
        <p:nvSpPr>
          <p:cNvPr id="17420" name="Text Box 12"/>
          <p:cNvSpPr txBox="1">
            <a:spLocks noChangeArrowheads="1"/>
          </p:cNvSpPr>
          <p:nvPr/>
        </p:nvSpPr>
        <p:spPr bwMode="auto">
          <a:xfrm>
            <a:off x="1371601" y="4519721"/>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500eV</a:t>
            </a:r>
          </a:p>
        </p:txBody>
      </p:sp>
      <p:sp>
        <p:nvSpPr>
          <p:cNvPr id="17421" name="Rectangle 13"/>
          <p:cNvSpPr>
            <a:spLocks noChangeArrowheads="1"/>
          </p:cNvSpPr>
          <p:nvPr/>
        </p:nvSpPr>
        <p:spPr bwMode="auto">
          <a:xfrm>
            <a:off x="823913" y="2973315"/>
            <a:ext cx="2559050" cy="1852613"/>
          </a:xfrm>
          <a:prstGeom prst="rect">
            <a:avLst/>
          </a:prstGeom>
          <a:noFill/>
          <a:ln w="50800" algn="ctr">
            <a:solidFill>
              <a:srgbClr val="008000"/>
            </a:solidFill>
            <a:miter lim="800000"/>
            <a:headEnd/>
            <a:tailEnd/>
          </a:ln>
        </p:spPr>
        <p:txBody>
          <a:bodyPr wrap="none" anchor="ctr"/>
          <a:lstStyle/>
          <a:p>
            <a:pPr algn="ctr"/>
            <a:endParaRPr lang="zh-TW" altLang="zh-TW" sz="1400">
              <a:latin typeface="Trebuchet MSTrebuchet M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L.E 300eV  vs. 500eV</a:t>
            </a:r>
          </a:p>
        </p:txBody>
      </p:sp>
      <p:sp>
        <p:nvSpPr>
          <p:cNvPr id="18435" name="Text Box 3"/>
          <p:cNvSpPr txBox="1">
            <a:spLocks noChangeArrowheads="1"/>
          </p:cNvSpPr>
          <p:nvPr/>
        </p:nvSpPr>
        <p:spPr bwMode="auto">
          <a:xfrm>
            <a:off x="2047875" y="788194"/>
            <a:ext cx="5365571" cy="369332"/>
          </a:xfrm>
          <a:prstGeom prst="rect">
            <a:avLst/>
          </a:prstGeom>
          <a:solidFill>
            <a:srgbClr val="FFFF00"/>
          </a:solidFill>
          <a:ln w="9525" algn="ctr">
            <a:noFill/>
            <a:miter lim="800000"/>
            <a:headEnd/>
            <a:tailEnd/>
          </a:ln>
        </p:spPr>
        <p:txBody>
          <a:bodyPr wrap="none">
            <a:spAutoFit/>
          </a:bodyPr>
          <a:lstStyle/>
          <a:p>
            <a:r>
              <a:rPr lang="en-US" altLang="zh-TW" dirty="0">
                <a:latin typeface="Trebuchet MSTrebuchet MS"/>
                <a:ea typeface="新細明體" pitchFamily="18" charset="-120"/>
              </a:rPr>
              <a:t>25nm_2000No5_apt2_40nA_X_1D1L1F_ACCOff</a:t>
            </a:r>
          </a:p>
        </p:txBody>
      </p:sp>
      <p:pic>
        <p:nvPicPr>
          <p:cNvPr id="18436" name="Picture 4" descr="25nm_40nA_300eV_2000No5_X_1D1F_ACCOff"/>
          <p:cNvPicPr>
            <a:picLocks noChangeAspect="1" noChangeArrowheads="1"/>
          </p:cNvPicPr>
          <p:nvPr/>
        </p:nvPicPr>
        <p:blipFill>
          <a:blip r:embed="rId3" cstate="print"/>
          <a:srcRect l="23730" t="12468" r="23763" b="36882"/>
          <a:stretch>
            <a:fillRect/>
          </a:stretch>
        </p:blipFill>
        <p:spPr bwMode="auto">
          <a:xfrm>
            <a:off x="90488" y="1319213"/>
            <a:ext cx="4479925" cy="3240881"/>
          </a:xfrm>
          <a:prstGeom prst="rect">
            <a:avLst/>
          </a:prstGeom>
          <a:noFill/>
          <a:ln w="9525">
            <a:noFill/>
            <a:miter lim="800000"/>
            <a:headEnd/>
            <a:tailEnd/>
          </a:ln>
        </p:spPr>
      </p:pic>
      <p:pic>
        <p:nvPicPr>
          <p:cNvPr id="18437" name="Picture 5" descr="25nm_40nA_500eV_2000No5_X_1D1F_ACCOff_2"/>
          <p:cNvPicPr>
            <a:picLocks noChangeAspect="1" noChangeArrowheads="1"/>
          </p:cNvPicPr>
          <p:nvPr/>
        </p:nvPicPr>
        <p:blipFill>
          <a:blip r:embed="rId4" cstate="print"/>
          <a:srcRect l="23763" t="33138" r="23730" b="16243"/>
          <a:stretch>
            <a:fillRect/>
          </a:stretch>
        </p:blipFill>
        <p:spPr bwMode="auto">
          <a:xfrm>
            <a:off x="4664076" y="1319213"/>
            <a:ext cx="4479925" cy="3239691"/>
          </a:xfrm>
          <a:prstGeom prst="rect">
            <a:avLst/>
          </a:prstGeom>
          <a:noFill/>
          <a:ln w="9525">
            <a:noFill/>
            <a:miter lim="800000"/>
            <a:headEnd/>
            <a:tailEnd/>
          </a:ln>
        </p:spPr>
      </p:pic>
      <p:sp>
        <p:nvSpPr>
          <p:cNvPr id="18438" name="Text Box 6"/>
          <p:cNvSpPr txBox="1">
            <a:spLocks noChangeArrowheads="1"/>
          </p:cNvSpPr>
          <p:nvPr/>
        </p:nvSpPr>
        <p:spPr bwMode="auto">
          <a:xfrm>
            <a:off x="1646238" y="4255077"/>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300eV</a:t>
            </a:r>
          </a:p>
        </p:txBody>
      </p:sp>
      <p:sp>
        <p:nvSpPr>
          <p:cNvPr id="18439" name="Text Box 7"/>
          <p:cNvSpPr txBox="1">
            <a:spLocks noChangeArrowheads="1"/>
          </p:cNvSpPr>
          <p:nvPr/>
        </p:nvSpPr>
        <p:spPr bwMode="auto">
          <a:xfrm>
            <a:off x="6400801" y="4255077"/>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500eV</a:t>
            </a:r>
          </a:p>
        </p:txBody>
      </p:sp>
      <p:sp>
        <p:nvSpPr>
          <p:cNvPr id="18440" name="Rectangle 8"/>
          <p:cNvSpPr>
            <a:spLocks noChangeArrowheads="1"/>
          </p:cNvSpPr>
          <p:nvPr/>
        </p:nvSpPr>
        <p:spPr bwMode="auto">
          <a:xfrm>
            <a:off x="92076" y="1337072"/>
            <a:ext cx="4479925" cy="3223022"/>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Trebuchet MS"/>
              </a:rPr>
              <a:t>Condition: Probe Current Comparison</a:t>
            </a:r>
          </a:p>
        </p:txBody>
      </p:sp>
      <p:sp>
        <p:nvSpPr>
          <p:cNvPr id="19459" name="Text Box 3"/>
          <p:cNvSpPr txBox="1">
            <a:spLocks noChangeArrowheads="1"/>
          </p:cNvSpPr>
          <p:nvPr/>
        </p:nvSpPr>
        <p:spPr bwMode="auto">
          <a:xfrm>
            <a:off x="2560638" y="556516"/>
            <a:ext cx="4070345" cy="369332"/>
          </a:xfrm>
          <a:prstGeom prst="rect">
            <a:avLst/>
          </a:prstGeom>
          <a:solidFill>
            <a:srgbClr val="FFFF00"/>
          </a:solidFill>
          <a:ln w="9525" algn="ctr">
            <a:noFill/>
            <a:miter lim="800000"/>
            <a:headEnd/>
            <a:tailEnd/>
          </a:ln>
        </p:spPr>
        <p:txBody>
          <a:bodyPr wrap="none">
            <a:spAutoFit/>
          </a:bodyPr>
          <a:lstStyle/>
          <a:p>
            <a:r>
              <a:rPr lang="en-US" altLang="zh-TW" dirty="0">
                <a:latin typeface="Trebuchet MSTrebuchet MS"/>
                <a:ea typeface="新細明體" pitchFamily="18" charset="-120"/>
              </a:rPr>
              <a:t>25nm_2000No5_X_1D1L1F_ACCOff</a:t>
            </a:r>
          </a:p>
        </p:txBody>
      </p:sp>
      <p:pic>
        <p:nvPicPr>
          <p:cNvPr id="19460" name="Picture 4" descr="25nm_20nA_300eV_2000No5_X_1D1F_ACCOff"/>
          <p:cNvPicPr>
            <a:picLocks noChangeAspect="1" noChangeArrowheads="1"/>
          </p:cNvPicPr>
          <p:nvPr/>
        </p:nvPicPr>
        <p:blipFill>
          <a:blip r:embed="rId3" cstate="print"/>
          <a:srcRect l="21907" t="21875" r="25586" b="27507"/>
          <a:stretch>
            <a:fillRect/>
          </a:stretch>
        </p:blipFill>
        <p:spPr bwMode="auto">
          <a:xfrm>
            <a:off x="822325" y="926307"/>
            <a:ext cx="2560638" cy="1851422"/>
          </a:xfrm>
          <a:prstGeom prst="rect">
            <a:avLst/>
          </a:prstGeom>
          <a:noFill/>
          <a:ln w="9525">
            <a:noFill/>
            <a:miter lim="800000"/>
            <a:headEnd/>
            <a:tailEnd/>
          </a:ln>
        </p:spPr>
      </p:pic>
      <p:sp>
        <p:nvSpPr>
          <p:cNvPr id="19461" name="Text Box 5"/>
          <p:cNvSpPr txBox="1">
            <a:spLocks noChangeArrowheads="1"/>
          </p:cNvSpPr>
          <p:nvPr/>
        </p:nvSpPr>
        <p:spPr bwMode="auto">
          <a:xfrm>
            <a:off x="1373189" y="2471766"/>
            <a:ext cx="1462087"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Ap3_20nA</a:t>
            </a:r>
          </a:p>
        </p:txBody>
      </p:sp>
      <p:pic>
        <p:nvPicPr>
          <p:cNvPr id="19462" name="Picture 6" descr="25nm_40nA_300eV_2000No5_X_1D1F_ACCOff"/>
          <p:cNvPicPr>
            <a:picLocks noChangeAspect="1" noChangeArrowheads="1"/>
          </p:cNvPicPr>
          <p:nvPr/>
        </p:nvPicPr>
        <p:blipFill>
          <a:blip r:embed="rId4" cstate="print"/>
          <a:srcRect l="23730" t="12468" r="23763" b="36882"/>
          <a:stretch>
            <a:fillRect/>
          </a:stretch>
        </p:blipFill>
        <p:spPr bwMode="auto">
          <a:xfrm>
            <a:off x="822325" y="2983706"/>
            <a:ext cx="2560638" cy="1852613"/>
          </a:xfrm>
          <a:prstGeom prst="rect">
            <a:avLst/>
          </a:prstGeom>
          <a:noFill/>
          <a:ln w="9525">
            <a:noFill/>
            <a:miter lim="800000"/>
            <a:headEnd/>
            <a:tailEnd/>
          </a:ln>
        </p:spPr>
      </p:pic>
      <p:sp>
        <p:nvSpPr>
          <p:cNvPr id="19463" name="Text Box 7"/>
          <p:cNvSpPr txBox="1">
            <a:spLocks noChangeArrowheads="1"/>
          </p:cNvSpPr>
          <p:nvPr/>
        </p:nvSpPr>
        <p:spPr bwMode="auto">
          <a:xfrm>
            <a:off x="1371600" y="4529166"/>
            <a:ext cx="1462088"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Ap2_40nA</a:t>
            </a:r>
          </a:p>
        </p:txBody>
      </p:sp>
      <p:pic>
        <p:nvPicPr>
          <p:cNvPr id="19464" name="Picture 8" descr="25nm_30nA_300eV_2000No5_X_1D1F_ACCOff"/>
          <p:cNvPicPr>
            <a:picLocks noChangeAspect="1" noChangeArrowheads="1"/>
          </p:cNvPicPr>
          <p:nvPr/>
        </p:nvPicPr>
        <p:blipFill>
          <a:blip r:embed="rId5" cstate="print"/>
          <a:srcRect l="23763" t="31250" r="21875" b="18132"/>
          <a:stretch>
            <a:fillRect/>
          </a:stretch>
        </p:blipFill>
        <p:spPr bwMode="auto">
          <a:xfrm>
            <a:off x="5670551" y="926307"/>
            <a:ext cx="2651125" cy="1851422"/>
          </a:xfrm>
          <a:prstGeom prst="rect">
            <a:avLst/>
          </a:prstGeom>
          <a:noFill/>
          <a:ln w="9525">
            <a:noFill/>
            <a:miter lim="800000"/>
            <a:headEnd/>
            <a:tailEnd/>
          </a:ln>
        </p:spPr>
      </p:pic>
      <p:sp>
        <p:nvSpPr>
          <p:cNvPr id="19465" name="Text Box 9"/>
          <p:cNvSpPr txBox="1">
            <a:spLocks noChangeArrowheads="1"/>
          </p:cNvSpPr>
          <p:nvPr/>
        </p:nvSpPr>
        <p:spPr bwMode="auto">
          <a:xfrm>
            <a:off x="6219825" y="2471766"/>
            <a:ext cx="1462088"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Trebuchet MS"/>
                <a:ea typeface="新細明體" pitchFamily="18" charset="-120"/>
              </a:rPr>
              <a:t>Ap2_30nA</a:t>
            </a:r>
          </a:p>
        </p:txBody>
      </p:sp>
      <p:sp>
        <p:nvSpPr>
          <p:cNvPr id="19466" name="Rectangle 10"/>
          <p:cNvSpPr>
            <a:spLocks noChangeArrowheads="1"/>
          </p:cNvSpPr>
          <p:nvPr/>
        </p:nvSpPr>
        <p:spPr bwMode="auto">
          <a:xfrm>
            <a:off x="822325" y="2983706"/>
            <a:ext cx="2559050" cy="1852613"/>
          </a:xfrm>
          <a:prstGeom prst="rect">
            <a:avLst/>
          </a:prstGeom>
          <a:noFill/>
          <a:ln w="50800" algn="ctr">
            <a:solidFill>
              <a:srgbClr val="008000"/>
            </a:solidFill>
            <a:miter lim="800000"/>
            <a:headEnd/>
            <a:tailEnd/>
          </a:ln>
        </p:spPr>
        <p:txBody>
          <a:bodyPr wrap="none" anchor="ctr"/>
          <a:lstStyle/>
          <a:p>
            <a:pPr algn="ctr"/>
            <a:endParaRPr lang="zh-TW" altLang="zh-TW" sz="1400">
              <a:latin typeface="Trebuchet MSTrebuchet MS"/>
            </a:endParaRPr>
          </a:p>
        </p:txBody>
      </p:sp>
      <p:pic>
        <p:nvPicPr>
          <p:cNvPr id="19467" name="Picture 11" descr="25nm_50nA_300eV_2000No5_X_1D1F_ACCOff"/>
          <p:cNvPicPr>
            <a:picLocks noChangeAspect="1" noChangeArrowheads="1"/>
          </p:cNvPicPr>
          <p:nvPr/>
        </p:nvPicPr>
        <p:blipFill>
          <a:blip r:embed="rId6" cstate="print"/>
          <a:srcRect l="23763" t="12468" r="21875" b="36914"/>
          <a:stretch>
            <a:fillRect/>
          </a:stretch>
        </p:blipFill>
        <p:spPr bwMode="auto">
          <a:xfrm>
            <a:off x="5670551" y="2983707"/>
            <a:ext cx="2651125" cy="1851422"/>
          </a:xfrm>
          <a:prstGeom prst="rect">
            <a:avLst/>
          </a:prstGeom>
          <a:noFill/>
          <a:ln w="9525">
            <a:noFill/>
            <a:miter lim="800000"/>
            <a:headEnd/>
            <a:tailEnd/>
          </a:ln>
        </p:spPr>
      </p:pic>
      <p:sp>
        <p:nvSpPr>
          <p:cNvPr id="19468" name="Text Box 12"/>
          <p:cNvSpPr txBox="1">
            <a:spLocks noChangeArrowheads="1"/>
          </p:cNvSpPr>
          <p:nvPr/>
        </p:nvSpPr>
        <p:spPr bwMode="auto">
          <a:xfrm>
            <a:off x="6218239" y="4529166"/>
            <a:ext cx="1462087"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Trebuchet MS"/>
                <a:ea typeface="新細明體" pitchFamily="18" charset="-120"/>
              </a:rPr>
              <a:t>Ap1_50nA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0" y="573882"/>
            <a:ext cx="9144000" cy="4266010"/>
          </a:xfrm>
          <a:prstGeom prst="rect">
            <a:avLst/>
          </a:prstGeom>
          <a:noFill/>
          <a:ln w="9525">
            <a:noFill/>
            <a:round/>
            <a:headEnd/>
            <a:tailEnd/>
          </a:ln>
        </p:spPr>
        <p:txBody>
          <a:bodyPr wrap="none" anchor="ctr"/>
          <a:lstStyle/>
          <a:p>
            <a:endParaRPr lang="zh-TW" altLang="zh-TW">
              <a:latin typeface="Trebuchet MS" pitchFamily="34" charset="0"/>
            </a:endParaRPr>
          </a:p>
        </p:txBody>
      </p:sp>
      <p:sp>
        <p:nvSpPr>
          <p:cNvPr id="2053" name="Text Box 5"/>
          <p:cNvSpPr txBox="1">
            <a:spLocks noChangeArrowheads="1"/>
          </p:cNvSpPr>
          <p:nvPr/>
        </p:nvSpPr>
        <p:spPr bwMode="auto">
          <a:xfrm>
            <a:off x="0" y="0"/>
            <a:ext cx="7313612" cy="342900"/>
          </a:xfrm>
          <a:prstGeom prst="rect">
            <a:avLst/>
          </a:prstGeom>
          <a:noFill/>
          <a:ln w="9525">
            <a:noFill/>
            <a:round/>
            <a:headEnd/>
            <a:tailEnd/>
          </a:ln>
        </p:spPr>
        <p:txBody>
          <a:bodyPr lIns="90000" tIns="46800" rIns="90000" bIns="46800"/>
          <a:lstStyle/>
          <a:p>
            <a:pPr algn="l" defTabSz="457200">
              <a:buClr>
                <a:srgbClr val="000000"/>
              </a:buClr>
              <a:buSzPct val="100000"/>
              <a:buFont typeface="Tahoma"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dirty="0">
                <a:solidFill>
                  <a:srgbClr val="000000"/>
                </a:solidFill>
                <a:latin typeface="Trebuchet MS" pitchFamily="34" charset="0"/>
                <a:ea typeface="新細明體" pitchFamily="18" charset="-120"/>
                <a:cs typeface="Lucida Sans Unicode" pitchFamily="34" charset="0"/>
              </a:rPr>
              <a:t>Hermes </a:t>
            </a:r>
            <a:r>
              <a:rPr lang="en-GB" sz="2400" dirty="0" err="1">
                <a:solidFill>
                  <a:srgbClr val="000000"/>
                </a:solidFill>
                <a:latin typeface="Trebuchet MS" pitchFamily="34" charset="0"/>
                <a:ea typeface="新細明體" pitchFamily="18" charset="-120"/>
                <a:cs typeface="Lucida Sans Unicode" pitchFamily="34" charset="0"/>
              </a:rPr>
              <a:t>Microvision</a:t>
            </a:r>
            <a:r>
              <a:rPr lang="en-GB" sz="2400" dirty="0">
                <a:solidFill>
                  <a:srgbClr val="000000"/>
                </a:solidFill>
                <a:latin typeface="Trebuchet MS" pitchFamily="34" charset="0"/>
                <a:ea typeface="新細明體" pitchFamily="18" charset="-120"/>
                <a:cs typeface="Lucida Sans Unicode" pitchFamily="34" charset="0"/>
              </a:rPr>
              <a:t>, Inc.  Presents</a:t>
            </a:r>
          </a:p>
        </p:txBody>
      </p:sp>
      <p:sp>
        <p:nvSpPr>
          <p:cNvPr id="437255" name="Text Box 7"/>
          <p:cNvSpPr txBox="1">
            <a:spLocks noChangeArrowheads="1"/>
          </p:cNvSpPr>
          <p:nvPr/>
        </p:nvSpPr>
        <p:spPr bwMode="auto">
          <a:xfrm>
            <a:off x="0" y="2056924"/>
            <a:ext cx="9144000" cy="833178"/>
          </a:xfrm>
          <a:prstGeom prst="rect">
            <a:avLst/>
          </a:prstGeom>
          <a:noFill/>
          <a:ln w="9525">
            <a:noFill/>
            <a:round/>
            <a:headEnd/>
            <a:tailEnd/>
          </a:ln>
          <a:effectLst/>
        </p:spPr>
        <p:txBody>
          <a:bodyPr lIns="90000" tIns="46800" rIns="90000" bIns="46800">
            <a:spAutoFit/>
            <a:flatTx/>
          </a:bodyPr>
          <a:lstStyle/>
          <a:p>
            <a:pPr algn="ctr" defTabSz="457200">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4800" b="1" i="0" dirty="0">
                <a:solidFill>
                  <a:srgbClr val="000000"/>
                </a:solidFill>
                <a:latin typeface="Trebuchet MS" pitchFamily="34" charset="0"/>
                <a:ea typeface="Tahoma" pitchFamily="34" charset="0"/>
                <a:cs typeface="Tahoma" pitchFamily="34" charset="0"/>
              </a:rPr>
              <a:t>P leak experience</a:t>
            </a:r>
          </a:p>
        </p:txBody>
      </p:sp>
      <p:sp>
        <p:nvSpPr>
          <p:cNvPr id="2057" name="Text Box 9"/>
          <p:cNvSpPr txBox="1">
            <a:spLocks noChangeArrowheads="1"/>
          </p:cNvSpPr>
          <p:nvPr/>
        </p:nvSpPr>
        <p:spPr bwMode="auto">
          <a:xfrm>
            <a:off x="2268538" y="2841597"/>
            <a:ext cx="4608512" cy="461665"/>
          </a:xfrm>
          <a:prstGeom prst="rect">
            <a:avLst/>
          </a:prstGeom>
          <a:noFill/>
          <a:ln w="9525">
            <a:noFill/>
            <a:miter lim="800000"/>
            <a:headEnd/>
            <a:tailEnd/>
          </a:ln>
        </p:spPr>
        <p:txBody>
          <a:bodyPr>
            <a:spAutoFit/>
          </a:bodyPr>
          <a:lstStyle/>
          <a:p>
            <a:pPr algn="ctr">
              <a:spcBef>
                <a:spcPct val="50000"/>
              </a:spcBef>
            </a:pPr>
            <a:r>
              <a:rPr lang="en-US" altLang="zh-TW" sz="2400" b="1" i="0" dirty="0">
                <a:latin typeface="Trebuchet MS" pitchFamily="34" charset="0"/>
                <a:ea typeface="Tahoma" pitchFamily="34" charset="0"/>
                <a:cs typeface="Tahoma" pitchFamily="34" charset="0"/>
              </a:rPr>
              <a:t>Contact WCMP Layer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0" y="0"/>
            <a:ext cx="8229600" cy="857250"/>
          </a:xfrm>
        </p:spPr>
        <p:txBody>
          <a:bodyPr/>
          <a:lstStyle/>
          <a:p>
            <a:pPr algn="l" eaLnBrk="1" hangingPunct="1">
              <a:defRPr/>
            </a:pPr>
            <a:r>
              <a:rPr lang="en-US" sz="2800" b="1" dirty="0" smtClean="0">
                <a:solidFill>
                  <a:schemeClr val="tx1"/>
                </a:solidFill>
                <a:latin typeface="Trebuchet MS" pitchFamily="34" charset="0"/>
              </a:rPr>
              <a:t>Condition: No5 Comparison</a:t>
            </a:r>
          </a:p>
        </p:txBody>
      </p:sp>
      <p:sp>
        <p:nvSpPr>
          <p:cNvPr id="20483" name="Text Box 3"/>
          <p:cNvSpPr txBox="1">
            <a:spLocks noChangeArrowheads="1"/>
          </p:cNvSpPr>
          <p:nvPr/>
        </p:nvSpPr>
        <p:spPr bwMode="auto">
          <a:xfrm>
            <a:off x="2085975" y="514350"/>
            <a:ext cx="5083443" cy="369332"/>
          </a:xfrm>
          <a:prstGeom prst="rect">
            <a:avLst/>
          </a:prstGeom>
          <a:solidFill>
            <a:srgbClr val="FFFF00"/>
          </a:solidFill>
          <a:ln w="9525" algn="ctr">
            <a:noFill/>
            <a:miter lim="800000"/>
            <a:headEnd/>
            <a:tailEnd/>
          </a:ln>
        </p:spPr>
        <p:txBody>
          <a:bodyPr wrap="none">
            <a:spAutoFit/>
          </a:bodyPr>
          <a:lstStyle/>
          <a:p>
            <a:r>
              <a:rPr lang="en-US" altLang="zh-TW" dirty="0">
                <a:latin typeface="Trebuchet MS" pitchFamily="34" charset="0"/>
                <a:ea typeface="新細明體" pitchFamily="18" charset="-120"/>
              </a:rPr>
              <a:t>25nm_300eV_apt2_40nA_X_1D1L1F_ACCOff</a:t>
            </a:r>
          </a:p>
        </p:txBody>
      </p:sp>
      <p:pic>
        <p:nvPicPr>
          <p:cNvPr id="20484" name="Picture 4" descr="25nm_40nA_300eV_2000No5_X_1D1F_ACCOff"/>
          <p:cNvPicPr>
            <a:picLocks noChangeAspect="1" noChangeArrowheads="1"/>
          </p:cNvPicPr>
          <p:nvPr/>
        </p:nvPicPr>
        <p:blipFill>
          <a:blip r:embed="rId3" cstate="print"/>
          <a:srcRect l="23730" t="12468" r="23763" b="36882"/>
          <a:stretch>
            <a:fillRect/>
          </a:stretch>
        </p:blipFill>
        <p:spPr bwMode="auto">
          <a:xfrm>
            <a:off x="822325" y="2982516"/>
            <a:ext cx="2560638" cy="1852613"/>
          </a:xfrm>
          <a:prstGeom prst="rect">
            <a:avLst/>
          </a:prstGeom>
          <a:noFill/>
          <a:ln w="9525">
            <a:noFill/>
            <a:miter lim="800000"/>
            <a:headEnd/>
            <a:tailEnd/>
          </a:ln>
        </p:spPr>
      </p:pic>
      <p:sp>
        <p:nvSpPr>
          <p:cNvPr id="20485" name="Text Box 5"/>
          <p:cNvSpPr txBox="1">
            <a:spLocks noChangeArrowheads="1"/>
          </p:cNvSpPr>
          <p:nvPr/>
        </p:nvSpPr>
        <p:spPr bwMode="auto">
          <a:xfrm>
            <a:off x="1462088" y="4530112"/>
            <a:ext cx="1281112"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 pitchFamily="34" charset="0"/>
                <a:ea typeface="新細明體" pitchFamily="18" charset="-120"/>
              </a:rPr>
              <a:t>2000No5</a:t>
            </a:r>
          </a:p>
        </p:txBody>
      </p:sp>
      <p:pic>
        <p:nvPicPr>
          <p:cNvPr id="20486" name="Picture 6" descr="25nm_40nA_300eV_1000No5_X_1D1F_ACCOff"/>
          <p:cNvPicPr>
            <a:picLocks noChangeAspect="1" noChangeArrowheads="1"/>
          </p:cNvPicPr>
          <p:nvPr/>
        </p:nvPicPr>
        <p:blipFill>
          <a:blip r:embed="rId4" cstate="print"/>
          <a:srcRect l="23763" t="25618" r="23730" b="23763"/>
          <a:stretch>
            <a:fillRect/>
          </a:stretch>
        </p:blipFill>
        <p:spPr bwMode="auto">
          <a:xfrm>
            <a:off x="822325" y="926307"/>
            <a:ext cx="2560638" cy="1851422"/>
          </a:xfrm>
          <a:prstGeom prst="rect">
            <a:avLst/>
          </a:prstGeom>
          <a:noFill/>
          <a:ln w="9525">
            <a:noFill/>
            <a:miter lim="800000"/>
            <a:headEnd/>
            <a:tailEnd/>
          </a:ln>
        </p:spPr>
      </p:pic>
      <p:sp>
        <p:nvSpPr>
          <p:cNvPr id="20487" name="Text Box 7"/>
          <p:cNvSpPr txBox="1">
            <a:spLocks noChangeArrowheads="1"/>
          </p:cNvSpPr>
          <p:nvPr/>
        </p:nvSpPr>
        <p:spPr bwMode="auto">
          <a:xfrm>
            <a:off x="1463676" y="2471521"/>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 pitchFamily="34" charset="0"/>
                <a:ea typeface="新細明體" pitchFamily="18" charset="-120"/>
              </a:rPr>
              <a:t>1000No5</a:t>
            </a:r>
          </a:p>
        </p:txBody>
      </p:sp>
      <p:pic>
        <p:nvPicPr>
          <p:cNvPr id="20488" name="Picture 8" descr="25nm_40nA_300eV_1500No5_X_1D1F_ACCOff"/>
          <p:cNvPicPr>
            <a:picLocks noChangeAspect="1" noChangeArrowheads="1"/>
          </p:cNvPicPr>
          <p:nvPr/>
        </p:nvPicPr>
        <p:blipFill>
          <a:blip r:embed="rId5" cstate="print"/>
          <a:srcRect l="23763" t="33138" r="23763" b="16243"/>
          <a:stretch>
            <a:fillRect/>
          </a:stretch>
        </p:blipFill>
        <p:spPr bwMode="auto">
          <a:xfrm>
            <a:off x="5762625" y="926307"/>
            <a:ext cx="2559050" cy="1851422"/>
          </a:xfrm>
          <a:prstGeom prst="rect">
            <a:avLst/>
          </a:prstGeom>
          <a:noFill/>
          <a:ln w="9525">
            <a:noFill/>
            <a:miter lim="800000"/>
            <a:headEnd/>
            <a:tailEnd/>
          </a:ln>
        </p:spPr>
      </p:pic>
      <p:sp>
        <p:nvSpPr>
          <p:cNvPr id="20489" name="Text Box 9"/>
          <p:cNvSpPr txBox="1">
            <a:spLocks noChangeArrowheads="1"/>
          </p:cNvSpPr>
          <p:nvPr/>
        </p:nvSpPr>
        <p:spPr bwMode="auto">
          <a:xfrm>
            <a:off x="6400801" y="2471521"/>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dirty="0">
                <a:latin typeface="Trebuchet MS" pitchFamily="34" charset="0"/>
                <a:ea typeface="新細明體" pitchFamily="18" charset="-120"/>
              </a:rPr>
              <a:t>1500No5</a:t>
            </a:r>
          </a:p>
        </p:txBody>
      </p:sp>
      <p:pic>
        <p:nvPicPr>
          <p:cNvPr id="20490" name="Picture 10" descr="25nm_40nA_300eV_2500No5_X_1D1F_ACCOff"/>
          <p:cNvPicPr>
            <a:picLocks noChangeAspect="1" noChangeArrowheads="1"/>
          </p:cNvPicPr>
          <p:nvPr/>
        </p:nvPicPr>
        <p:blipFill>
          <a:blip r:embed="rId6" cstate="print"/>
          <a:srcRect l="23763" t="16243" r="23730" b="33138"/>
          <a:stretch>
            <a:fillRect/>
          </a:stretch>
        </p:blipFill>
        <p:spPr bwMode="auto">
          <a:xfrm>
            <a:off x="5761039" y="2938463"/>
            <a:ext cx="2560637" cy="1851422"/>
          </a:xfrm>
          <a:prstGeom prst="rect">
            <a:avLst/>
          </a:prstGeom>
          <a:noFill/>
          <a:ln w="9525">
            <a:noFill/>
            <a:miter lim="800000"/>
            <a:headEnd/>
            <a:tailEnd/>
          </a:ln>
        </p:spPr>
      </p:pic>
      <p:sp>
        <p:nvSpPr>
          <p:cNvPr id="20491" name="Rectangle 11"/>
          <p:cNvSpPr>
            <a:spLocks noChangeArrowheads="1"/>
          </p:cNvSpPr>
          <p:nvPr/>
        </p:nvSpPr>
        <p:spPr bwMode="auto">
          <a:xfrm>
            <a:off x="823913" y="2982516"/>
            <a:ext cx="2559050" cy="1852613"/>
          </a:xfrm>
          <a:prstGeom prst="rect">
            <a:avLst/>
          </a:prstGeom>
          <a:noFill/>
          <a:ln w="50800" algn="ctr">
            <a:solidFill>
              <a:srgbClr val="008000"/>
            </a:solidFill>
            <a:miter lim="800000"/>
            <a:headEnd/>
            <a:tailEnd/>
          </a:ln>
        </p:spPr>
        <p:txBody>
          <a:bodyPr wrap="none" anchor="ctr"/>
          <a:lstStyle/>
          <a:p>
            <a:endParaRPr lang="zh-TW" altLang="zh-TW">
              <a:latin typeface="Trebuchet MS" pitchFamily="34" charset="0"/>
            </a:endParaRPr>
          </a:p>
        </p:txBody>
      </p:sp>
      <p:sp>
        <p:nvSpPr>
          <p:cNvPr id="20492" name="Text Box 12"/>
          <p:cNvSpPr txBox="1">
            <a:spLocks noChangeArrowheads="1"/>
          </p:cNvSpPr>
          <p:nvPr/>
        </p:nvSpPr>
        <p:spPr bwMode="auto">
          <a:xfrm>
            <a:off x="6400801" y="4484868"/>
            <a:ext cx="1281113" cy="307777"/>
          </a:xfrm>
          <a:prstGeom prst="rect">
            <a:avLst/>
          </a:prstGeom>
          <a:solidFill>
            <a:srgbClr val="00FFFF"/>
          </a:solidFill>
          <a:ln w="9525" algn="ctr">
            <a:noFill/>
            <a:miter lim="800000"/>
            <a:headEnd/>
            <a:tailEnd/>
          </a:ln>
        </p:spPr>
        <p:txBody>
          <a:bodyPr>
            <a:spAutoFit/>
          </a:bodyPr>
          <a:lstStyle/>
          <a:p>
            <a:pPr algn="ctr">
              <a:spcBef>
                <a:spcPct val="50000"/>
              </a:spcBef>
            </a:pPr>
            <a:r>
              <a:rPr lang="en-US" altLang="zh-TW" sz="1400">
                <a:latin typeface="Trebuchet MS" pitchFamily="34" charset="0"/>
                <a:ea typeface="新細明體" pitchFamily="18" charset="-120"/>
              </a:rPr>
              <a:t>2500No5</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67" y="925848"/>
            <a:ext cx="8686705" cy="1102519"/>
          </a:xfrm>
        </p:spPr>
        <p:txBody>
          <a:bodyPr/>
          <a:lstStyle/>
          <a:p>
            <a:r>
              <a:rPr lang="en-US" sz="4800" b="1" dirty="0" smtClean="0">
                <a:solidFill>
                  <a:schemeClr val="tx1"/>
                </a:solidFill>
                <a:latin typeface="Trebuchet MS" pitchFamily="34" charset="0"/>
              </a:rPr>
              <a:t>VNAND Under-etch Detectability</a:t>
            </a:r>
            <a:endParaRPr lang="en-US" sz="4800" b="1" dirty="0">
              <a:solidFill>
                <a:schemeClr val="tx1"/>
              </a:solidFill>
              <a:latin typeface="Trebuchet MS" pitchFamily="34" charset="0"/>
            </a:endParaRPr>
          </a:p>
        </p:txBody>
      </p:sp>
      <p:sp>
        <p:nvSpPr>
          <p:cNvPr id="4" name="Rectangle 3"/>
          <p:cNvSpPr/>
          <p:nvPr/>
        </p:nvSpPr>
        <p:spPr>
          <a:xfrm>
            <a:off x="1143000" y="2590800"/>
            <a:ext cx="7747000" cy="461665"/>
          </a:xfrm>
          <a:prstGeom prst="rect">
            <a:avLst/>
          </a:prstGeom>
        </p:spPr>
        <p:txBody>
          <a:bodyPr wrap="square">
            <a:spAutoFit/>
          </a:bodyPr>
          <a:lstStyle/>
          <a:p>
            <a:r>
              <a:rPr lang="en-US" sz="2400" dirty="0" smtClean="0">
                <a:latin typeface="Trebuchet MS" pitchFamily="34" charset="0"/>
                <a:sym typeface="Symbol"/>
              </a:rPr>
              <a:t></a:t>
            </a:r>
            <a:r>
              <a:rPr lang="en-US" sz="2400" dirty="0" smtClean="0">
                <a:latin typeface="Trebuchet MS" pitchFamily="34" charset="0"/>
              </a:rPr>
              <a:t> 10nm under-etch remain gap defects analysis </a:t>
            </a:r>
            <a:endParaRPr lang="en-US" sz="2400" dirty="0">
              <a:latin typeface="Trebuchet MS" pitchFamily="34" charset="0"/>
            </a:endParaRPr>
          </a:p>
        </p:txBody>
      </p:sp>
      <p:sp>
        <p:nvSpPr>
          <p:cNvPr id="5" name="TextBox 4"/>
          <p:cNvSpPr txBox="1"/>
          <p:nvPr/>
        </p:nvSpPr>
        <p:spPr>
          <a:xfrm>
            <a:off x="1303868" y="3378200"/>
            <a:ext cx="6366933" cy="1477328"/>
          </a:xfrm>
          <a:prstGeom prst="rect">
            <a:avLst/>
          </a:prstGeom>
          <a:noFill/>
        </p:spPr>
        <p:txBody>
          <a:bodyPr wrap="square" rtlCol="0">
            <a:spAutoFit/>
          </a:bodyPr>
          <a:lstStyle/>
          <a:p>
            <a:r>
              <a:rPr lang="en-US" dirty="0" smtClean="0">
                <a:solidFill>
                  <a:srgbClr val="FF0000"/>
                </a:solidFill>
                <a:latin typeface="Trebuchet MS" pitchFamily="34" charset="0"/>
              </a:rPr>
              <a:t>Important Notes:</a:t>
            </a:r>
          </a:p>
          <a:p>
            <a:endParaRPr lang="en-US" dirty="0" smtClean="0">
              <a:solidFill>
                <a:srgbClr val="FF0000"/>
              </a:solidFill>
              <a:latin typeface="Trebuchet MS" pitchFamily="34" charset="0"/>
            </a:endParaRPr>
          </a:p>
          <a:p>
            <a:r>
              <a:rPr lang="en-US" dirty="0" smtClean="0">
                <a:solidFill>
                  <a:srgbClr val="FF0000"/>
                </a:solidFill>
                <a:latin typeface="Trebuchet MS" pitchFamily="34" charset="0"/>
              </a:rPr>
              <a:t>Internal material for internal reference only. Energy filtering , 800Mhz and defocus pre-scan proposal  are not presented to Micron customer.</a:t>
            </a:r>
            <a:endParaRPr lang="en-US" dirty="0">
              <a:solidFill>
                <a:srgbClr val="FF0000"/>
              </a:solidFill>
              <a:latin typeface="Trebuchet MS"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257" y="560092"/>
            <a:ext cx="8229600" cy="4583408"/>
          </a:xfrm>
          <a:solidFill>
            <a:schemeClr val="bg1"/>
          </a:solidFill>
        </p:spPr>
        <p:txBody>
          <a:bodyPr/>
          <a:lstStyle/>
          <a:p>
            <a:r>
              <a:rPr lang="en-US" sz="2400" b="1" dirty="0" smtClean="0">
                <a:latin typeface="Trebuchet MS" pitchFamily="34" charset="0"/>
              </a:rPr>
              <a:t>Background </a:t>
            </a:r>
          </a:p>
          <a:p>
            <a:r>
              <a:rPr lang="en-US" sz="2400" b="1" dirty="0" smtClean="0">
                <a:latin typeface="Trebuchet MS" pitchFamily="34" charset="0"/>
              </a:rPr>
              <a:t>VC Theory for CT CMP</a:t>
            </a:r>
          </a:p>
          <a:p>
            <a:r>
              <a:rPr lang="en-US" sz="2400" b="1" dirty="0" smtClean="0">
                <a:latin typeface="Trebuchet MS" pitchFamily="34" charset="0"/>
              </a:rPr>
              <a:t>RC Model VC </a:t>
            </a:r>
          </a:p>
          <a:p>
            <a:pPr lvl="1"/>
            <a:r>
              <a:rPr lang="en-US" sz="2000" b="1" dirty="0" smtClean="0">
                <a:latin typeface="Trebuchet MS" pitchFamily="34" charset="0"/>
              </a:rPr>
              <a:t>Time to Charge Up – A Throughout  Factor </a:t>
            </a:r>
          </a:p>
          <a:p>
            <a:pPr lvl="1"/>
            <a:r>
              <a:rPr lang="en-US" sz="2000" b="1" dirty="0" smtClean="0">
                <a:latin typeface="Trebuchet MS" pitchFamily="34" charset="0"/>
              </a:rPr>
              <a:t>Voltage to charge up – A sensitivity Factor</a:t>
            </a:r>
          </a:p>
          <a:p>
            <a:r>
              <a:rPr lang="en-US" sz="2400" b="1" dirty="0" smtClean="0">
                <a:latin typeface="Trebuchet MS" pitchFamily="34" charset="0"/>
              </a:rPr>
              <a:t>Challenge for VNAND</a:t>
            </a:r>
          </a:p>
          <a:p>
            <a:r>
              <a:rPr lang="en-US" sz="2400" b="1" dirty="0" smtClean="0">
                <a:latin typeface="Trebuchet MS" pitchFamily="34" charset="0"/>
              </a:rPr>
              <a:t>Why </a:t>
            </a:r>
            <a:r>
              <a:rPr lang="en-US" sz="2400" b="1" dirty="0" err="1" smtClean="0">
                <a:latin typeface="Trebuchet MS" pitchFamily="34" charset="0"/>
              </a:rPr>
              <a:t>eScan</a:t>
            </a:r>
            <a:r>
              <a:rPr lang="en-US" sz="2400" b="1" dirty="0" smtClean="0">
                <a:latin typeface="Trebuchet MS" pitchFamily="34" charset="0"/>
              </a:rPr>
              <a:t> cannot detect  &lt;10nm etch remains? </a:t>
            </a:r>
          </a:p>
          <a:p>
            <a:pPr lvl="1"/>
            <a:r>
              <a:rPr lang="en-US" sz="2000" b="1" dirty="0" smtClean="0">
                <a:latin typeface="Trebuchet MS" pitchFamily="34" charset="0"/>
              </a:rPr>
              <a:t>Dielectric Breakdown Limit</a:t>
            </a:r>
          </a:p>
          <a:p>
            <a:pPr lvl="1"/>
            <a:r>
              <a:rPr lang="en-US" sz="2000" b="1" dirty="0" smtClean="0">
                <a:latin typeface="Trebuchet MS" pitchFamily="34" charset="0"/>
              </a:rPr>
              <a:t>Capacitive VC Model</a:t>
            </a:r>
          </a:p>
          <a:p>
            <a:pPr lvl="1"/>
            <a:r>
              <a:rPr lang="en-US" sz="2000" b="1" dirty="0" smtClean="0">
                <a:latin typeface="Trebuchet MS" pitchFamily="34" charset="0"/>
              </a:rPr>
              <a:t>Resistive VC Model</a:t>
            </a:r>
          </a:p>
          <a:p>
            <a:r>
              <a:rPr lang="en-US" sz="2400" b="1" dirty="0" smtClean="0">
                <a:latin typeface="Trebuchet MS" pitchFamily="34" charset="0"/>
              </a:rPr>
              <a:t>Conclusions</a:t>
            </a:r>
          </a:p>
          <a:p>
            <a:pPr>
              <a:buNone/>
            </a:pPr>
            <a:endParaRPr lang="en-US" b="1" dirty="0">
              <a:latin typeface="Trebuchet MS" pitchFamily="34" charset="0"/>
            </a:endParaRPr>
          </a:p>
        </p:txBody>
      </p:sp>
      <p:sp>
        <p:nvSpPr>
          <p:cNvPr id="4" name="TextBox 3"/>
          <p:cNvSpPr txBox="1"/>
          <p:nvPr/>
        </p:nvSpPr>
        <p:spPr>
          <a:xfrm>
            <a:off x="0" y="0"/>
            <a:ext cx="5638800" cy="523220"/>
          </a:xfrm>
          <a:prstGeom prst="rect">
            <a:avLst/>
          </a:prstGeom>
          <a:noFill/>
        </p:spPr>
        <p:txBody>
          <a:bodyPr wrap="square" rtlCol="0">
            <a:spAutoFit/>
          </a:bodyPr>
          <a:lstStyle/>
          <a:p>
            <a:r>
              <a:rPr lang="en-US" sz="2800" dirty="0" smtClean="0">
                <a:latin typeface="Trebuchet MS" pitchFamily="34" charset="0"/>
              </a:rPr>
              <a:t>Outline</a:t>
            </a:r>
            <a:endParaRPr lang="en-US" sz="2800" dirty="0">
              <a:latin typeface="Trebuchet MS"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560092"/>
            <a:ext cx="9144000" cy="4370427"/>
          </a:xfrm>
          <a:prstGeom prst="rect">
            <a:avLst/>
          </a:prstGeom>
          <a:noFill/>
        </p:spPr>
        <p:txBody>
          <a:bodyPr wrap="square">
            <a:spAutoFit/>
          </a:bodyPr>
          <a:lstStyle/>
          <a:p>
            <a:pPr marL="406400" indent="-406400">
              <a:buFont typeface="Wingdings" pitchFamily="2" charset="2"/>
              <a:buChar char="Ø"/>
              <a:defRPr/>
            </a:pPr>
            <a:r>
              <a:rPr lang="en-US" sz="1600" dirty="0">
                <a:latin typeface="Arial" pitchFamily="34" charset="0"/>
              </a:rPr>
              <a:t>Micron 100 series VNAND gap defects</a:t>
            </a:r>
            <a:r>
              <a:rPr lang="en-US" sz="1600" dirty="0" smtClean="0">
                <a:latin typeface="Arial" pitchFamily="34" charset="0"/>
              </a:rPr>
              <a:t>:</a:t>
            </a:r>
          </a:p>
          <a:p>
            <a:pPr>
              <a:defRPr/>
            </a:pPr>
            <a:endParaRPr lang="en-US" sz="1600" dirty="0" smtClean="0">
              <a:latin typeface="Arial" pitchFamily="34" charset="0"/>
            </a:endParaRPr>
          </a:p>
          <a:p>
            <a:pPr marL="342900" indent="-342900">
              <a:buFontTx/>
              <a:buAutoNum type="arabicPeriod"/>
              <a:defRPr/>
            </a:pPr>
            <a:r>
              <a:rPr lang="en-US" sz="1600" dirty="0">
                <a:latin typeface="Arial" pitchFamily="34" charset="0"/>
              </a:rPr>
              <a:t>21-to-45 under-etch. Residue is less than 10nm thickness:</a:t>
            </a:r>
            <a:br>
              <a:rPr lang="en-US" sz="1600" dirty="0">
                <a:latin typeface="Arial" pitchFamily="34" charset="0"/>
              </a:rPr>
            </a:br>
            <a:r>
              <a:rPr lang="en-US" dirty="0">
                <a:latin typeface="Arial" pitchFamily="34" charset="0"/>
              </a:rPr>
              <a:t/>
            </a:r>
            <a:br>
              <a:rPr lang="en-US" dirty="0">
                <a:latin typeface="Arial" pitchFamily="34" charset="0"/>
              </a:rPr>
            </a:br>
            <a:r>
              <a:rPr lang="en-US" sz="1400" b="0" i="1" dirty="0">
                <a:latin typeface="Arial" pitchFamily="34" charset="0"/>
              </a:rPr>
              <a:t>Root cause is unknown. Don’t know how to duplicate the under-etch. Defects signature can be found after the probe test. Need e-beam solution to detect defects at early step.</a:t>
            </a:r>
            <a:r>
              <a:rPr lang="en-US" sz="1400" dirty="0">
                <a:latin typeface="Arial" pitchFamily="34" charset="0"/>
              </a:rPr>
              <a:t/>
            </a:r>
            <a:br>
              <a:rPr lang="en-US" sz="1400" dirty="0">
                <a:latin typeface="Arial" pitchFamily="34" charset="0"/>
              </a:rPr>
            </a:br>
            <a:endParaRPr lang="en-US" sz="1400" dirty="0">
              <a:latin typeface="Arial" pitchFamily="34" charset="0"/>
            </a:endParaRPr>
          </a:p>
          <a:p>
            <a:pPr marL="342900" indent="-342900">
              <a:buFontTx/>
              <a:buAutoNum type="arabicPeriod"/>
              <a:defRPr/>
            </a:pPr>
            <a:r>
              <a:rPr lang="en-US" sz="1600" dirty="0">
                <a:latin typeface="Arial" pitchFamily="34" charset="0"/>
              </a:rPr>
              <a:t>24-to-21 under-etch. Residue is less than 10nm thickness:</a:t>
            </a:r>
            <a:r>
              <a:rPr lang="en-US" sz="1400" dirty="0">
                <a:latin typeface="Arial" pitchFamily="34" charset="0"/>
              </a:rPr>
              <a:t/>
            </a:r>
            <a:br>
              <a:rPr lang="en-US" sz="1400" dirty="0">
                <a:latin typeface="Arial" pitchFamily="34" charset="0"/>
              </a:rPr>
            </a:br>
            <a:r>
              <a:rPr lang="en-US" sz="1400" dirty="0">
                <a:latin typeface="Arial" pitchFamily="34" charset="0"/>
              </a:rPr>
              <a:t/>
            </a:r>
            <a:br>
              <a:rPr lang="en-US" sz="1400" dirty="0">
                <a:latin typeface="Arial" pitchFamily="34" charset="0"/>
              </a:rPr>
            </a:br>
            <a:r>
              <a:rPr lang="en-US" sz="1400" b="0" i="1" dirty="0">
                <a:latin typeface="Arial" pitchFamily="34" charset="0"/>
              </a:rPr>
              <a:t>Root cause is well known. Can duplicate and control the under-etch thickness, but need e-beam solution to detect it.</a:t>
            </a:r>
            <a:endParaRPr lang="en-US" sz="1400" dirty="0" smtClean="0">
              <a:latin typeface="Arial" pitchFamily="34" charset="0"/>
            </a:endParaRPr>
          </a:p>
          <a:p>
            <a:pPr>
              <a:defRPr/>
            </a:pPr>
            <a:endParaRPr lang="en-US" sz="1600" dirty="0" smtClean="0">
              <a:latin typeface="Arial" pitchFamily="34" charset="0"/>
            </a:endParaRPr>
          </a:p>
          <a:p>
            <a:pPr marL="406400" indent="-406400">
              <a:buFont typeface="Wingdings" pitchFamily="2" charset="2"/>
              <a:buChar char="Ø"/>
              <a:defRPr/>
            </a:pPr>
            <a:r>
              <a:rPr lang="en-US" sz="1600" dirty="0" smtClean="0">
                <a:latin typeface="Arial" pitchFamily="34" charset="0"/>
              </a:rPr>
              <a:t>Capability of </a:t>
            </a:r>
            <a:r>
              <a:rPr lang="en-US" sz="1600" dirty="0" err="1" smtClean="0">
                <a:latin typeface="Arial" pitchFamily="34" charset="0"/>
              </a:rPr>
              <a:t>eScan</a:t>
            </a:r>
            <a:endParaRPr lang="en-US" sz="1600" dirty="0" smtClean="0">
              <a:latin typeface="Arial" pitchFamily="34" charset="0"/>
            </a:endParaRPr>
          </a:p>
          <a:p>
            <a:pPr>
              <a:defRPr/>
            </a:pPr>
            <a:endParaRPr lang="en-US" sz="1600" dirty="0" smtClean="0">
              <a:latin typeface="Arial" pitchFamily="34" charset="0"/>
            </a:endParaRPr>
          </a:p>
          <a:p>
            <a:pPr marL="342900" indent="-342900">
              <a:buFont typeface="+mj-lt"/>
              <a:buAutoNum type="arabicPeriod"/>
              <a:defRPr/>
            </a:pPr>
            <a:r>
              <a:rPr lang="en-US" sz="1600" dirty="0" smtClean="0">
                <a:solidFill>
                  <a:srgbClr val="FF0000"/>
                </a:solidFill>
                <a:latin typeface="Arial" pitchFamily="34" charset="0"/>
              </a:rPr>
              <a:t>Micron’s experience</a:t>
            </a:r>
            <a:r>
              <a:rPr lang="en-US" sz="1600" dirty="0" smtClean="0">
                <a:latin typeface="Arial" pitchFamily="34" charset="0"/>
              </a:rPr>
              <a:t>: </a:t>
            </a:r>
            <a:r>
              <a:rPr lang="en-US" sz="1600" dirty="0">
                <a:latin typeface="Arial" pitchFamily="34" charset="0"/>
              </a:rPr>
              <a:t>eScan400 has </a:t>
            </a:r>
            <a:r>
              <a:rPr lang="en-US" sz="1600" dirty="0" smtClean="0">
                <a:latin typeface="Arial" pitchFamily="34" charset="0"/>
              </a:rPr>
              <a:t>the capability to detect 21-to-45 </a:t>
            </a:r>
            <a:r>
              <a:rPr lang="en-US" sz="1600" dirty="0">
                <a:latin typeface="Arial" pitchFamily="34" charset="0"/>
              </a:rPr>
              <a:t>and 24-to-21 under-etch which is thicker than 10nm</a:t>
            </a:r>
            <a:r>
              <a:rPr lang="en-US" sz="1600" dirty="0" smtClean="0">
                <a:latin typeface="Arial" pitchFamily="34" charset="0"/>
              </a:rPr>
              <a:t>.</a:t>
            </a:r>
          </a:p>
          <a:p>
            <a:pPr marL="342900" indent="-342900">
              <a:buFont typeface="+mj-lt"/>
              <a:buAutoNum type="arabicPeriod"/>
              <a:defRPr/>
            </a:pPr>
            <a:endParaRPr lang="en-US" sz="1600" dirty="0" smtClean="0">
              <a:latin typeface="Arial" pitchFamily="34" charset="0"/>
            </a:endParaRPr>
          </a:p>
          <a:p>
            <a:pPr marL="342900" indent="-342900">
              <a:buFont typeface="+mj-lt"/>
              <a:buAutoNum type="arabicPeriod"/>
              <a:defRPr/>
            </a:pPr>
            <a:r>
              <a:rPr lang="en-US" sz="1600" dirty="0" smtClean="0">
                <a:solidFill>
                  <a:srgbClr val="FF0000"/>
                </a:solidFill>
                <a:latin typeface="Arial" pitchFamily="34" charset="0"/>
              </a:rPr>
              <a:t>Worldwide Experience</a:t>
            </a:r>
            <a:r>
              <a:rPr lang="en-US" sz="1600" dirty="0" smtClean="0">
                <a:latin typeface="Arial" pitchFamily="34" charset="0"/>
              </a:rPr>
              <a:t>: The best case detected is 6nm of under-each at WCMP stage  </a:t>
            </a:r>
            <a:endParaRPr lang="en-US" sz="1600" dirty="0">
              <a:latin typeface="Arial" pitchFamily="34" charset="0"/>
            </a:endParaRPr>
          </a:p>
        </p:txBody>
      </p:sp>
      <p:sp>
        <p:nvSpPr>
          <p:cNvPr id="4" name="TextBox 3"/>
          <p:cNvSpPr txBox="1"/>
          <p:nvPr/>
        </p:nvSpPr>
        <p:spPr>
          <a:xfrm>
            <a:off x="0" y="0"/>
            <a:ext cx="5638800" cy="523220"/>
          </a:xfrm>
          <a:prstGeom prst="rect">
            <a:avLst/>
          </a:prstGeom>
          <a:noFill/>
        </p:spPr>
        <p:txBody>
          <a:bodyPr wrap="square" rtlCol="0">
            <a:spAutoFit/>
          </a:bodyPr>
          <a:lstStyle/>
          <a:p>
            <a:r>
              <a:rPr lang="en-US" sz="2800" dirty="0" smtClean="0"/>
              <a:t>Background</a:t>
            </a:r>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0" y="0"/>
            <a:ext cx="5181600" cy="523220"/>
          </a:xfrm>
          <a:prstGeom prst="rect">
            <a:avLst/>
          </a:prstGeom>
          <a:noFill/>
          <a:ln w="9525">
            <a:noFill/>
            <a:miter lim="800000"/>
            <a:headEnd/>
            <a:tailEnd/>
          </a:ln>
        </p:spPr>
        <p:txBody>
          <a:bodyPr>
            <a:spAutoFit/>
          </a:bodyPr>
          <a:lstStyle/>
          <a:p>
            <a:r>
              <a:rPr lang="en-US" sz="2800" dirty="0">
                <a:latin typeface="Trebuchet MS" pitchFamily="34" charset="0"/>
              </a:rPr>
              <a:t>VC Theory (Normal </a:t>
            </a:r>
            <a:r>
              <a:rPr lang="en-US" sz="2800" dirty="0" smtClean="0">
                <a:latin typeface="Trebuchet MS" pitchFamily="34" charset="0"/>
              </a:rPr>
              <a:t>CT)</a:t>
            </a:r>
            <a:endParaRPr lang="en-US" sz="2800" dirty="0">
              <a:latin typeface="Trebuchet MS" pitchFamily="34" charset="0"/>
            </a:endParaRPr>
          </a:p>
        </p:txBody>
      </p:sp>
      <p:sp>
        <p:nvSpPr>
          <p:cNvPr id="11" name="Rectangle 10"/>
          <p:cNvSpPr/>
          <p:nvPr/>
        </p:nvSpPr>
        <p:spPr bwMode="auto">
          <a:xfrm>
            <a:off x="595086" y="2118805"/>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dirty="0">
              <a:latin typeface="Trebuchet MS" pitchFamily="34" charset="0"/>
            </a:endParaRPr>
          </a:p>
        </p:txBody>
      </p:sp>
      <p:sp>
        <p:nvSpPr>
          <p:cNvPr id="5124" name="Rectangle 9"/>
          <p:cNvSpPr>
            <a:spLocks noChangeArrowheads="1"/>
          </p:cNvSpPr>
          <p:nvPr/>
        </p:nvSpPr>
        <p:spPr bwMode="auto">
          <a:xfrm>
            <a:off x="1530273" y="2118805"/>
            <a:ext cx="831622" cy="1369778"/>
          </a:xfrm>
          <a:prstGeom prst="rect">
            <a:avLst/>
          </a:prstGeom>
          <a:solidFill>
            <a:srgbClr val="00B0F0">
              <a:alpha val="39000"/>
            </a:srgbClr>
          </a:solidFill>
          <a:ln w="31750" algn="ctr">
            <a:solidFill>
              <a:srgbClr val="000000"/>
            </a:solidFill>
            <a:round/>
            <a:headEnd/>
            <a:tailEnd/>
          </a:ln>
        </p:spPr>
        <p:txBody>
          <a:bodyPr/>
          <a:lstStyle/>
          <a:p>
            <a:endParaRPr lang="en-US" sz="1600">
              <a:latin typeface="Trebuchet MS" pitchFamily="34" charset="0"/>
            </a:endParaRPr>
          </a:p>
        </p:txBody>
      </p:sp>
      <p:sp>
        <p:nvSpPr>
          <p:cNvPr id="5125" name="Rectangle 11"/>
          <p:cNvSpPr>
            <a:spLocks noChangeArrowheads="1"/>
          </p:cNvSpPr>
          <p:nvPr/>
        </p:nvSpPr>
        <p:spPr bwMode="auto">
          <a:xfrm>
            <a:off x="595086" y="3488584"/>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latin typeface="Trebuchet MS" pitchFamily="34" charset="0"/>
            </a:endParaRPr>
          </a:p>
        </p:txBody>
      </p:sp>
      <p:sp>
        <p:nvSpPr>
          <p:cNvPr id="5146" name="TextBox 58"/>
          <p:cNvSpPr txBox="1">
            <a:spLocks noChangeArrowheads="1"/>
          </p:cNvSpPr>
          <p:nvPr/>
        </p:nvSpPr>
        <p:spPr bwMode="auto">
          <a:xfrm>
            <a:off x="714109" y="2170188"/>
            <a:ext cx="712599" cy="338554"/>
          </a:xfrm>
          <a:prstGeom prst="rect">
            <a:avLst/>
          </a:prstGeom>
          <a:noFill/>
          <a:ln w="9525">
            <a:noFill/>
            <a:miter lim="800000"/>
            <a:headEnd/>
            <a:tailEnd/>
          </a:ln>
        </p:spPr>
        <p:txBody>
          <a:bodyPr anchor="ctr">
            <a:spAutoFit/>
          </a:bodyPr>
          <a:lstStyle/>
          <a:p>
            <a:pPr algn="ctr"/>
            <a:r>
              <a:rPr lang="en-US" sz="1600" dirty="0">
                <a:latin typeface="Trebuchet MS" pitchFamily="34" charset="0"/>
              </a:rPr>
              <a:t>0</a:t>
            </a:r>
            <a:r>
              <a:rPr lang="en-US" sz="1600" dirty="0" smtClean="0">
                <a:latin typeface="Trebuchet MS" pitchFamily="34" charset="0"/>
              </a:rPr>
              <a:t>V</a:t>
            </a:r>
            <a:endParaRPr lang="en-US" sz="1600" dirty="0">
              <a:latin typeface="Trebuchet MS" pitchFamily="34" charset="0"/>
            </a:endParaRPr>
          </a:p>
        </p:txBody>
      </p:sp>
      <p:sp>
        <p:nvSpPr>
          <p:cNvPr id="5147" name="TextBox 59"/>
          <p:cNvSpPr txBox="1">
            <a:spLocks noChangeArrowheads="1"/>
          </p:cNvSpPr>
          <p:nvPr/>
        </p:nvSpPr>
        <p:spPr bwMode="auto">
          <a:xfrm>
            <a:off x="2480919" y="2170188"/>
            <a:ext cx="711052" cy="338554"/>
          </a:xfrm>
          <a:prstGeom prst="rect">
            <a:avLst/>
          </a:prstGeom>
          <a:noFill/>
          <a:ln w="9525">
            <a:noFill/>
            <a:miter lim="800000"/>
            <a:headEnd/>
            <a:tailEnd/>
          </a:ln>
        </p:spPr>
        <p:txBody>
          <a:bodyPr anchor="ctr">
            <a:spAutoFit/>
          </a:bodyPr>
          <a:lstStyle/>
          <a:p>
            <a:pPr algn="ctr"/>
            <a:r>
              <a:rPr lang="en-US" sz="1600" dirty="0" smtClean="0">
                <a:latin typeface="Trebuchet MS" pitchFamily="34" charset="0"/>
              </a:rPr>
              <a:t>0V</a:t>
            </a:r>
            <a:endParaRPr lang="en-US" sz="1600" dirty="0">
              <a:latin typeface="Trebuchet MS" pitchFamily="34" charset="0"/>
            </a:endParaRPr>
          </a:p>
        </p:txBody>
      </p:sp>
      <p:sp>
        <p:nvSpPr>
          <p:cNvPr id="5148" name="TextBox 60"/>
          <p:cNvSpPr txBox="1">
            <a:spLocks noChangeArrowheads="1"/>
          </p:cNvSpPr>
          <p:nvPr/>
        </p:nvSpPr>
        <p:spPr bwMode="auto">
          <a:xfrm>
            <a:off x="1516362" y="2170188"/>
            <a:ext cx="816164" cy="338554"/>
          </a:xfrm>
          <a:prstGeom prst="rect">
            <a:avLst/>
          </a:prstGeom>
          <a:noFill/>
          <a:ln w="9525">
            <a:noFill/>
            <a:miter lim="800000"/>
            <a:headEnd/>
            <a:tailEnd/>
          </a:ln>
        </p:spPr>
        <p:txBody>
          <a:bodyPr anchor="ctr">
            <a:spAutoFit/>
          </a:bodyPr>
          <a:lstStyle/>
          <a:p>
            <a:pPr algn="ctr"/>
            <a:r>
              <a:rPr lang="en-US" sz="1600" dirty="0" smtClean="0">
                <a:latin typeface="Trebuchet MS" pitchFamily="34" charset="0"/>
              </a:rPr>
              <a:t>0V</a:t>
            </a:r>
            <a:endParaRPr lang="en-US" sz="1600" dirty="0">
              <a:latin typeface="Trebuchet MS" pitchFamily="34" charset="0"/>
            </a:endParaRPr>
          </a:p>
        </p:txBody>
      </p:sp>
      <p:sp>
        <p:nvSpPr>
          <p:cNvPr id="5163" name="Freeform 117"/>
          <p:cNvSpPr>
            <a:spLocks/>
          </p:cNvSpPr>
          <p:nvPr/>
        </p:nvSpPr>
        <p:spPr bwMode="auto">
          <a:xfrm flipH="1">
            <a:off x="1837880" y="1569460"/>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5165" name="Straight Arrow Connector 87"/>
          <p:cNvCxnSpPr>
            <a:cxnSpLocks noChangeShapeType="1"/>
          </p:cNvCxnSpPr>
          <p:nvPr/>
        </p:nvCxnSpPr>
        <p:spPr bwMode="auto">
          <a:xfrm>
            <a:off x="908875" y="962403"/>
            <a:ext cx="15458" cy="1158483"/>
          </a:xfrm>
          <a:prstGeom prst="straightConnector1">
            <a:avLst/>
          </a:prstGeom>
          <a:noFill/>
          <a:ln w="25400" algn="ctr">
            <a:solidFill>
              <a:srgbClr val="FF0000"/>
            </a:solidFill>
            <a:round/>
            <a:headEnd/>
            <a:tailEnd type="arrow" w="med" len="med"/>
          </a:ln>
        </p:spPr>
      </p:cxnSp>
      <p:cxnSp>
        <p:nvCxnSpPr>
          <p:cNvPr id="5166" name="Straight Arrow Connector 90"/>
          <p:cNvCxnSpPr>
            <a:cxnSpLocks noChangeShapeType="1"/>
          </p:cNvCxnSpPr>
          <p:nvPr/>
        </p:nvCxnSpPr>
        <p:spPr bwMode="auto">
          <a:xfrm>
            <a:off x="1827060" y="979057"/>
            <a:ext cx="15458" cy="1158483"/>
          </a:xfrm>
          <a:prstGeom prst="straightConnector1">
            <a:avLst/>
          </a:prstGeom>
          <a:noFill/>
          <a:ln w="25400" algn="ctr">
            <a:solidFill>
              <a:srgbClr val="FF0000"/>
            </a:solidFill>
            <a:round/>
            <a:headEnd/>
            <a:tailEnd type="arrow" w="med" len="med"/>
          </a:ln>
        </p:spPr>
      </p:cxnSp>
      <p:sp>
        <p:nvSpPr>
          <p:cNvPr id="51" name="Freeform 115"/>
          <p:cNvSpPr>
            <a:spLocks/>
          </p:cNvSpPr>
          <p:nvPr/>
        </p:nvSpPr>
        <p:spPr bwMode="auto">
          <a:xfrm>
            <a:off x="1684851" y="147450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55" name="Straight Arrow Connector 87"/>
          <p:cNvCxnSpPr>
            <a:cxnSpLocks noChangeShapeType="1"/>
          </p:cNvCxnSpPr>
          <p:nvPr/>
        </p:nvCxnSpPr>
        <p:spPr bwMode="auto">
          <a:xfrm>
            <a:off x="2807076" y="979057"/>
            <a:ext cx="15458" cy="1158483"/>
          </a:xfrm>
          <a:prstGeom prst="straightConnector1">
            <a:avLst/>
          </a:prstGeom>
          <a:noFill/>
          <a:ln w="25400" algn="ctr">
            <a:solidFill>
              <a:srgbClr val="FF0000"/>
            </a:solidFill>
            <a:round/>
            <a:headEnd/>
            <a:tailEnd type="arrow" w="med" len="med"/>
          </a:ln>
        </p:spPr>
      </p:cxnSp>
      <p:sp>
        <p:nvSpPr>
          <p:cNvPr id="56" name="Rectangle 55"/>
          <p:cNvSpPr/>
          <p:nvPr/>
        </p:nvSpPr>
        <p:spPr bwMode="auto">
          <a:xfrm>
            <a:off x="5647532" y="2133080"/>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latin typeface="Trebuchet MS" pitchFamily="34" charset="0"/>
            </a:endParaRPr>
          </a:p>
        </p:txBody>
      </p:sp>
      <p:sp>
        <p:nvSpPr>
          <p:cNvPr id="57" name="Rectangle 9"/>
          <p:cNvSpPr>
            <a:spLocks noChangeArrowheads="1"/>
          </p:cNvSpPr>
          <p:nvPr/>
        </p:nvSpPr>
        <p:spPr bwMode="auto">
          <a:xfrm>
            <a:off x="6582719" y="2133080"/>
            <a:ext cx="831622" cy="1369778"/>
          </a:xfrm>
          <a:prstGeom prst="rect">
            <a:avLst/>
          </a:prstGeom>
          <a:solidFill>
            <a:srgbClr val="00B0F0">
              <a:alpha val="39000"/>
            </a:srgbClr>
          </a:solidFill>
          <a:ln w="31750" algn="ctr">
            <a:solidFill>
              <a:srgbClr val="000000"/>
            </a:solidFill>
            <a:round/>
            <a:headEnd/>
            <a:tailEnd/>
          </a:ln>
        </p:spPr>
        <p:txBody>
          <a:bodyPr/>
          <a:lstStyle/>
          <a:p>
            <a:endParaRPr lang="en-US" sz="1600">
              <a:latin typeface="Trebuchet MS" pitchFamily="34" charset="0"/>
            </a:endParaRPr>
          </a:p>
        </p:txBody>
      </p:sp>
      <p:sp>
        <p:nvSpPr>
          <p:cNvPr id="58" name="Rectangle 11"/>
          <p:cNvSpPr>
            <a:spLocks noChangeArrowheads="1"/>
          </p:cNvSpPr>
          <p:nvPr/>
        </p:nvSpPr>
        <p:spPr bwMode="auto">
          <a:xfrm>
            <a:off x="5647532" y="3502859"/>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latin typeface="Trebuchet MS" pitchFamily="34" charset="0"/>
            </a:endParaRPr>
          </a:p>
        </p:txBody>
      </p:sp>
      <p:sp>
        <p:nvSpPr>
          <p:cNvPr id="59" name="Flowchart: Or 16"/>
          <p:cNvSpPr>
            <a:spLocks noChangeAspect="1"/>
          </p:cNvSpPr>
          <p:nvPr/>
        </p:nvSpPr>
        <p:spPr bwMode="auto">
          <a:xfrm>
            <a:off x="5662990" y="2153898"/>
            <a:ext cx="187037"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0" name="Flowchart: Or 17"/>
          <p:cNvSpPr>
            <a:spLocks noChangeAspect="1"/>
          </p:cNvSpPr>
          <p:nvPr/>
        </p:nvSpPr>
        <p:spPr bwMode="auto">
          <a:xfrm>
            <a:off x="5901038" y="2153898"/>
            <a:ext cx="187037"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1" name="Flowchart: Or 18"/>
          <p:cNvSpPr>
            <a:spLocks noChangeAspect="1"/>
          </p:cNvSpPr>
          <p:nvPr/>
        </p:nvSpPr>
        <p:spPr bwMode="auto">
          <a:xfrm>
            <a:off x="6137539" y="2153898"/>
            <a:ext cx="187038"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2" name="Flowchart: Or 19"/>
          <p:cNvSpPr>
            <a:spLocks noChangeAspect="1"/>
          </p:cNvSpPr>
          <p:nvPr/>
        </p:nvSpPr>
        <p:spPr bwMode="auto">
          <a:xfrm>
            <a:off x="6375587" y="2153898"/>
            <a:ext cx="187038"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7" name="Flowchart: Or 24"/>
          <p:cNvSpPr>
            <a:spLocks noChangeAspect="1"/>
          </p:cNvSpPr>
          <p:nvPr/>
        </p:nvSpPr>
        <p:spPr bwMode="auto">
          <a:xfrm>
            <a:off x="7443369" y="2153898"/>
            <a:ext cx="187038"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8" name="Flowchart: Or 25"/>
          <p:cNvSpPr>
            <a:spLocks noChangeAspect="1"/>
          </p:cNvSpPr>
          <p:nvPr/>
        </p:nvSpPr>
        <p:spPr bwMode="auto">
          <a:xfrm>
            <a:off x="7679873" y="2153898"/>
            <a:ext cx="187037"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69" name="Flowchart: Or 26"/>
          <p:cNvSpPr>
            <a:spLocks noChangeAspect="1"/>
          </p:cNvSpPr>
          <p:nvPr/>
        </p:nvSpPr>
        <p:spPr bwMode="auto">
          <a:xfrm>
            <a:off x="7917921" y="2153898"/>
            <a:ext cx="187037"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70" name="Flowchart: Or 27"/>
          <p:cNvSpPr>
            <a:spLocks noChangeAspect="1"/>
          </p:cNvSpPr>
          <p:nvPr/>
        </p:nvSpPr>
        <p:spPr bwMode="auto">
          <a:xfrm>
            <a:off x="8155969" y="2153898"/>
            <a:ext cx="187037" cy="119699"/>
          </a:xfrm>
          <a:prstGeom prst="flowChartOr">
            <a:avLst/>
          </a:prstGeom>
          <a:noFill/>
          <a:ln w="31750" algn="ctr">
            <a:solidFill>
              <a:srgbClr val="000000"/>
            </a:solidFill>
            <a:round/>
            <a:headEnd/>
            <a:tailEnd/>
          </a:ln>
        </p:spPr>
        <p:txBody>
          <a:bodyPr/>
          <a:lstStyle/>
          <a:p>
            <a:endParaRPr lang="en-US" sz="1600">
              <a:latin typeface="Trebuchet MS" pitchFamily="34" charset="0"/>
            </a:endParaRPr>
          </a:p>
        </p:txBody>
      </p:sp>
      <p:sp>
        <p:nvSpPr>
          <p:cNvPr id="79" name="TextBox 58"/>
          <p:cNvSpPr txBox="1">
            <a:spLocks noChangeArrowheads="1"/>
          </p:cNvSpPr>
          <p:nvPr/>
        </p:nvSpPr>
        <p:spPr bwMode="auto">
          <a:xfrm>
            <a:off x="5766556" y="2237510"/>
            <a:ext cx="712599" cy="338554"/>
          </a:xfrm>
          <a:prstGeom prst="rect">
            <a:avLst/>
          </a:prstGeom>
          <a:noFill/>
          <a:ln w="9525">
            <a:noFill/>
            <a:miter lim="800000"/>
            <a:headEnd/>
            <a:tailEnd/>
          </a:ln>
        </p:spPr>
        <p:txBody>
          <a:bodyPr anchor="ctr">
            <a:spAutoFit/>
          </a:bodyPr>
          <a:lstStyle/>
          <a:p>
            <a:pPr algn="ctr"/>
            <a:r>
              <a:rPr lang="en-US" sz="1600" dirty="0" smtClean="0">
                <a:latin typeface="Trebuchet MS" pitchFamily="34" charset="0"/>
              </a:rPr>
              <a:t>4V</a:t>
            </a:r>
            <a:endParaRPr lang="en-US" sz="1600" dirty="0">
              <a:latin typeface="Trebuchet MS" pitchFamily="34" charset="0"/>
            </a:endParaRPr>
          </a:p>
        </p:txBody>
      </p:sp>
      <p:sp>
        <p:nvSpPr>
          <p:cNvPr id="80" name="TextBox 59"/>
          <p:cNvSpPr txBox="1">
            <a:spLocks noChangeArrowheads="1"/>
          </p:cNvSpPr>
          <p:nvPr/>
        </p:nvSpPr>
        <p:spPr bwMode="auto">
          <a:xfrm>
            <a:off x="7533366" y="2237510"/>
            <a:ext cx="711052" cy="338554"/>
          </a:xfrm>
          <a:prstGeom prst="rect">
            <a:avLst/>
          </a:prstGeom>
          <a:noFill/>
          <a:ln w="9525">
            <a:noFill/>
            <a:miter lim="800000"/>
            <a:headEnd/>
            <a:tailEnd/>
          </a:ln>
        </p:spPr>
        <p:txBody>
          <a:bodyPr anchor="ctr">
            <a:spAutoFit/>
          </a:bodyPr>
          <a:lstStyle/>
          <a:p>
            <a:pPr algn="ctr"/>
            <a:r>
              <a:rPr lang="en-US" sz="1600" dirty="0" smtClean="0">
                <a:latin typeface="Trebuchet MS" pitchFamily="34" charset="0"/>
              </a:rPr>
              <a:t>4V</a:t>
            </a:r>
            <a:endParaRPr lang="en-US" sz="1600" dirty="0">
              <a:latin typeface="Trebuchet MS" pitchFamily="34" charset="0"/>
            </a:endParaRPr>
          </a:p>
        </p:txBody>
      </p:sp>
      <p:sp>
        <p:nvSpPr>
          <p:cNvPr id="81" name="TextBox 60"/>
          <p:cNvSpPr txBox="1">
            <a:spLocks noChangeArrowheads="1"/>
          </p:cNvSpPr>
          <p:nvPr/>
        </p:nvSpPr>
        <p:spPr bwMode="auto">
          <a:xfrm>
            <a:off x="6568808" y="2237510"/>
            <a:ext cx="816164" cy="338554"/>
          </a:xfrm>
          <a:prstGeom prst="rect">
            <a:avLst/>
          </a:prstGeom>
          <a:noFill/>
          <a:ln w="9525">
            <a:noFill/>
            <a:miter lim="800000"/>
            <a:headEnd/>
            <a:tailEnd/>
          </a:ln>
        </p:spPr>
        <p:txBody>
          <a:bodyPr anchor="ctr">
            <a:spAutoFit/>
          </a:bodyPr>
          <a:lstStyle/>
          <a:p>
            <a:pPr algn="ctr"/>
            <a:r>
              <a:rPr lang="en-US" sz="1600" dirty="0" smtClean="0">
                <a:latin typeface="Trebuchet MS" pitchFamily="34" charset="0"/>
              </a:rPr>
              <a:t>0V</a:t>
            </a:r>
            <a:endParaRPr lang="en-US" sz="1600" dirty="0">
              <a:latin typeface="Trebuchet MS" pitchFamily="34" charset="0"/>
            </a:endParaRPr>
          </a:p>
        </p:txBody>
      </p:sp>
      <p:sp>
        <p:nvSpPr>
          <p:cNvPr id="82" name="Freeform 99"/>
          <p:cNvSpPr>
            <a:spLocks/>
          </p:cNvSpPr>
          <p:nvPr/>
        </p:nvSpPr>
        <p:spPr bwMode="auto">
          <a:xfrm>
            <a:off x="5751319" y="1885602"/>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83" name="Freeform 103"/>
          <p:cNvSpPr>
            <a:spLocks/>
          </p:cNvSpPr>
          <p:nvPr/>
        </p:nvSpPr>
        <p:spPr bwMode="auto">
          <a:xfrm flipH="1">
            <a:off x="5994400" y="1502228"/>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84" name="Freeform 117"/>
          <p:cNvSpPr>
            <a:spLocks/>
          </p:cNvSpPr>
          <p:nvPr/>
        </p:nvSpPr>
        <p:spPr bwMode="auto">
          <a:xfrm flipH="1">
            <a:off x="6890326" y="1565000"/>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85" name="Straight Arrow Connector 87"/>
          <p:cNvCxnSpPr>
            <a:cxnSpLocks noChangeShapeType="1"/>
          </p:cNvCxnSpPr>
          <p:nvPr/>
        </p:nvCxnSpPr>
        <p:spPr bwMode="auto">
          <a:xfrm>
            <a:off x="5961321" y="957943"/>
            <a:ext cx="15458" cy="1158483"/>
          </a:xfrm>
          <a:prstGeom prst="straightConnector1">
            <a:avLst/>
          </a:prstGeom>
          <a:noFill/>
          <a:ln w="25400" algn="ctr">
            <a:solidFill>
              <a:srgbClr val="FF0000"/>
            </a:solidFill>
            <a:round/>
            <a:headEnd/>
            <a:tailEnd type="arrow" w="med" len="med"/>
          </a:ln>
        </p:spPr>
      </p:cxnSp>
      <p:cxnSp>
        <p:nvCxnSpPr>
          <p:cNvPr id="86" name="Straight Arrow Connector 90"/>
          <p:cNvCxnSpPr>
            <a:cxnSpLocks noChangeShapeType="1"/>
          </p:cNvCxnSpPr>
          <p:nvPr/>
        </p:nvCxnSpPr>
        <p:spPr bwMode="auto">
          <a:xfrm>
            <a:off x="6879506" y="974597"/>
            <a:ext cx="15458" cy="1158483"/>
          </a:xfrm>
          <a:prstGeom prst="straightConnector1">
            <a:avLst/>
          </a:prstGeom>
          <a:noFill/>
          <a:ln w="25400" algn="ctr">
            <a:solidFill>
              <a:srgbClr val="FF0000"/>
            </a:solidFill>
            <a:round/>
            <a:headEnd/>
            <a:tailEnd type="arrow" w="med" len="med"/>
          </a:ln>
        </p:spPr>
      </p:cxnSp>
      <p:sp>
        <p:nvSpPr>
          <p:cNvPr id="90" name="Freeform 115"/>
          <p:cNvSpPr>
            <a:spLocks/>
          </p:cNvSpPr>
          <p:nvPr/>
        </p:nvSpPr>
        <p:spPr bwMode="auto">
          <a:xfrm>
            <a:off x="6737298" y="147004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94" name="Straight Arrow Connector 87"/>
          <p:cNvCxnSpPr>
            <a:cxnSpLocks noChangeShapeType="1"/>
          </p:cNvCxnSpPr>
          <p:nvPr/>
        </p:nvCxnSpPr>
        <p:spPr bwMode="auto">
          <a:xfrm>
            <a:off x="7859522" y="974597"/>
            <a:ext cx="15458" cy="1158483"/>
          </a:xfrm>
          <a:prstGeom prst="straightConnector1">
            <a:avLst/>
          </a:prstGeom>
          <a:noFill/>
          <a:ln w="25400" algn="ctr">
            <a:solidFill>
              <a:srgbClr val="FF0000"/>
            </a:solidFill>
            <a:round/>
            <a:headEnd/>
            <a:tailEnd type="arrow" w="med" len="med"/>
          </a:ln>
        </p:spPr>
      </p:cxnSp>
      <p:sp>
        <p:nvSpPr>
          <p:cNvPr id="98" name="TextBox 97"/>
          <p:cNvSpPr txBox="1"/>
          <p:nvPr/>
        </p:nvSpPr>
        <p:spPr>
          <a:xfrm>
            <a:off x="3473522" y="2260809"/>
            <a:ext cx="1924694" cy="584775"/>
          </a:xfrm>
          <a:prstGeom prst="rect">
            <a:avLst/>
          </a:prstGeom>
          <a:noFill/>
        </p:spPr>
        <p:txBody>
          <a:bodyPr wrap="none" rtlCol="0">
            <a:spAutoFit/>
          </a:bodyPr>
          <a:lstStyle/>
          <a:p>
            <a:r>
              <a:rPr lang="en-US" sz="1600" dirty="0" smtClean="0">
                <a:latin typeface="Trebuchet MS" pitchFamily="34" charset="0"/>
              </a:rPr>
              <a:t>Develop Towards </a:t>
            </a:r>
          </a:p>
          <a:p>
            <a:r>
              <a:rPr lang="en-US" sz="1600" dirty="0" smtClean="0">
                <a:latin typeface="Trebuchet MS" pitchFamily="34" charset="0"/>
              </a:rPr>
              <a:t> Equilibrium</a:t>
            </a:r>
            <a:endParaRPr lang="en-US" sz="1600" dirty="0">
              <a:latin typeface="Trebuchet MS" pitchFamily="34" charset="0"/>
            </a:endParaRPr>
          </a:p>
        </p:txBody>
      </p:sp>
      <p:sp>
        <p:nvSpPr>
          <p:cNvPr id="99" name="TextBox 98"/>
          <p:cNvSpPr txBox="1"/>
          <p:nvPr/>
        </p:nvSpPr>
        <p:spPr>
          <a:xfrm>
            <a:off x="986973" y="674991"/>
            <a:ext cx="1741714" cy="338554"/>
          </a:xfrm>
          <a:prstGeom prst="rect">
            <a:avLst/>
          </a:prstGeom>
          <a:noFill/>
        </p:spPr>
        <p:txBody>
          <a:bodyPr wrap="square" rtlCol="0">
            <a:spAutoFit/>
          </a:bodyPr>
          <a:lstStyle/>
          <a:p>
            <a:r>
              <a:rPr lang="en-US" sz="1600" dirty="0" smtClean="0">
                <a:latin typeface="Trebuchet MS" pitchFamily="34" charset="0"/>
              </a:rPr>
              <a:t>Initial Status</a:t>
            </a:r>
            <a:endParaRPr lang="en-US" sz="1600" dirty="0">
              <a:latin typeface="Trebuchet MS" pitchFamily="34" charset="0"/>
            </a:endParaRPr>
          </a:p>
        </p:txBody>
      </p:sp>
      <p:sp>
        <p:nvSpPr>
          <p:cNvPr id="100" name="Rectangle 99"/>
          <p:cNvSpPr/>
          <p:nvPr/>
        </p:nvSpPr>
        <p:spPr>
          <a:xfrm>
            <a:off x="6118904" y="658954"/>
            <a:ext cx="1638975" cy="338554"/>
          </a:xfrm>
          <a:prstGeom prst="rect">
            <a:avLst/>
          </a:prstGeom>
        </p:spPr>
        <p:txBody>
          <a:bodyPr wrap="none">
            <a:spAutoFit/>
          </a:bodyPr>
          <a:lstStyle/>
          <a:p>
            <a:r>
              <a:rPr lang="en-US" sz="1600" dirty="0" smtClean="0">
                <a:latin typeface="Trebuchet MS" pitchFamily="34" charset="0"/>
              </a:rPr>
              <a:t> At Equilibrium</a:t>
            </a:r>
            <a:endParaRPr lang="en-US" sz="1600" dirty="0">
              <a:latin typeface="Trebuchet MS" pitchFamily="34" charset="0"/>
            </a:endParaRPr>
          </a:p>
        </p:txBody>
      </p:sp>
      <p:sp>
        <p:nvSpPr>
          <p:cNvPr id="105" name="Rectangle 104"/>
          <p:cNvSpPr/>
          <p:nvPr/>
        </p:nvSpPr>
        <p:spPr bwMode="auto">
          <a:xfrm>
            <a:off x="624115" y="3931561"/>
            <a:ext cx="2670629" cy="627718"/>
          </a:xfrm>
          <a:prstGeom prst="rect">
            <a:avLst/>
          </a:prstGeom>
          <a:solidFill>
            <a:schemeClr val="bg1">
              <a:lumMod val="9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107" name="Oval 106"/>
          <p:cNvSpPr/>
          <p:nvPr/>
        </p:nvSpPr>
        <p:spPr bwMode="auto">
          <a:xfrm>
            <a:off x="1640114" y="3995058"/>
            <a:ext cx="696686" cy="520547"/>
          </a:xfrm>
          <a:prstGeom prst="ellipse">
            <a:avLst/>
          </a:prstGeom>
          <a:solidFill>
            <a:schemeClr val="bg2">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108" name="Freeform 117"/>
          <p:cNvSpPr>
            <a:spLocks/>
          </p:cNvSpPr>
          <p:nvPr/>
        </p:nvSpPr>
        <p:spPr bwMode="auto">
          <a:xfrm flipH="1">
            <a:off x="2817594" y="1564016"/>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09" name="Freeform 115"/>
          <p:cNvSpPr>
            <a:spLocks/>
          </p:cNvSpPr>
          <p:nvPr/>
        </p:nvSpPr>
        <p:spPr bwMode="auto">
          <a:xfrm>
            <a:off x="2664565" y="1469065"/>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0" name="Freeform 117"/>
          <p:cNvSpPr>
            <a:spLocks/>
          </p:cNvSpPr>
          <p:nvPr/>
        </p:nvSpPr>
        <p:spPr bwMode="auto">
          <a:xfrm flipH="1">
            <a:off x="2823778" y="1621032"/>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1" name="Freeform 117"/>
          <p:cNvSpPr>
            <a:spLocks/>
          </p:cNvSpPr>
          <p:nvPr/>
        </p:nvSpPr>
        <p:spPr bwMode="auto">
          <a:xfrm flipH="1">
            <a:off x="901730" y="1564019"/>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2" name="Freeform 115"/>
          <p:cNvSpPr>
            <a:spLocks/>
          </p:cNvSpPr>
          <p:nvPr/>
        </p:nvSpPr>
        <p:spPr bwMode="auto">
          <a:xfrm>
            <a:off x="748701" y="146906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3" name="Freeform 117"/>
          <p:cNvSpPr>
            <a:spLocks/>
          </p:cNvSpPr>
          <p:nvPr/>
        </p:nvSpPr>
        <p:spPr bwMode="auto">
          <a:xfrm flipH="1">
            <a:off x="907914" y="1621035"/>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4" name="Freeform 99"/>
          <p:cNvSpPr>
            <a:spLocks/>
          </p:cNvSpPr>
          <p:nvPr/>
        </p:nvSpPr>
        <p:spPr bwMode="auto">
          <a:xfrm flipH="1">
            <a:off x="6020795" y="1817915"/>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5" name="Freeform 99"/>
          <p:cNvSpPr>
            <a:spLocks/>
          </p:cNvSpPr>
          <p:nvPr/>
        </p:nvSpPr>
        <p:spPr bwMode="auto">
          <a:xfrm>
            <a:off x="7645399" y="1891047"/>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6" name="Freeform 103"/>
          <p:cNvSpPr>
            <a:spLocks/>
          </p:cNvSpPr>
          <p:nvPr/>
        </p:nvSpPr>
        <p:spPr bwMode="auto">
          <a:xfrm flipH="1">
            <a:off x="7888480" y="1507673"/>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7" name="Freeform 99"/>
          <p:cNvSpPr>
            <a:spLocks/>
          </p:cNvSpPr>
          <p:nvPr/>
        </p:nvSpPr>
        <p:spPr bwMode="auto">
          <a:xfrm flipH="1">
            <a:off x="7914875" y="18233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19" name="Rectangle 118"/>
          <p:cNvSpPr/>
          <p:nvPr/>
        </p:nvSpPr>
        <p:spPr bwMode="auto">
          <a:xfrm>
            <a:off x="5638801" y="3937005"/>
            <a:ext cx="2670629" cy="627718"/>
          </a:xfrm>
          <a:prstGeom prst="rect">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120" name="Oval 119"/>
          <p:cNvSpPr/>
          <p:nvPr/>
        </p:nvSpPr>
        <p:spPr bwMode="auto">
          <a:xfrm>
            <a:off x="6654800" y="4000502"/>
            <a:ext cx="696686" cy="520547"/>
          </a:xfrm>
          <a:prstGeom prst="ellipse">
            <a:avLst/>
          </a:prstGeom>
          <a:solidFill>
            <a:schemeClr val="bg2">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121" name="TextBox 120"/>
          <p:cNvSpPr txBox="1"/>
          <p:nvPr/>
        </p:nvSpPr>
        <p:spPr>
          <a:xfrm>
            <a:off x="2917372" y="859973"/>
            <a:ext cx="754743" cy="338554"/>
          </a:xfrm>
          <a:prstGeom prst="rect">
            <a:avLst/>
          </a:prstGeom>
          <a:noFill/>
        </p:spPr>
        <p:txBody>
          <a:bodyPr wrap="square" rtlCol="0">
            <a:spAutoFit/>
          </a:bodyPr>
          <a:lstStyle/>
          <a:p>
            <a:r>
              <a:rPr lang="en-US" sz="1600" dirty="0" smtClean="0">
                <a:solidFill>
                  <a:srgbClr val="FF0000"/>
                </a:solidFill>
                <a:latin typeface="Trebuchet MS" pitchFamily="34" charset="0"/>
              </a:rPr>
              <a:t>PE</a:t>
            </a:r>
            <a:endParaRPr lang="en-US" sz="1600" dirty="0">
              <a:solidFill>
                <a:srgbClr val="FF0000"/>
              </a:solidFill>
              <a:latin typeface="Trebuchet MS" pitchFamily="34" charset="0"/>
            </a:endParaRPr>
          </a:p>
        </p:txBody>
      </p:sp>
      <p:sp>
        <p:nvSpPr>
          <p:cNvPr id="122" name="TextBox 121"/>
          <p:cNvSpPr txBox="1"/>
          <p:nvPr/>
        </p:nvSpPr>
        <p:spPr>
          <a:xfrm>
            <a:off x="3142344" y="1475016"/>
            <a:ext cx="754743" cy="338554"/>
          </a:xfrm>
          <a:prstGeom prst="rect">
            <a:avLst/>
          </a:prstGeom>
          <a:noFill/>
        </p:spPr>
        <p:txBody>
          <a:bodyPr wrap="square" rtlCol="0">
            <a:spAutoFit/>
          </a:bodyPr>
          <a:lstStyle/>
          <a:p>
            <a:r>
              <a:rPr lang="en-US" sz="1600" dirty="0" smtClean="0">
                <a:latin typeface="Trebuchet MS" pitchFamily="34" charset="0"/>
              </a:rPr>
              <a:t>SE</a:t>
            </a:r>
            <a:endParaRPr lang="en-US" sz="1600" dirty="0">
              <a:latin typeface="Trebuchet MS" pitchFamily="34" charset="0"/>
            </a:endParaRPr>
          </a:p>
        </p:txBody>
      </p:sp>
      <p:sp>
        <p:nvSpPr>
          <p:cNvPr id="123" name="TextBox 122"/>
          <p:cNvSpPr txBox="1"/>
          <p:nvPr/>
        </p:nvSpPr>
        <p:spPr>
          <a:xfrm>
            <a:off x="3512458" y="4093030"/>
            <a:ext cx="1480457" cy="338554"/>
          </a:xfrm>
          <a:prstGeom prst="rect">
            <a:avLst/>
          </a:prstGeom>
          <a:noFill/>
        </p:spPr>
        <p:txBody>
          <a:bodyPr wrap="square" rtlCol="0">
            <a:spAutoFit/>
          </a:bodyPr>
          <a:lstStyle/>
          <a:p>
            <a:r>
              <a:rPr lang="en-US" sz="1600" dirty="0" smtClean="0">
                <a:latin typeface="Trebuchet MS" pitchFamily="34" charset="0"/>
              </a:rPr>
              <a:t>SE Image</a:t>
            </a:r>
            <a:endParaRPr lang="en-US" sz="1600" dirty="0">
              <a:latin typeface="Trebuchet MS" pitchFamily="34" charset="0"/>
            </a:endParaRPr>
          </a:p>
        </p:txBody>
      </p:sp>
      <p:sp>
        <p:nvSpPr>
          <p:cNvPr id="124" name="TextBox 123"/>
          <p:cNvSpPr txBox="1"/>
          <p:nvPr/>
        </p:nvSpPr>
        <p:spPr>
          <a:xfrm>
            <a:off x="666750" y="2714625"/>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
        <p:nvSpPr>
          <p:cNvPr id="125" name="TextBox 124"/>
          <p:cNvSpPr txBox="1"/>
          <p:nvPr/>
        </p:nvSpPr>
        <p:spPr>
          <a:xfrm>
            <a:off x="1714500" y="2714625"/>
            <a:ext cx="552450" cy="338554"/>
          </a:xfrm>
          <a:prstGeom prst="rect">
            <a:avLst/>
          </a:prstGeom>
          <a:noFill/>
        </p:spPr>
        <p:txBody>
          <a:bodyPr wrap="square" rtlCol="0">
            <a:spAutoFit/>
          </a:bodyPr>
          <a:lstStyle/>
          <a:p>
            <a:r>
              <a:rPr lang="en-US" sz="1600" dirty="0" smtClean="0">
                <a:latin typeface="Trebuchet MS" pitchFamily="34" charset="0"/>
              </a:rPr>
              <a:t>Si</a:t>
            </a:r>
            <a:endParaRPr lang="en-US" sz="1600" dirty="0">
              <a:latin typeface="Trebuchet MS" pitchFamily="34" charset="0"/>
            </a:endParaRPr>
          </a:p>
        </p:txBody>
      </p:sp>
      <p:sp>
        <p:nvSpPr>
          <p:cNvPr id="126" name="Freeform 125"/>
          <p:cNvSpPr/>
          <p:nvPr/>
        </p:nvSpPr>
        <p:spPr bwMode="auto">
          <a:xfrm>
            <a:off x="6900636" y="2815319"/>
            <a:ext cx="1258062" cy="908958"/>
          </a:xfrm>
          <a:custGeom>
            <a:avLst/>
            <a:gdLst>
              <a:gd name="connsiteX0" fmla="*/ 984552 w 984552"/>
              <a:gd name="connsiteY0" fmla="*/ 916819 h 989390"/>
              <a:gd name="connsiteX1" fmla="*/ 200780 w 984552"/>
              <a:gd name="connsiteY1" fmla="*/ 858762 h 989390"/>
              <a:gd name="connsiteX2" fmla="*/ 26609 w 984552"/>
              <a:gd name="connsiteY2" fmla="*/ 133048 h 989390"/>
              <a:gd name="connsiteX3" fmla="*/ 41123 w 984552"/>
              <a:gd name="connsiteY3" fmla="*/ 60476 h 989390"/>
              <a:gd name="connsiteX0" fmla="*/ 984552 w 1183082"/>
              <a:gd name="connsiteY0" fmla="*/ 916819 h 999371"/>
              <a:gd name="connsiteX1" fmla="*/ 1052453 w 1183082"/>
              <a:gd name="connsiteY1" fmla="*/ 976705 h 999371"/>
              <a:gd name="connsiteX2" fmla="*/ 200780 w 1183082"/>
              <a:gd name="connsiteY2" fmla="*/ 858762 h 999371"/>
              <a:gd name="connsiteX3" fmla="*/ 26609 w 1183082"/>
              <a:gd name="connsiteY3" fmla="*/ 133048 h 999371"/>
              <a:gd name="connsiteX4" fmla="*/ 41123 w 1183082"/>
              <a:gd name="connsiteY4" fmla="*/ 60476 h 999371"/>
              <a:gd name="connsiteX0" fmla="*/ 1052453 w 1052453"/>
              <a:gd name="connsiteY0" fmla="*/ 976705 h 999371"/>
              <a:gd name="connsiteX1" fmla="*/ 200780 w 1052453"/>
              <a:gd name="connsiteY1" fmla="*/ 858762 h 999371"/>
              <a:gd name="connsiteX2" fmla="*/ 26609 w 1052453"/>
              <a:gd name="connsiteY2" fmla="*/ 133048 h 999371"/>
              <a:gd name="connsiteX3" fmla="*/ 41123 w 1052453"/>
              <a:gd name="connsiteY3" fmla="*/ 60476 h 999371"/>
              <a:gd name="connsiteX0" fmla="*/ 579220 w 579220"/>
              <a:gd name="connsiteY0" fmla="*/ 941433 h 993493"/>
              <a:gd name="connsiteX1" fmla="*/ 200780 w 579220"/>
              <a:gd name="connsiteY1" fmla="*/ 858762 h 993493"/>
              <a:gd name="connsiteX2" fmla="*/ 26609 w 579220"/>
              <a:gd name="connsiteY2" fmla="*/ 133048 h 993493"/>
              <a:gd name="connsiteX3" fmla="*/ 41123 w 579220"/>
              <a:gd name="connsiteY3" fmla="*/ 60476 h 993493"/>
              <a:gd name="connsiteX0" fmla="*/ 571949 w 571949"/>
              <a:gd name="connsiteY0" fmla="*/ 937513 h 966058"/>
              <a:gd name="connsiteX1" fmla="*/ 92102 w 571949"/>
              <a:gd name="connsiteY1" fmla="*/ 831327 h 966058"/>
              <a:gd name="connsiteX2" fmla="*/ 19338 w 571949"/>
              <a:gd name="connsiteY2" fmla="*/ 129128 h 966058"/>
              <a:gd name="connsiteX3" fmla="*/ 33852 w 571949"/>
              <a:gd name="connsiteY3" fmla="*/ 56556 h 966058"/>
              <a:gd name="connsiteX0" fmla="*/ 578940 w 578940"/>
              <a:gd name="connsiteY0" fmla="*/ 958224 h 986769"/>
              <a:gd name="connsiteX1" fmla="*/ 99093 w 578940"/>
              <a:gd name="connsiteY1" fmla="*/ 852038 h 986769"/>
              <a:gd name="connsiteX2" fmla="*/ 26329 w 578940"/>
              <a:gd name="connsiteY2" fmla="*/ 149839 h 986769"/>
              <a:gd name="connsiteX3" fmla="*/ 20562 w 578940"/>
              <a:gd name="connsiteY3" fmla="*/ 30238 h 986769"/>
              <a:gd name="connsiteX0" fmla="*/ 571949 w 571949"/>
              <a:gd name="connsiteY0" fmla="*/ 808385 h 836930"/>
              <a:gd name="connsiteX1" fmla="*/ 92102 w 571949"/>
              <a:gd name="connsiteY1" fmla="*/ 702199 h 836930"/>
              <a:gd name="connsiteX2" fmla="*/ 19338 w 571949"/>
              <a:gd name="connsiteY2" fmla="*/ 0 h 836930"/>
            </a:gdLst>
            <a:ahLst/>
            <a:cxnLst>
              <a:cxn ang="0">
                <a:pos x="connsiteX0" y="connsiteY0"/>
              </a:cxn>
              <a:cxn ang="0">
                <a:pos x="connsiteX1" y="connsiteY1"/>
              </a:cxn>
              <a:cxn ang="0">
                <a:pos x="connsiteX2" y="connsiteY2"/>
              </a:cxn>
            </a:cxnLst>
            <a:rect l="l" t="t" r="r" b="b"/>
            <a:pathLst>
              <a:path w="571949" h="836930">
                <a:moveTo>
                  <a:pt x="571949" y="808385"/>
                </a:moveTo>
                <a:cubicBezTo>
                  <a:pt x="441320" y="798709"/>
                  <a:pt x="184204" y="836930"/>
                  <a:pt x="92102" y="702199"/>
                </a:cubicBezTo>
                <a:cubicBezTo>
                  <a:pt x="0" y="567468"/>
                  <a:pt x="32426" y="136967"/>
                  <a:pt x="19338" y="0"/>
                </a:cubicBezTo>
              </a:path>
            </a:pathLst>
          </a:custGeom>
          <a:noFill/>
          <a:ln w="25400" cap="flat" cmpd="sng" algn="ctr">
            <a:solidFill>
              <a:srgbClr val="FF0000"/>
            </a:solidFill>
            <a:prstDash val="sys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127" name="TextBox 126"/>
          <p:cNvSpPr txBox="1"/>
          <p:nvPr/>
        </p:nvSpPr>
        <p:spPr>
          <a:xfrm>
            <a:off x="6943274" y="2876550"/>
            <a:ext cx="537029" cy="338554"/>
          </a:xfrm>
          <a:prstGeom prst="rect">
            <a:avLst/>
          </a:prstGeom>
          <a:noFill/>
        </p:spPr>
        <p:txBody>
          <a:bodyPr wrap="square" rtlCol="0">
            <a:spAutoFit/>
          </a:bodyPr>
          <a:lstStyle/>
          <a:p>
            <a:r>
              <a:rPr lang="en-US" sz="1600" dirty="0" smtClean="0">
                <a:latin typeface="Trebuchet MS" pitchFamily="34" charset="0"/>
              </a:rPr>
              <a:t>e-</a:t>
            </a:r>
            <a:endParaRPr lang="en-US" sz="1600" dirty="0">
              <a:latin typeface="Trebuchet MS" pitchFamily="34" charset="0"/>
            </a:endParaRPr>
          </a:p>
        </p:txBody>
      </p:sp>
      <p:sp>
        <p:nvSpPr>
          <p:cNvPr id="128" name="Right Arrow 127"/>
          <p:cNvSpPr/>
          <p:nvPr/>
        </p:nvSpPr>
        <p:spPr bwMode="auto">
          <a:xfrm>
            <a:off x="3483429" y="2754086"/>
            <a:ext cx="1944914" cy="19594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5171" name="Rectangle 51"/>
          <p:cNvSpPr>
            <a:spLocks noChangeArrowheads="1"/>
          </p:cNvSpPr>
          <p:nvPr/>
        </p:nvSpPr>
        <p:spPr bwMode="auto">
          <a:xfrm>
            <a:off x="3987800" y="2907298"/>
            <a:ext cx="927100" cy="338554"/>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FF0000"/>
                </a:solidFill>
                <a:effectLst/>
                <a:latin typeface="Trebuchet MS" pitchFamily="34" charset="0"/>
                <a:ea typeface="宋体" pitchFamily="2" charset="-122"/>
                <a:cs typeface="Times New Roman" pitchFamily="18" charset="0"/>
              </a:rPr>
              <a:t>I</a:t>
            </a:r>
            <a:r>
              <a:rPr kumimoji="0" lang="en-US" sz="1600" b="1" i="0" u="none" strike="noStrike" cap="none" normalizeH="0" baseline="-30000" dirty="0" err="1" smtClean="0">
                <a:ln>
                  <a:noFill/>
                </a:ln>
                <a:solidFill>
                  <a:srgbClr val="FF0000"/>
                </a:solidFill>
                <a:effectLst/>
                <a:latin typeface="Trebuchet MS" pitchFamily="34" charset="0"/>
                <a:ea typeface="宋体" pitchFamily="2" charset="-122"/>
                <a:cs typeface="Times New Roman" pitchFamily="18" charset="0"/>
              </a:rPr>
              <a:t>in</a:t>
            </a:r>
            <a:r>
              <a:rPr kumimoji="0" lang="en-US" sz="1600" b="1" i="0" u="none" strike="noStrike" cap="none" normalizeH="0" baseline="0" dirty="0" smtClean="0">
                <a:ln>
                  <a:noFill/>
                </a:ln>
                <a:solidFill>
                  <a:schemeClr val="tx1"/>
                </a:solidFill>
                <a:effectLst/>
                <a:latin typeface="Trebuchet MS" pitchFamily="34" charset="0"/>
                <a:ea typeface="宋体" pitchFamily="2" charset="-122"/>
                <a:cs typeface="Times New Roman" pitchFamily="18" charset="0"/>
              </a:rPr>
              <a:t>=</a:t>
            </a:r>
            <a:r>
              <a:rPr kumimoji="0" lang="en-US" sz="1600" b="1" i="0" u="none" strike="noStrike" cap="none" normalizeH="0" baseline="0" dirty="0" err="1" smtClean="0">
                <a:ln>
                  <a:noFill/>
                </a:ln>
                <a:solidFill>
                  <a:schemeClr val="tx1"/>
                </a:solidFill>
                <a:effectLst/>
                <a:latin typeface="Trebuchet MS" pitchFamily="34" charset="0"/>
                <a:ea typeface="宋体" pitchFamily="2" charset="-122"/>
                <a:cs typeface="Times New Roman" pitchFamily="18" charset="0"/>
              </a:rPr>
              <a:t>I</a:t>
            </a:r>
            <a:r>
              <a:rPr kumimoji="0" lang="en-US" sz="1600" b="1" i="0" u="none" strike="noStrike" cap="none" normalizeH="0" baseline="-30000" dirty="0" err="1" smtClean="0">
                <a:ln>
                  <a:noFill/>
                </a:ln>
                <a:solidFill>
                  <a:schemeClr val="tx1"/>
                </a:solidFill>
                <a:effectLst/>
                <a:latin typeface="Trebuchet MS" pitchFamily="34" charset="0"/>
                <a:ea typeface="宋体" pitchFamily="2" charset="-122"/>
                <a:cs typeface="Times New Roman" pitchFamily="18" charset="0"/>
              </a:rPr>
              <a:t>out</a:t>
            </a:r>
            <a:endParaRPr kumimoji="0" lang="en-US" sz="1600" b="1" i="0" u="none" strike="noStrike" cap="none" normalizeH="0" baseline="0" dirty="0" smtClean="0">
              <a:ln>
                <a:noFill/>
              </a:ln>
              <a:solidFill>
                <a:schemeClr val="tx1"/>
              </a:solidFill>
              <a:effectLst/>
              <a:latin typeface="Trebuchet MS" pitchFamily="34" charset="0"/>
            </a:endParaRPr>
          </a:p>
        </p:txBody>
      </p:sp>
      <p:sp>
        <p:nvSpPr>
          <p:cNvPr id="130" name="TextBox 129"/>
          <p:cNvSpPr txBox="1"/>
          <p:nvPr/>
        </p:nvSpPr>
        <p:spPr>
          <a:xfrm>
            <a:off x="2482850" y="2695575"/>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
        <p:nvSpPr>
          <p:cNvPr id="132" name="TextBox 131"/>
          <p:cNvSpPr txBox="1"/>
          <p:nvPr/>
        </p:nvSpPr>
        <p:spPr>
          <a:xfrm>
            <a:off x="5657850" y="2695575"/>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
        <p:nvSpPr>
          <p:cNvPr id="133" name="TextBox 132"/>
          <p:cNvSpPr txBox="1"/>
          <p:nvPr/>
        </p:nvSpPr>
        <p:spPr>
          <a:xfrm>
            <a:off x="6705600" y="2695575"/>
            <a:ext cx="552450" cy="338554"/>
          </a:xfrm>
          <a:prstGeom prst="rect">
            <a:avLst/>
          </a:prstGeom>
          <a:noFill/>
        </p:spPr>
        <p:txBody>
          <a:bodyPr wrap="square" rtlCol="0">
            <a:spAutoFit/>
          </a:bodyPr>
          <a:lstStyle/>
          <a:p>
            <a:r>
              <a:rPr lang="en-US" sz="1600" dirty="0" smtClean="0">
                <a:latin typeface="Trebuchet MS" pitchFamily="34" charset="0"/>
              </a:rPr>
              <a:t>Si</a:t>
            </a:r>
            <a:endParaRPr lang="en-US" sz="1600" dirty="0">
              <a:latin typeface="Trebuchet MS" pitchFamily="34" charset="0"/>
            </a:endParaRPr>
          </a:p>
        </p:txBody>
      </p:sp>
      <p:sp>
        <p:nvSpPr>
          <p:cNvPr id="134" name="TextBox 133"/>
          <p:cNvSpPr txBox="1"/>
          <p:nvPr/>
        </p:nvSpPr>
        <p:spPr>
          <a:xfrm>
            <a:off x="7473950" y="2676525"/>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
        <p:nvSpPr>
          <p:cNvPr id="135" name="TextBox 134"/>
          <p:cNvSpPr txBox="1"/>
          <p:nvPr/>
        </p:nvSpPr>
        <p:spPr>
          <a:xfrm>
            <a:off x="215900" y="1257300"/>
            <a:ext cx="723900" cy="338554"/>
          </a:xfrm>
          <a:prstGeom prst="rect">
            <a:avLst/>
          </a:prstGeom>
          <a:noFill/>
        </p:spPr>
        <p:txBody>
          <a:bodyPr wrap="square" rtlCol="0">
            <a:spAutoFit/>
          </a:bodyPr>
          <a:lstStyle/>
          <a:p>
            <a:r>
              <a:rPr lang="en-US" sz="1600" dirty="0" smtClean="0">
                <a:latin typeface="Trebuchet MS" pitchFamily="34" charset="0"/>
                <a:sym typeface="Symbol"/>
              </a:rPr>
              <a:t>=3</a:t>
            </a:r>
            <a:endParaRPr lang="en-US" sz="1600" dirty="0">
              <a:latin typeface="Trebuchet MS" pitchFamily="34" charset="0"/>
            </a:endParaRPr>
          </a:p>
        </p:txBody>
      </p:sp>
      <p:sp>
        <p:nvSpPr>
          <p:cNvPr id="136" name="TextBox 135"/>
          <p:cNvSpPr txBox="1"/>
          <p:nvPr/>
        </p:nvSpPr>
        <p:spPr>
          <a:xfrm>
            <a:off x="1854200" y="1276350"/>
            <a:ext cx="723900" cy="338554"/>
          </a:xfrm>
          <a:prstGeom prst="rect">
            <a:avLst/>
          </a:prstGeom>
          <a:noFill/>
        </p:spPr>
        <p:txBody>
          <a:bodyPr wrap="square" rtlCol="0">
            <a:spAutoFit/>
          </a:bodyPr>
          <a:lstStyle/>
          <a:p>
            <a:r>
              <a:rPr lang="en-US" sz="1600" dirty="0" smtClean="0">
                <a:latin typeface="Trebuchet MS" pitchFamily="34" charset="0"/>
                <a:sym typeface="Symbol"/>
              </a:rPr>
              <a:t>=2</a:t>
            </a:r>
            <a:endParaRPr lang="en-US" sz="1600" dirty="0">
              <a:latin typeface="Trebuchet MS"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95086" y="2118805"/>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5146" name="TextBox 58"/>
          <p:cNvSpPr txBox="1">
            <a:spLocks noChangeArrowheads="1"/>
          </p:cNvSpPr>
          <p:nvPr/>
        </p:nvSpPr>
        <p:spPr bwMode="auto">
          <a:xfrm>
            <a:off x="714109" y="2170188"/>
            <a:ext cx="712599" cy="338554"/>
          </a:xfrm>
          <a:prstGeom prst="rect">
            <a:avLst/>
          </a:prstGeom>
          <a:noFill/>
          <a:ln w="9525">
            <a:noFill/>
            <a:miter lim="800000"/>
            <a:headEnd/>
            <a:tailEnd/>
          </a:ln>
        </p:spPr>
        <p:txBody>
          <a:bodyPr anchor="ctr">
            <a:spAutoFit/>
          </a:bodyPr>
          <a:lstStyle/>
          <a:p>
            <a:pPr algn="ctr"/>
            <a:r>
              <a:rPr lang="en-US" sz="1600" dirty="0"/>
              <a:t>0</a:t>
            </a:r>
            <a:r>
              <a:rPr lang="en-US" sz="1600" dirty="0" smtClean="0"/>
              <a:t>V</a:t>
            </a:r>
            <a:endParaRPr lang="en-US" sz="1600" dirty="0"/>
          </a:p>
        </p:txBody>
      </p:sp>
      <p:sp>
        <p:nvSpPr>
          <p:cNvPr id="5147" name="TextBox 59"/>
          <p:cNvSpPr txBox="1">
            <a:spLocks noChangeArrowheads="1"/>
          </p:cNvSpPr>
          <p:nvPr/>
        </p:nvSpPr>
        <p:spPr bwMode="auto">
          <a:xfrm>
            <a:off x="2480919" y="2170188"/>
            <a:ext cx="711052" cy="338554"/>
          </a:xfrm>
          <a:prstGeom prst="rect">
            <a:avLst/>
          </a:prstGeom>
          <a:noFill/>
          <a:ln w="9525">
            <a:noFill/>
            <a:miter lim="800000"/>
            <a:headEnd/>
            <a:tailEnd/>
          </a:ln>
        </p:spPr>
        <p:txBody>
          <a:bodyPr anchor="ctr">
            <a:spAutoFit/>
          </a:bodyPr>
          <a:lstStyle/>
          <a:p>
            <a:pPr algn="ctr"/>
            <a:r>
              <a:rPr lang="en-US" sz="1600" dirty="0" smtClean="0"/>
              <a:t>0V</a:t>
            </a:r>
            <a:endParaRPr lang="en-US" sz="1600" dirty="0"/>
          </a:p>
        </p:txBody>
      </p:sp>
      <p:sp>
        <p:nvSpPr>
          <p:cNvPr id="5148" name="TextBox 60"/>
          <p:cNvSpPr txBox="1">
            <a:spLocks noChangeArrowheads="1"/>
          </p:cNvSpPr>
          <p:nvPr/>
        </p:nvSpPr>
        <p:spPr bwMode="auto">
          <a:xfrm>
            <a:off x="1516362" y="2170188"/>
            <a:ext cx="816164" cy="338554"/>
          </a:xfrm>
          <a:prstGeom prst="rect">
            <a:avLst/>
          </a:prstGeom>
          <a:noFill/>
          <a:ln w="9525">
            <a:noFill/>
            <a:miter lim="800000"/>
            <a:headEnd/>
            <a:tailEnd/>
          </a:ln>
        </p:spPr>
        <p:txBody>
          <a:bodyPr anchor="ctr">
            <a:spAutoFit/>
          </a:bodyPr>
          <a:lstStyle/>
          <a:p>
            <a:pPr algn="ctr"/>
            <a:r>
              <a:rPr lang="en-US" sz="1600" dirty="0" smtClean="0"/>
              <a:t>0V</a:t>
            </a:r>
            <a:endParaRPr lang="en-US" sz="1600" dirty="0"/>
          </a:p>
        </p:txBody>
      </p:sp>
      <p:sp>
        <p:nvSpPr>
          <p:cNvPr id="5163" name="Freeform 117"/>
          <p:cNvSpPr>
            <a:spLocks/>
          </p:cNvSpPr>
          <p:nvPr/>
        </p:nvSpPr>
        <p:spPr bwMode="auto">
          <a:xfrm flipH="1">
            <a:off x="1837880" y="1569460"/>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5165" name="Straight Arrow Connector 87"/>
          <p:cNvCxnSpPr>
            <a:cxnSpLocks noChangeShapeType="1"/>
          </p:cNvCxnSpPr>
          <p:nvPr/>
        </p:nvCxnSpPr>
        <p:spPr bwMode="auto">
          <a:xfrm>
            <a:off x="908875" y="962403"/>
            <a:ext cx="15458" cy="1158483"/>
          </a:xfrm>
          <a:prstGeom prst="straightConnector1">
            <a:avLst/>
          </a:prstGeom>
          <a:noFill/>
          <a:ln w="25400" algn="ctr">
            <a:solidFill>
              <a:srgbClr val="FF0000"/>
            </a:solidFill>
            <a:round/>
            <a:headEnd/>
            <a:tailEnd type="arrow" w="med" len="med"/>
          </a:ln>
        </p:spPr>
      </p:cxnSp>
      <p:cxnSp>
        <p:nvCxnSpPr>
          <p:cNvPr id="5166" name="Straight Arrow Connector 90"/>
          <p:cNvCxnSpPr>
            <a:cxnSpLocks noChangeShapeType="1"/>
          </p:cNvCxnSpPr>
          <p:nvPr/>
        </p:nvCxnSpPr>
        <p:spPr bwMode="auto">
          <a:xfrm>
            <a:off x="1827060" y="979057"/>
            <a:ext cx="15458" cy="1158483"/>
          </a:xfrm>
          <a:prstGeom prst="straightConnector1">
            <a:avLst/>
          </a:prstGeom>
          <a:noFill/>
          <a:ln w="25400" algn="ctr">
            <a:solidFill>
              <a:srgbClr val="FF0000"/>
            </a:solidFill>
            <a:round/>
            <a:headEnd/>
            <a:tailEnd type="arrow" w="med" len="med"/>
          </a:ln>
        </p:spPr>
      </p:cxnSp>
      <p:sp>
        <p:nvSpPr>
          <p:cNvPr id="51" name="Freeform 115"/>
          <p:cNvSpPr>
            <a:spLocks/>
          </p:cNvSpPr>
          <p:nvPr/>
        </p:nvSpPr>
        <p:spPr bwMode="auto">
          <a:xfrm>
            <a:off x="1684851" y="147450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55" name="Straight Arrow Connector 87"/>
          <p:cNvCxnSpPr>
            <a:cxnSpLocks noChangeShapeType="1"/>
          </p:cNvCxnSpPr>
          <p:nvPr/>
        </p:nvCxnSpPr>
        <p:spPr bwMode="auto">
          <a:xfrm>
            <a:off x="2807076" y="979057"/>
            <a:ext cx="15458" cy="1158483"/>
          </a:xfrm>
          <a:prstGeom prst="straightConnector1">
            <a:avLst/>
          </a:prstGeom>
          <a:noFill/>
          <a:ln w="25400" algn="ctr">
            <a:solidFill>
              <a:srgbClr val="FF0000"/>
            </a:solidFill>
            <a:round/>
            <a:headEnd/>
            <a:tailEnd type="arrow" w="med" len="med"/>
          </a:ln>
        </p:spPr>
      </p:cxnSp>
      <p:sp>
        <p:nvSpPr>
          <p:cNvPr id="56" name="Rectangle 55"/>
          <p:cNvSpPr/>
          <p:nvPr/>
        </p:nvSpPr>
        <p:spPr bwMode="auto">
          <a:xfrm>
            <a:off x="5647532" y="2133080"/>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59" name="Flowchart: Or 16"/>
          <p:cNvSpPr>
            <a:spLocks noChangeAspect="1"/>
          </p:cNvSpPr>
          <p:nvPr/>
        </p:nvSpPr>
        <p:spPr bwMode="auto">
          <a:xfrm>
            <a:off x="5662990" y="2153898"/>
            <a:ext cx="187037" cy="119699"/>
          </a:xfrm>
          <a:prstGeom prst="flowChartOr">
            <a:avLst/>
          </a:prstGeom>
          <a:noFill/>
          <a:ln w="31750" algn="ctr">
            <a:solidFill>
              <a:srgbClr val="000000"/>
            </a:solidFill>
            <a:round/>
            <a:headEnd/>
            <a:tailEnd/>
          </a:ln>
        </p:spPr>
        <p:txBody>
          <a:bodyPr/>
          <a:lstStyle/>
          <a:p>
            <a:endParaRPr lang="en-US" sz="1600"/>
          </a:p>
        </p:txBody>
      </p:sp>
      <p:sp>
        <p:nvSpPr>
          <p:cNvPr id="60" name="Flowchart: Or 17"/>
          <p:cNvSpPr>
            <a:spLocks noChangeAspect="1"/>
          </p:cNvSpPr>
          <p:nvPr/>
        </p:nvSpPr>
        <p:spPr bwMode="auto">
          <a:xfrm>
            <a:off x="5901038" y="2153898"/>
            <a:ext cx="187037" cy="119699"/>
          </a:xfrm>
          <a:prstGeom prst="flowChartOr">
            <a:avLst/>
          </a:prstGeom>
          <a:noFill/>
          <a:ln w="31750" algn="ctr">
            <a:solidFill>
              <a:srgbClr val="000000"/>
            </a:solidFill>
            <a:round/>
            <a:headEnd/>
            <a:tailEnd/>
          </a:ln>
        </p:spPr>
        <p:txBody>
          <a:bodyPr/>
          <a:lstStyle/>
          <a:p>
            <a:endParaRPr lang="en-US" sz="1600"/>
          </a:p>
        </p:txBody>
      </p:sp>
      <p:sp>
        <p:nvSpPr>
          <p:cNvPr id="61" name="Flowchart: Or 18"/>
          <p:cNvSpPr>
            <a:spLocks noChangeAspect="1"/>
          </p:cNvSpPr>
          <p:nvPr/>
        </p:nvSpPr>
        <p:spPr bwMode="auto">
          <a:xfrm>
            <a:off x="613753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2" name="Flowchart: Or 19"/>
          <p:cNvSpPr>
            <a:spLocks noChangeAspect="1"/>
          </p:cNvSpPr>
          <p:nvPr/>
        </p:nvSpPr>
        <p:spPr bwMode="auto">
          <a:xfrm>
            <a:off x="6375587" y="2153898"/>
            <a:ext cx="187038" cy="119699"/>
          </a:xfrm>
          <a:prstGeom prst="flowChartOr">
            <a:avLst/>
          </a:prstGeom>
          <a:noFill/>
          <a:ln w="31750" algn="ctr">
            <a:solidFill>
              <a:srgbClr val="000000"/>
            </a:solidFill>
            <a:round/>
            <a:headEnd/>
            <a:tailEnd/>
          </a:ln>
        </p:spPr>
        <p:txBody>
          <a:bodyPr/>
          <a:lstStyle/>
          <a:p>
            <a:endParaRPr lang="en-US" sz="1600"/>
          </a:p>
        </p:txBody>
      </p:sp>
      <p:sp>
        <p:nvSpPr>
          <p:cNvPr id="67" name="Flowchart: Or 24"/>
          <p:cNvSpPr>
            <a:spLocks noChangeAspect="1"/>
          </p:cNvSpPr>
          <p:nvPr/>
        </p:nvSpPr>
        <p:spPr bwMode="auto">
          <a:xfrm>
            <a:off x="744336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8" name="Flowchart: Or 25"/>
          <p:cNvSpPr>
            <a:spLocks noChangeAspect="1"/>
          </p:cNvSpPr>
          <p:nvPr/>
        </p:nvSpPr>
        <p:spPr bwMode="auto">
          <a:xfrm>
            <a:off x="7679873" y="2153898"/>
            <a:ext cx="187037" cy="119699"/>
          </a:xfrm>
          <a:prstGeom prst="flowChartOr">
            <a:avLst/>
          </a:prstGeom>
          <a:noFill/>
          <a:ln w="31750" algn="ctr">
            <a:solidFill>
              <a:srgbClr val="000000"/>
            </a:solidFill>
            <a:round/>
            <a:headEnd/>
            <a:tailEnd/>
          </a:ln>
        </p:spPr>
        <p:txBody>
          <a:bodyPr/>
          <a:lstStyle/>
          <a:p>
            <a:endParaRPr lang="en-US" sz="1600"/>
          </a:p>
        </p:txBody>
      </p:sp>
      <p:sp>
        <p:nvSpPr>
          <p:cNvPr id="69" name="Flowchart: Or 26"/>
          <p:cNvSpPr>
            <a:spLocks noChangeAspect="1"/>
          </p:cNvSpPr>
          <p:nvPr/>
        </p:nvSpPr>
        <p:spPr bwMode="auto">
          <a:xfrm>
            <a:off x="7917921" y="2153898"/>
            <a:ext cx="187037" cy="119699"/>
          </a:xfrm>
          <a:prstGeom prst="flowChartOr">
            <a:avLst/>
          </a:prstGeom>
          <a:noFill/>
          <a:ln w="31750" algn="ctr">
            <a:solidFill>
              <a:srgbClr val="000000"/>
            </a:solidFill>
            <a:round/>
            <a:headEnd/>
            <a:tailEnd/>
          </a:ln>
        </p:spPr>
        <p:txBody>
          <a:bodyPr/>
          <a:lstStyle/>
          <a:p>
            <a:endParaRPr lang="en-US" sz="1600"/>
          </a:p>
        </p:txBody>
      </p:sp>
      <p:sp>
        <p:nvSpPr>
          <p:cNvPr id="70" name="Flowchart: Or 27"/>
          <p:cNvSpPr>
            <a:spLocks noChangeAspect="1"/>
          </p:cNvSpPr>
          <p:nvPr/>
        </p:nvSpPr>
        <p:spPr bwMode="auto">
          <a:xfrm>
            <a:off x="8155969" y="2153898"/>
            <a:ext cx="187037" cy="119699"/>
          </a:xfrm>
          <a:prstGeom prst="flowChartOr">
            <a:avLst/>
          </a:prstGeom>
          <a:noFill/>
          <a:ln w="31750" algn="ctr">
            <a:solidFill>
              <a:srgbClr val="000000"/>
            </a:solidFill>
            <a:round/>
            <a:headEnd/>
            <a:tailEnd/>
          </a:ln>
        </p:spPr>
        <p:txBody>
          <a:bodyPr/>
          <a:lstStyle/>
          <a:p>
            <a:endParaRPr lang="en-US" sz="1600"/>
          </a:p>
        </p:txBody>
      </p:sp>
      <p:sp>
        <p:nvSpPr>
          <p:cNvPr id="75" name="Flowchart: Or 48"/>
          <p:cNvSpPr>
            <a:spLocks noChangeAspect="1"/>
          </p:cNvSpPr>
          <p:nvPr/>
        </p:nvSpPr>
        <p:spPr bwMode="auto">
          <a:xfrm>
            <a:off x="6907772" y="2204152"/>
            <a:ext cx="187038" cy="119699"/>
          </a:xfrm>
          <a:prstGeom prst="flowChartOr">
            <a:avLst/>
          </a:prstGeom>
          <a:noFill/>
          <a:ln w="31750" algn="ctr">
            <a:solidFill>
              <a:srgbClr val="000000"/>
            </a:solidFill>
            <a:round/>
            <a:headEnd/>
            <a:tailEnd/>
          </a:ln>
        </p:spPr>
        <p:txBody>
          <a:bodyPr/>
          <a:lstStyle/>
          <a:p>
            <a:endParaRPr lang="en-US" sz="1600"/>
          </a:p>
        </p:txBody>
      </p:sp>
      <p:sp>
        <p:nvSpPr>
          <p:cNvPr id="82" name="Freeform 99"/>
          <p:cNvSpPr>
            <a:spLocks/>
          </p:cNvSpPr>
          <p:nvPr/>
        </p:nvSpPr>
        <p:spPr bwMode="auto">
          <a:xfrm>
            <a:off x="5751319" y="1885602"/>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83" name="Freeform 103"/>
          <p:cNvSpPr>
            <a:spLocks/>
          </p:cNvSpPr>
          <p:nvPr/>
        </p:nvSpPr>
        <p:spPr bwMode="auto">
          <a:xfrm flipH="1">
            <a:off x="5994400" y="1502228"/>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85" name="Straight Arrow Connector 87"/>
          <p:cNvCxnSpPr>
            <a:cxnSpLocks noChangeShapeType="1"/>
          </p:cNvCxnSpPr>
          <p:nvPr/>
        </p:nvCxnSpPr>
        <p:spPr bwMode="auto">
          <a:xfrm>
            <a:off x="5961321" y="957943"/>
            <a:ext cx="15458" cy="1158483"/>
          </a:xfrm>
          <a:prstGeom prst="straightConnector1">
            <a:avLst/>
          </a:prstGeom>
          <a:noFill/>
          <a:ln w="25400" algn="ctr">
            <a:solidFill>
              <a:srgbClr val="FF0000"/>
            </a:solidFill>
            <a:round/>
            <a:headEnd/>
            <a:tailEnd type="arrow" w="med" len="med"/>
          </a:ln>
        </p:spPr>
      </p:cxnSp>
      <p:cxnSp>
        <p:nvCxnSpPr>
          <p:cNvPr id="86" name="Straight Arrow Connector 90"/>
          <p:cNvCxnSpPr>
            <a:cxnSpLocks noChangeShapeType="1"/>
          </p:cNvCxnSpPr>
          <p:nvPr/>
        </p:nvCxnSpPr>
        <p:spPr bwMode="auto">
          <a:xfrm>
            <a:off x="6879506" y="974597"/>
            <a:ext cx="15458" cy="1158483"/>
          </a:xfrm>
          <a:prstGeom prst="straightConnector1">
            <a:avLst/>
          </a:prstGeom>
          <a:noFill/>
          <a:ln w="25400" algn="ctr">
            <a:solidFill>
              <a:srgbClr val="FF0000"/>
            </a:solidFill>
            <a:round/>
            <a:headEnd/>
            <a:tailEnd type="arrow" w="med" len="med"/>
          </a:ln>
        </p:spPr>
      </p:cxnSp>
      <p:sp>
        <p:nvSpPr>
          <p:cNvPr id="90" name="Freeform 115"/>
          <p:cNvSpPr>
            <a:spLocks/>
          </p:cNvSpPr>
          <p:nvPr/>
        </p:nvSpPr>
        <p:spPr bwMode="auto">
          <a:xfrm>
            <a:off x="6737298" y="147004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94" name="Straight Arrow Connector 87"/>
          <p:cNvCxnSpPr>
            <a:cxnSpLocks noChangeShapeType="1"/>
          </p:cNvCxnSpPr>
          <p:nvPr/>
        </p:nvCxnSpPr>
        <p:spPr bwMode="auto">
          <a:xfrm>
            <a:off x="7859522" y="974597"/>
            <a:ext cx="15458" cy="1158483"/>
          </a:xfrm>
          <a:prstGeom prst="straightConnector1">
            <a:avLst/>
          </a:prstGeom>
          <a:noFill/>
          <a:ln w="25400" algn="ctr">
            <a:solidFill>
              <a:srgbClr val="FF0000"/>
            </a:solidFill>
            <a:round/>
            <a:headEnd/>
            <a:tailEnd type="arrow" w="med" len="med"/>
          </a:ln>
        </p:spPr>
      </p:cxnSp>
      <p:sp>
        <p:nvSpPr>
          <p:cNvPr id="98" name="TextBox 97"/>
          <p:cNvSpPr txBox="1"/>
          <p:nvPr/>
        </p:nvSpPr>
        <p:spPr>
          <a:xfrm>
            <a:off x="3473523" y="2260808"/>
            <a:ext cx="1883849" cy="584775"/>
          </a:xfrm>
          <a:prstGeom prst="rect">
            <a:avLst/>
          </a:prstGeom>
          <a:noFill/>
        </p:spPr>
        <p:txBody>
          <a:bodyPr wrap="none" rtlCol="0">
            <a:spAutoFit/>
          </a:bodyPr>
          <a:lstStyle/>
          <a:p>
            <a:r>
              <a:rPr lang="en-US" sz="1600" dirty="0" smtClean="0"/>
              <a:t>Develop towards </a:t>
            </a:r>
          </a:p>
          <a:p>
            <a:r>
              <a:rPr lang="en-US" sz="1600" dirty="0" smtClean="0"/>
              <a:t> equilibrium</a:t>
            </a:r>
            <a:endParaRPr lang="en-US" sz="1600" dirty="0"/>
          </a:p>
        </p:txBody>
      </p:sp>
      <p:sp>
        <p:nvSpPr>
          <p:cNvPr id="105" name="Rectangle 104"/>
          <p:cNvSpPr/>
          <p:nvPr/>
        </p:nvSpPr>
        <p:spPr bwMode="auto">
          <a:xfrm>
            <a:off x="624115" y="3931561"/>
            <a:ext cx="2670629" cy="627718"/>
          </a:xfrm>
          <a:prstGeom prst="rect">
            <a:avLst/>
          </a:prstGeom>
          <a:solidFill>
            <a:schemeClr val="bg1">
              <a:lumMod val="9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7" name="Oval 106"/>
          <p:cNvSpPr/>
          <p:nvPr/>
        </p:nvSpPr>
        <p:spPr bwMode="auto">
          <a:xfrm>
            <a:off x="1640114" y="3995058"/>
            <a:ext cx="696686" cy="520547"/>
          </a:xfrm>
          <a:prstGeom prst="ellipse">
            <a:avLst/>
          </a:prstGeom>
          <a:solidFill>
            <a:schemeClr val="bg2">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8" name="Freeform 117"/>
          <p:cNvSpPr>
            <a:spLocks/>
          </p:cNvSpPr>
          <p:nvPr/>
        </p:nvSpPr>
        <p:spPr bwMode="auto">
          <a:xfrm flipH="1">
            <a:off x="2817594" y="1564016"/>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09" name="Freeform 115"/>
          <p:cNvSpPr>
            <a:spLocks/>
          </p:cNvSpPr>
          <p:nvPr/>
        </p:nvSpPr>
        <p:spPr bwMode="auto">
          <a:xfrm>
            <a:off x="2664565" y="1469065"/>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0" name="Freeform 117"/>
          <p:cNvSpPr>
            <a:spLocks/>
          </p:cNvSpPr>
          <p:nvPr/>
        </p:nvSpPr>
        <p:spPr bwMode="auto">
          <a:xfrm flipH="1">
            <a:off x="2823778" y="1621032"/>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1" name="Freeform 117"/>
          <p:cNvSpPr>
            <a:spLocks/>
          </p:cNvSpPr>
          <p:nvPr/>
        </p:nvSpPr>
        <p:spPr bwMode="auto">
          <a:xfrm flipH="1">
            <a:off x="901730" y="1564019"/>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2" name="Freeform 115"/>
          <p:cNvSpPr>
            <a:spLocks/>
          </p:cNvSpPr>
          <p:nvPr/>
        </p:nvSpPr>
        <p:spPr bwMode="auto">
          <a:xfrm>
            <a:off x="748701" y="146906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3" name="Freeform 117"/>
          <p:cNvSpPr>
            <a:spLocks/>
          </p:cNvSpPr>
          <p:nvPr/>
        </p:nvSpPr>
        <p:spPr bwMode="auto">
          <a:xfrm flipH="1">
            <a:off x="907914" y="1621035"/>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4" name="Freeform 99"/>
          <p:cNvSpPr>
            <a:spLocks/>
          </p:cNvSpPr>
          <p:nvPr/>
        </p:nvSpPr>
        <p:spPr bwMode="auto">
          <a:xfrm flipH="1">
            <a:off x="6020795" y="1817915"/>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5" name="Freeform 99"/>
          <p:cNvSpPr>
            <a:spLocks/>
          </p:cNvSpPr>
          <p:nvPr/>
        </p:nvSpPr>
        <p:spPr bwMode="auto">
          <a:xfrm>
            <a:off x="7645399" y="1891047"/>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6" name="Freeform 103"/>
          <p:cNvSpPr>
            <a:spLocks/>
          </p:cNvSpPr>
          <p:nvPr/>
        </p:nvSpPr>
        <p:spPr bwMode="auto">
          <a:xfrm flipH="1">
            <a:off x="7888480" y="1507673"/>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7" name="Freeform 99"/>
          <p:cNvSpPr>
            <a:spLocks/>
          </p:cNvSpPr>
          <p:nvPr/>
        </p:nvSpPr>
        <p:spPr bwMode="auto">
          <a:xfrm flipH="1">
            <a:off x="7914875" y="18233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9" name="Rectangle 118"/>
          <p:cNvSpPr/>
          <p:nvPr/>
        </p:nvSpPr>
        <p:spPr bwMode="auto">
          <a:xfrm>
            <a:off x="5638801" y="3937005"/>
            <a:ext cx="2670629" cy="627718"/>
          </a:xfrm>
          <a:prstGeom prst="rect">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0" name="Oval 119"/>
          <p:cNvSpPr/>
          <p:nvPr/>
        </p:nvSpPr>
        <p:spPr bwMode="auto">
          <a:xfrm>
            <a:off x="6654800" y="4000502"/>
            <a:ext cx="696686" cy="520547"/>
          </a:xfrm>
          <a:prstGeom prst="ellipse">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2" name="Flowchart: Or 24"/>
          <p:cNvSpPr>
            <a:spLocks noChangeAspect="1"/>
          </p:cNvSpPr>
          <p:nvPr/>
        </p:nvSpPr>
        <p:spPr bwMode="auto">
          <a:xfrm>
            <a:off x="6637845" y="2159343"/>
            <a:ext cx="187038" cy="119699"/>
          </a:xfrm>
          <a:prstGeom prst="flowChartOr">
            <a:avLst/>
          </a:prstGeom>
          <a:noFill/>
          <a:ln w="31750" algn="ctr">
            <a:solidFill>
              <a:srgbClr val="000000"/>
            </a:solidFill>
            <a:round/>
            <a:headEnd/>
            <a:tailEnd/>
          </a:ln>
        </p:spPr>
        <p:txBody>
          <a:bodyPr/>
          <a:lstStyle/>
          <a:p>
            <a:endParaRPr lang="en-US" sz="1600"/>
          </a:p>
        </p:txBody>
      </p:sp>
      <p:sp>
        <p:nvSpPr>
          <p:cNvPr id="93" name="Flowchart: Or 27"/>
          <p:cNvSpPr>
            <a:spLocks noChangeAspect="1"/>
          </p:cNvSpPr>
          <p:nvPr/>
        </p:nvSpPr>
        <p:spPr bwMode="auto">
          <a:xfrm>
            <a:off x="7190790" y="2159343"/>
            <a:ext cx="187037" cy="119699"/>
          </a:xfrm>
          <a:prstGeom prst="flowChartOr">
            <a:avLst/>
          </a:prstGeom>
          <a:noFill/>
          <a:ln w="31750" algn="ctr">
            <a:solidFill>
              <a:srgbClr val="000000"/>
            </a:solidFill>
            <a:round/>
            <a:headEnd/>
            <a:tailEnd/>
          </a:ln>
        </p:spPr>
        <p:txBody>
          <a:bodyPr/>
          <a:lstStyle/>
          <a:p>
            <a:endParaRPr lang="en-US" sz="1600"/>
          </a:p>
        </p:txBody>
      </p:sp>
      <p:sp>
        <p:nvSpPr>
          <p:cNvPr id="101" name="Freeform 99"/>
          <p:cNvSpPr>
            <a:spLocks/>
          </p:cNvSpPr>
          <p:nvPr/>
        </p:nvSpPr>
        <p:spPr bwMode="auto">
          <a:xfrm flipH="1">
            <a:off x="6897095" y="18350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02" name="Rectangle 9"/>
          <p:cNvSpPr>
            <a:spLocks noChangeArrowheads="1"/>
          </p:cNvSpPr>
          <p:nvPr/>
        </p:nvSpPr>
        <p:spPr bwMode="auto">
          <a:xfrm>
            <a:off x="1529369" y="2119488"/>
            <a:ext cx="831622" cy="1242851"/>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3" name="Rectangle 11"/>
          <p:cNvSpPr>
            <a:spLocks noChangeArrowheads="1"/>
          </p:cNvSpPr>
          <p:nvPr/>
        </p:nvSpPr>
        <p:spPr bwMode="auto">
          <a:xfrm>
            <a:off x="594182" y="3489266"/>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4" name="Rectangle 9"/>
          <p:cNvSpPr>
            <a:spLocks noChangeArrowheads="1"/>
          </p:cNvSpPr>
          <p:nvPr/>
        </p:nvSpPr>
        <p:spPr bwMode="auto">
          <a:xfrm>
            <a:off x="6581815" y="2133763"/>
            <a:ext cx="831622" cy="1242851"/>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6" name="Rectangle 11"/>
          <p:cNvSpPr>
            <a:spLocks noChangeArrowheads="1"/>
          </p:cNvSpPr>
          <p:nvPr/>
        </p:nvSpPr>
        <p:spPr bwMode="auto">
          <a:xfrm>
            <a:off x="5646628" y="3503542"/>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21" name="TextBox 3"/>
          <p:cNvSpPr txBox="1">
            <a:spLocks noChangeArrowheads="1"/>
          </p:cNvSpPr>
          <p:nvPr/>
        </p:nvSpPr>
        <p:spPr bwMode="auto">
          <a:xfrm>
            <a:off x="0" y="0"/>
            <a:ext cx="6400800" cy="523220"/>
          </a:xfrm>
          <a:prstGeom prst="rect">
            <a:avLst/>
          </a:prstGeom>
          <a:noFill/>
          <a:ln w="9525">
            <a:noFill/>
            <a:miter lim="800000"/>
            <a:headEnd/>
            <a:tailEnd/>
          </a:ln>
        </p:spPr>
        <p:txBody>
          <a:bodyPr>
            <a:spAutoFit/>
          </a:bodyPr>
          <a:lstStyle/>
          <a:p>
            <a:r>
              <a:rPr lang="en-US" sz="2800" dirty="0"/>
              <a:t>VC Theory (Under-Etched </a:t>
            </a:r>
            <a:r>
              <a:rPr lang="en-US" sz="2800" dirty="0" smtClean="0"/>
              <a:t>CT)</a:t>
            </a:r>
            <a:endParaRPr lang="en-US" sz="2800" dirty="0"/>
          </a:p>
        </p:txBody>
      </p:sp>
      <p:sp>
        <p:nvSpPr>
          <p:cNvPr id="122" name="TextBox 121"/>
          <p:cNvSpPr txBox="1"/>
          <p:nvPr/>
        </p:nvSpPr>
        <p:spPr>
          <a:xfrm>
            <a:off x="986973" y="674991"/>
            <a:ext cx="1741714" cy="338554"/>
          </a:xfrm>
          <a:prstGeom prst="rect">
            <a:avLst/>
          </a:prstGeom>
          <a:noFill/>
        </p:spPr>
        <p:txBody>
          <a:bodyPr wrap="square" rtlCol="0">
            <a:spAutoFit/>
          </a:bodyPr>
          <a:lstStyle/>
          <a:p>
            <a:r>
              <a:rPr lang="en-US" sz="1600" dirty="0" smtClean="0"/>
              <a:t>Initial Status</a:t>
            </a:r>
            <a:endParaRPr lang="en-US" sz="1600" dirty="0"/>
          </a:p>
        </p:txBody>
      </p:sp>
      <p:sp>
        <p:nvSpPr>
          <p:cNvPr id="123" name="Rectangle 122"/>
          <p:cNvSpPr/>
          <p:nvPr/>
        </p:nvSpPr>
        <p:spPr>
          <a:xfrm>
            <a:off x="6118904" y="658954"/>
            <a:ext cx="1638975" cy="338554"/>
          </a:xfrm>
          <a:prstGeom prst="rect">
            <a:avLst/>
          </a:prstGeom>
        </p:spPr>
        <p:txBody>
          <a:bodyPr wrap="none">
            <a:spAutoFit/>
          </a:bodyPr>
          <a:lstStyle/>
          <a:p>
            <a:r>
              <a:rPr lang="en-US" sz="1600" dirty="0" smtClean="0"/>
              <a:t> At Equilibrium</a:t>
            </a:r>
            <a:endParaRPr lang="en-US" sz="1600" dirty="0"/>
          </a:p>
        </p:txBody>
      </p:sp>
      <p:sp>
        <p:nvSpPr>
          <p:cNvPr id="79" name="TextBox 58"/>
          <p:cNvSpPr txBox="1">
            <a:spLocks noChangeArrowheads="1"/>
          </p:cNvSpPr>
          <p:nvPr/>
        </p:nvSpPr>
        <p:spPr bwMode="auto">
          <a:xfrm>
            <a:off x="5766556" y="2240233"/>
            <a:ext cx="712599"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0" name="TextBox 59"/>
          <p:cNvSpPr txBox="1">
            <a:spLocks noChangeArrowheads="1"/>
          </p:cNvSpPr>
          <p:nvPr/>
        </p:nvSpPr>
        <p:spPr bwMode="auto">
          <a:xfrm>
            <a:off x="7533366" y="2240233"/>
            <a:ext cx="711052"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1" name="TextBox 60"/>
          <p:cNvSpPr txBox="1">
            <a:spLocks noChangeArrowheads="1"/>
          </p:cNvSpPr>
          <p:nvPr/>
        </p:nvSpPr>
        <p:spPr bwMode="auto">
          <a:xfrm>
            <a:off x="6568808" y="2240233"/>
            <a:ext cx="816164" cy="338554"/>
          </a:xfrm>
          <a:prstGeom prst="rect">
            <a:avLst/>
          </a:prstGeom>
          <a:noFill/>
          <a:ln w="9525">
            <a:noFill/>
            <a:miter lim="800000"/>
            <a:headEnd/>
            <a:tailEnd/>
          </a:ln>
        </p:spPr>
        <p:txBody>
          <a:bodyPr anchor="ctr">
            <a:spAutoFit/>
          </a:bodyPr>
          <a:lstStyle/>
          <a:p>
            <a:pPr algn="ctr"/>
            <a:r>
              <a:rPr lang="en-US" sz="1600" dirty="0" smtClean="0"/>
              <a:t>3V</a:t>
            </a:r>
            <a:endParaRPr lang="en-US" sz="1600" dirty="0"/>
          </a:p>
        </p:txBody>
      </p:sp>
      <p:sp>
        <p:nvSpPr>
          <p:cNvPr id="124" name="Right Arrow 123"/>
          <p:cNvSpPr/>
          <p:nvPr/>
        </p:nvSpPr>
        <p:spPr bwMode="auto">
          <a:xfrm>
            <a:off x="3483428" y="2754086"/>
            <a:ext cx="1944914" cy="19594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5" name="TextBox 124"/>
          <p:cNvSpPr txBox="1"/>
          <p:nvPr/>
        </p:nvSpPr>
        <p:spPr>
          <a:xfrm>
            <a:off x="2917372" y="859973"/>
            <a:ext cx="754743" cy="338554"/>
          </a:xfrm>
          <a:prstGeom prst="rect">
            <a:avLst/>
          </a:prstGeom>
          <a:noFill/>
        </p:spPr>
        <p:txBody>
          <a:bodyPr wrap="square" rtlCol="0">
            <a:spAutoFit/>
          </a:bodyPr>
          <a:lstStyle/>
          <a:p>
            <a:r>
              <a:rPr lang="en-US" sz="1600" dirty="0" smtClean="0">
                <a:solidFill>
                  <a:srgbClr val="FF0000"/>
                </a:solidFill>
              </a:rPr>
              <a:t>PE</a:t>
            </a:r>
            <a:endParaRPr lang="en-US" sz="1600" dirty="0">
              <a:solidFill>
                <a:srgbClr val="FF0000"/>
              </a:solidFill>
            </a:endParaRPr>
          </a:p>
        </p:txBody>
      </p:sp>
      <p:sp>
        <p:nvSpPr>
          <p:cNvPr id="126" name="TextBox 125"/>
          <p:cNvSpPr txBox="1"/>
          <p:nvPr/>
        </p:nvSpPr>
        <p:spPr>
          <a:xfrm>
            <a:off x="3142344" y="1475016"/>
            <a:ext cx="754743" cy="338554"/>
          </a:xfrm>
          <a:prstGeom prst="rect">
            <a:avLst/>
          </a:prstGeom>
          <a:noFill/>
        </p:spPr>
        <p:txBody>
          <a:bodyPr wrap="square" rtlCol="0">
            <a:spAutoFit/>
          </a:bodyPr>
          <a:lstStyle/>
          <a:p>
            <a:r>
              <a:rPr lang="en-US" sz="1600" dirty="0" smtClean="0"/>
              <a:t>SE</a:t>
            </a:r>
            <a:endParaRPr lang="en-US" sz="1600" dirty="0"/>
          </a:p>
        </p:txBody>
      </p:sp>
      <p:sp>
        <p:nvSpPr>
          <p:cNvPr id="127" name="TextBox 126"/>
          <p:cNvSpPr txBox="1"/>
          <p:nvPr/>
        </p:nvSpPr>
        <p:spPr>
          <a:xfrm>
            <a:off x="666750" y="2714625"/>
            <a:ext cx="800100" cy="338554"/>
          </a:xfrm>
          <a:prstGeom prst="rect">
            <a:avLst/>
          </a:prstGeom>
          <a:noFill/>
        </p:spPr>
        <p:txBody>
          <a:bodyPr wrap="square" rtlCol="0">
            <a:spAutoFit/>
          </a:bodyPr>
          <a:lstStyle/>
          <a:p>
            <a:r>
              <a:rPr lang="en-US" sz="1600" dirty="0" smtClean="0"/>
              <a:t>SiO2</a:t>
            </a:r>
            <a:endParaRPr lang="en-US" sz="1600" dirty="0"/>
          </a:p>
        </p:txBody>
      </p:sp>
      <p:sp>
        <p:nvSpPr>
          <p:cNvPr id="128" name="TextBox 127"/>
          <p:cNvSpPr txBox="1"/>
          <p:nvPr/>
        </p:nvSpPr>
        <p:spPr>
          <a:xfrm>
            <a:off x="1714500" y="2714625"/>
            <a:ext cx="552450" cy="338554"/>
          </a:xfrm>
          <a:prstGeom prst="rect">
            <a:avLst/>
          </a:prstGeom>
          <a:noFill/>
        </p:spPr>
        <p:txBody>
          <a:bodyPr wrap="square" rtlCol="0">
            <a:spAutoFit/>
          </a:bodyPr>
          <a:lstStyle/>
          <a:p>
            <a:r>
              <a:rPr lang="en-US" sz="1600" dirty="0" smtClean="0"/>
              <a:t>Si</a:t>
            </a:r>
            <a:endParaRPr lang="en-US" sz="1600" dirty="0"/>
          </a:p>
        </p:txBody>
      </p:sp>
      <p:sp>
        <p:nvSpPr>
          <p:cNvPr id="129" name="Rectangle 51"/>
          <p:cNvSpPr>
            <a:spLocks noChangeArrowheads="1"/>
          </p:cNvSpPr>
          <p:nvPr/>
        </p:nvSpPr>
        <p:spPr bwMode="auto">
          <a:xfrm>
            <a:off x="3987800" y="2907298"/>
            <a:ext cx="927100" cy="338554"/>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I</a:t>
            </a:r>
            <a:r>
              <a:rPr kumimoji="0" lang="en-US" sz="1600" b="1" i="0" u="none" strike="noStrike" cap="none" normalizeH="0" baseline="-30000" dirty="0" err="1" smtClean="0">
                <a:ln>
                  <a:noFill/>
                </a:ln>
                <a:solidFill>
                  <a:srgbClr val="FF0000"/>
                </a:solidFill>
                <a:effectLst/>
                <a:latin typeface="Calibri" pitchFamily="34" charset="0"/>
                <a:ea typeface="宋体" pitchFamily="2" charset="-122"/>
                <a:cs typeface="Times New Roman" pitchFamily="18" charset="0"/>
              </a:rPr>
              <a:t>in</a:t>
            </a:r>
            <a:r>
              <a:rPr kumimoji="0" 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a:t>
            </a:r>
            <a:r>
              <a:rPr kumimoji="0" lang="en-US" sz="1600" b="1" i="0" u="none" strike="noStrike" cap="none" normalizeH="0" baseline="-30000" dirty="0" err="1" smtClean="0">
                <a:ln>
                  <a:noFill/>
                </a:ln>
                <a:solidFill>
                  <a:schemeClr val="tx1"/>
                </a:solidFill>
                <a:effectLst/>
                <a:latin typeface="Calibri" pitchFamily="34" charset="0"/>
                <a:ea typeface="宋体" pitchFamily="2" charset="-122"/>
                <a:cs typeface="Times New Roman" pitchFamily="18" charset="0"/>
              </a:rPr>
              <a:t>out</a:t>
            </a:r>
            <a:endParaRPr kumimoji="0" lang="en-US" sz="1600" b="1" i="0" u="none" strike="noStrike" cap="none" normalizeH="0" baseline="0" dirty="0" smtClean="0">
              <a:ln>
                <a:noFill/>
              </a:ln>
              <a:solidFill>
                <a:schemeClr val="tx1"/>
              </a:solidFill>
              <a:effectLst/>
              <a:latin typeface="Arial" pitchFamily="34" charset="0"/>
            </a:endParaRPr>
          </a:p>
        </p:txBody>
      </p:sp>
      <p:sp>
        <p:nvSpPr>
          <p:cNvPr id="132" name="TextBox 131"/>
          <p:cNvSpPr txBox="1"/>
          <p:nvPr/>
        </p:nvSpPr>
        <p:spPr>
          <a:xfrm>
            <a:off x="2482850" y="2695575"/>
            <a:ext cx="800100" cy="338554"/>
          </a:xfrm>
          <a:prstGeom prst="rect">
            <a:avLst/>
          </a:prstGeom>
          <a:noFill/>
        </p:spPr>
        <p:txBody>
          <a:bodyPr wrap="square" rtlCol="0">
            <a:spAutoFit/>
          </a:bodyPr>
          <a:lstStyle/>
          <a:p>
            <a:r>
              <a:rPr lang="en-US" sz="1600" dirty="0" smtClean="0"/>
              <a:t>SiO2</a:t>
            </a:r>
            <a:endParaRPr lang="en-US" sz="1600" dirty="0"/>
          </a:p>
        </p:txBody>
      </p:sp>
      <p:sp>
        <p:nvSpPr>
          <p:cNvPr id="133" name="TextBox 132"/>
          <p:cNvSpPr txBox="1"/>
          <p:nvPr/>
        </p:nvSpPr>
        <p:spPr>
          <a:xfrm>
            <a:off x="5657850" y="2695575"/>
            <a:ext cx="800100" cy="338554"/>
          </a:xfrm>
          <a:prstGeom prst="rect">
            <a:avLst/>
          </a:prstGeom>
          <a:noFill/>
        </p:spPr>
        <p:txBody>
          <a:bodyPr wrap="square" rtlCol="0">
            <a:spAutoFit/>
          </a:bodyPr>
          <a:lstStyle/>
          <a:p>
            <a:r>
              <a:rPr lang="en-US" sz="1600" dirty="0" smtClean="0"/>
              <a:t>SiO2</a:t>
            </a:r>
            <a:endParaRPr lang="en-US" sz="1600" dirty="0"/>
          </a:p>
        </p:txBody>
      </p:sp>
      <p:sp>
        <p:nvSpPr>
          <p:cNvPr id="134" name="TextBox 133"/>
          <p:cNvSpPr txBox="1"/>
          <p:nvPr/>
        </p:nvSpPr>
        <p:spPr>
          <a:xfrm>
            <a:off x="6705600" y="2695575"/>
            <a:ext cx="552450" cy="338554"/>
          </a:xfrm>
          <a:prstGeom prst="rect">
            <a:avLst/>
          </a:prstGeom>
          <a:noFill/>
        </p:spPr>
        <p:txBody>
          <a:bodyPr wrap="square" rtlCol="0">
            <a:spAutoFit/>
          </a:bodyPr>
          <a:lstStyle/>
          <a:p>
            <a:r>
              <a:rPr lang="en-US" sz="1600" dirty="0" smtClean="0"/>
              <a:t>Si</a:t>
            </a:r>
            <a:endParaRPr lang="en-US" sz="1600" dirty="0"/>
          </a:p>
        </p:txBody>
      </p:sp>
      <p:sp>
        <p:nvSpPr>
          <p:cNvPr id="135" name="TextBox 134"/>
          <p:cNvSpPr txBox="1"/>
          <p:nvPr/>
        </p:nvSpPr>
        <p:spPr>
          <a:xfrm>
            <a:off x="7473950" y="2676525"/>
            <a:ext cx="800100" cy="338554"/>
          </a:xfrm>
          <a:prstGeom prst="rect">
            <a:avLst/>
          </a:prstGeom>
          <a:noFill/>
        </p:spPr>
        <p:txBody>
          <a:bodyPr wrap="square" rtlCol="0">
            <a:spAutoFit/>
          </a:bodyPr>
          <a:lstStyle/>
          <a:p>
            <a:r>
              <a:rPr lang="en-US" sz="1600" dirty="0" smtClean="0"/>
              <a:t>SiO2</a:t>
            </a:r>
            <a:endParaRPr lang="en-US" sz="1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5647532" y="2133080"/>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59" name="Flowchart: Or 16"/>
          <p:cNvSpPr>
            <a:spLocks noChangeAspect="1"/>
          </p:cNvSpPr>
          <p:nvPr/>
        </p:nvSpPr>
        <p:spPr bwMode="auto">
          <a:xfrm>
            <a:off x="5662990" y="2153898"/>
            <a:ext cx="187037" cy="119699"/>
          </a:xfrm>
          <a:prstGeom prst="flowChartOr">
            <a:avLst/>
          </a:prstGeom>
          <a:noFill/>
          <a:ln w="31750" algn="ctr">
            <a:solidFill>
              <a:srgbClr val="000000"/>
            </a:solidFill>
            <a:round/>
            <a:headEnd/>
            <a:tailEnd/>
          </a:ln>
        </p:spPr>
        <p:txBody>
          <a:bodyPr/>
          <a:lstStyle/>
          <a:p>
            <a:endParaRPr lang="en-US" sz="1600"/>
          </a:p>
        </p:txBody>
      </p:sp>
      <p:sp>
        <p:nvSpPr>
          <p:cNvPr id="60" name="Flowchart: Or 17"/>
          <p:cNvSpPr>
            <a:spLocks noChangeAspect="1"/>
          </p:cNvSpPr>
          <p:nvPr/>
        </p:nvSpPr>
        <p:spPr bwMode="auto">
          <a:xfrm>
            <a:off x="5901038" y="2153898"/>
            <a:ext cx="187037" cy="119699"/>
          </a:xfrm>
          <a:prstGeom prst="flowChartOr">
            <a:avLst/>
          </a:prstGeom>
          <a:noFill/>
          <a:ln w="31750" algn="ctr">
            <a:solidFill>
              <a:srgbClr val="000000"/>
            </a:solidFill>
            <a:round/>
            <a:headEnd/>
            <a:tailEnd/>
          </a:ln>
        </p:spPr>
        <p:txBody>
          <a:bodyPr/>
          <a:lstStyle/>
          <a:p>
            <a:endParaRPr lang="en-US" sz="1600"/>
          </a:p>
        </p:txBody>
      </p:sp>
      <p:sp>
        <p:nvSpPr>
          <p:cNvPr id="61" name="Flowchart: Or 18"/>
          <p:cNvSpPr>
            <a:spLocks noChangeAspect="1"/>
          </p:cNvSpPr>
          <p:nvPr/>
        </p:nvSpPr>
        <p:spPr bwMode="auto">
          <a:xfrm>
            <a:off x="613753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2" name="Flowchart: Or 19"/>
          <p:cNvSpPr>
            <a:spLocks noChangeAspect="1"/>
          </p:cNvSpPr>
          <p:nvPr/>
        </p:nvSpPr>
        <p:spPr bwMode="auto">
          <a:xfrm>
            <a:off x="6375587" y="2153898"/>
            <a:ext cx="187038" cy="119699"/>
          </a:xfrm>
          <a:prstGeom prst="flowChartOr">
            <a:avLst/>
          </a:prstGeom>
          <a:noFill/>
          <a:ln w="31750" algn="ctr">
            <a:solidFill>
              <a:srgbClr val="000000"/>
            </a:solidFill>
            <a:round/>
            <a:headEnd/>
            <a:tailEnd/>
          </a:ln>
        </p:spPr>
        <p:txBody>
          <a:bodyPr/>
          <a:lstStyle/>
          <a:p>
            <a:endParaRPr lang="en-US" sz="1600"/>
          </a:p>
        </p:txBody>
      </p:sp>
      <p:sp>
        <p:nvSpPr>
          <p:cNvPr id="67" name="Flowchart: Or 24"/>
          <p:cNvSpPr>
            <a:spLocks noChangeAspect="1"/>
          </p:cNvSpPr>
          <p:nvPr/>
        </p:nvSpPr>
        <p:spPr bwMode="auto">
          <a:xfrm>
            <a:off x="744336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8" name="Flowchart: Or 25"/>
          <p:cNvSpPr>
            <a:spLocks noChangeAspect="1"/>
          </p:cNvSpPr>
          <p:nvPr/>
        </p:nvSpPr>
        <p:spPr bwMode="auto">
          <a:xfrm>
            <a:off x="7679873" y="2153898"/>
            <a:ext cx="187037" cy="119699"/>
          </a:xfrm>
          <a:prstGeom prst="flowChartOr">
            <a:avLst/>
          </a:prstGeom>
          <a:noFill/>
          <a:ln w="31750" algn="ctr">
            <a:solidFill>
              <a:srgbClr val="000000"/>
            </a:solidFill>
            <a:round/>
            <a:headEnd/>
            <a:tailEnd/>
          </a:ln>
        </p:spPr>
        <p:txBody>
          <a:bodyPr/>
          <a:lstStyle/>
          <a:p>
            <a:endParaRPr lang="en-US" sz="1600"/>
          </a:p>
        </p:txBody>
      </p:sp>
      <p:sp>
        <p:nvSpPr>
          <p:cNvPr id="69" name="Flowchart: Or 26"/>
          <p:cNvSpPr>
            <a:spLocks noChangeAspect="1"/>
          </p:cNvSpPr>
          <p:nvPr/>
        </p:nvSpPr>
        <p:spPr bwMode="auto">
          <a:xfrm>
            <a:off x="7917921" y="2153898"/>
            <a:ext cx="187037" cy="119699"/>
          </a:xfrm>
          <a:prstGeom prst="flowChartOr">
            <a:avLst/>
          </a:prstGeom>
          <a:noFill/>
          <a:ln w="31750" algn="ctr">
            <a:solidFill>
              <a:srgbClr val="000000"/>
            </a:solidFill>
            <a:round/>
            <a:headEnd/>
            <a:tailEnd/>
          </a:ln>
        </p:spPr>
        <p:txBody>
          <a:bodyPr/>
          <a:lstStyle/>
          <a:p>
            <a:endParaRPr lang="en-US" sz="1600"/>
          </a:p>
        </p:txBody>
      </p:sp>
      <p:sp>
        <p:nvSpPr>
          <p:cNvPr id="70" name="Flowchart: Or 27"/>
          <p:cNvSpPr>
            <a:spLocks noChangeAspect="1"/>
          </p:cNvSpPr>
          <p:nvPr/>
        </p:nvSpPr>
        <p:spPr bwMode="auto">
          <a:xfrm>
            <a:off x="8155969" y="2153898"/>
            <a:ext cx="187037" cy="119699"/>
          </a:xfrm>
          <a:prstGeom prst="flowChartOr">
            <a:avLst/>
          </a:prstGeom>
          <a:noFill/>
          <a:ln w="31750" algn="ctr">
            <a:solidFill>
              <a:srgbClr val="000000"/>
            </a:solidFill>
            <a:round/>
            <a:headEnd/>
            <a:tailEnd/>
          </a:ln>
        </p:spPr>
        <p:txBody>
          <a:bodyPr/>
          <a:lstStyle/>
          <a:p>
            <a:endParaRPr lang="en-US" sz="1600"/>
          </a:p>
        </p:txBody>
      </p:sp>
      <p:sp>
        <p:nvSpPr>
          <p:cNvPr id="79" name="TextBox 58"/>
          <p:cNvSpPr txBox="1">
            <a:spLocks noChangeArrowheads="1"/>
          </p:cNvSpPr>
          <p:nvPr/>
        </p:nvSpPr>
        <p:spPr bwMode="auto">
          <a:xfrm>
            <a:off x="5766556" y="2244314"/>
            <a:ext cx="712599"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0" name="TextBox 59"/>
          <p:cNvSpPr txBox="1">
            <a:spLocks noChangeArrowheads="1"/>
          </p:cNvSpPr>
          <p:nvPr/>
        </p:nvSpPr>
        <p:spPr bwMode="auto">
          <a:xfrm>
            <a:off x="7533366" y="2244314"/>
            <a:ext cx="711052"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2" name="Freeform 99"/>
          <p:cNvSpPr>
            <a:spLocks/>
          </p:cNvSpPr>
          <p:nvPr/>
        </p:nvSpPr>
        <p:spPr bwMode="auto">
          <a:xfrm>
            <a:off x="5751319" y="1885602"/>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83" name="Freeform 103"/>
          <p:cNvSpPr>
            <a:spLocks/>
          </p:cNvSpPr>
          <p:nvPr/>
        </p:nvSpPr>
        <p:spPr bwMode="auto">
          <a:xfrm flipH="1">
            <a:off x="5994400" y="1502228"/>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85" name="Straight Arrow Connector 87"/>
          <p:cNvCxnSpPr>
            <a:cxnSpLocks noChangeShapeType="1"/>
          </p:cNvCxnSpPr>
          <p:nvPr/>
        </p:nvCxnSpPr>
        <p:spPr bwMode="auto">
          <a:xfrm>
            <a:off x="5961321" y="957943"/>
            <a:ext cx="15458" cy="1158483"/>
          </a:xfrm>
          <a:prstGeom prst="straightConnector1">
            <a:avLst/>
          </a:prstGeom>
          <a:noFill/>
          <a:ln w="25400" algn="ctr">
            <a:solidFill>
              <a:srgbClr val="FF0000"/>
            </a:solidFill>
            <a:round/>
            <a:headEnd/>
            <a:tailEnd type="arrow" w="med" len="med"/>
          </a:ln>
        </p:spPr>
      </p:cxnSp>
      <p:cxnSp>
        <p:nvCxnSpPr>
          <p:cNvPr id="86" name="Straight Arrow Connector 90"/>
          <p:cNvCxnSpPr>
            <a:cxnSpLocks noChangeShapeType="1"/>
          </p:cNvCxnSpPr>
          <p:nvPr/>
        </p:nvCxnSpPr>
        <p:spPr bwMode="auto">
          <a:xfrm>
            <a:off x="6879506" y="974597"/>
            <a:ext cx="15458" cy="1158483"/>
          </a:xfrm>
          <a:prstGeom prst="straightConnector1">
            <a:avLst/>
          </a:prstGeom>
          <a:noFill/>
          <a:ln w="25400" algn="ctr">
            <a:solidFill>
              <a:srgbClr val="FF0000"/>
            </a:solidFill>
            <a:round/>
            <a:headEnd/>
            <a:tailEnd type="arrow" w="med" len="med"/>
          </a:ln>
        </p:spPr>
      </p:cxnSp>
      <p:sp>
        <p:nvSpPr>
          <p:cNvPr id="90" name="Freeform 115"/>
          <p:cNvSpPr>
            <a:spLocks/>
          </p:cNvSpPr>
          <p:nvPr/>
        </p:nvSpPr>
        <p:spPr bwMode="auto">
          <a:xfrm>
            <a:off x="6737298" y="147004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94" name="Straight Arrow Connector 87"/>
          <p:cNvCxnSpPr>
            <a:cxnSpLocks noChangeShapeType="1"/>
          </p:cNvCxnSpPr>
          <p:nvPr/>
        </p:nvCxnSpPr>
        <p:spPr bwMode="auto">
          <a:xfrm>
            <a:off x="7859522" y="974597"/>
            <a:ext cx="15458" cy="1158483"/>
          </a:xfrm>
          <a:prstGeom prst="straightConnector1">
            <a:avLst/>
          </a:prstGeom>
          <a:noFill/>
          <a:ln w="25400" algn="ctr">
            <a:solidFill>
              <a:srgbClr val="FF0000"/>
            </a:solidFill>
            <a:round/>
            <a:headEnd/>
            <a:tailEnd type="arrow" w="med" len="med"/>
          </a:ln>
        </p:spPr>
      </p:cxnSp>
      <p:sp>
        <p:nvSpPr>
          <p:cNvPr id="114" name="Freeform 99"/>
          <p:cNvSpPr>
            <a:spLocks/>
          </p:cNvSpPr>
          <p:nvPr/>
        </p:nvSpPr>
        <p:spPr bwMode="auto">
          <a:xfrm flipH="1">
            <a:off x="6020795" y="1817915"/>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5" name="Freeform 99"/>
          <p:cNvSpPr>
            <a:spLocks/>
          </p:cNvSpPr>
          <p:nvPr/>
        </p:nvSpPr>
        <p:spPr bwMode="auto">
          <a:xfrm>
            <a:off x="7645399" y="1891047"/>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6" name="Freeform 103"/>
          <p:cNvSpPr>
            <a:spLocks/>
          </p:cNvSpPr>
          <p:nvPr/>
        </p:nvSpPr>
        <p:spPr bwMode="auto">
          <a:xfrm flipH="1">
            <a:off x="7888480" y="1507673"/>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7" name="Freeform 99"/>
          <p:cNvSpPr>
            <a:spLocks/>
          </p:cNvSpPr>
          <p:nvPr/>
        </p:nvSpPr>
        <p:spPr bwMode="auto">
          <a:xfrm flipH="1">
            <a:off x="7914875" y="18233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9" name="Rectangle 118"/>
          <p:cNvSpPr/>
          <p:nvPr/>
        </p:nvSpPr>
        <p:spPr bwMode="auto">
          <a:xfrm>
            <a:off x="5638801" y="3937005"/>
            <a:ext cx="2670629" cy="627718"/>
          </a:xfrm>
          <a:prstGeom prst="rect">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0" name="Oval 119"/>
          <p:cNvSpPr/>
          <p:nvPr/>
        </p:nvSpPr>
        <p:spPr bwMode="auto">
          <a:xfrm>
            <a:off x="6654800" y="4000502"/>
            <a:ext cx="696686" cy="520547"/>
          </a:xfrm>
          <a:prstGeom prst="ellipse">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4" name="Rectangle 9"/>
          <p:cNvSpPr>
            <a:spLocks noChangeArrowheads="1"/>
          </p:cNvSpPr>
          <p:nvPr/>
        </p:nvSpPr>
        <p:spPr bwMode="auto">
          <a:xfrm>
            <a:off x="6581815" y="2133763"/>
            <a:ext cx="831622" cy="1242851"/>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6" name="Rectangle 11"/>
          <p:cNvSpPr>
            <a:spLocks noChangeArrowheads="1"/>
          </p:cNvSpPr>
          <p:nvPr/>
        </p:nvSpPr>
        <p:spPr bwMode="auto">
          <a:xfrm>
            <a:off x="5646628" y="3503542"/>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76" name="Rectangle 75"/>
          <p:cNvSpPr/>
          <p:nvPr/>
        </p:nvSpPr>
        <p:spPr bwMode="auto">
          <a:xfrm>
            <a:off x="676490" y="2127640"/>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77" name="Rectangle 9"/>
          <p:cNvSpPr>
            <a:spLocks noChangeArrowheads="1"/>
          </p:cNvSpPr>
          <p:nvPr/>
        </p:nvSpPr>
        <p:spPr bwMode="auto">
          <a:xfrm>
            <a:off x="1611677" y="2127640"/>
            <a:ext cx="831622" cy="1369778"/>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78" name="Rectangle 11"/>
          <p:cNvSpPr>
            <a:spLocks noChangeArrowheads="1"/>
          </p:cNvSpPr>
          <p:nvPr/>
        </p:nvSpPr>
        <p:spPr bwMode="auto">
          <a:xfrm>
            <a:off x="676490" y="3497419"/>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84" name="Flowchart: Or 16"/>
          <p:cNvSpPr>
            <a:spLocks noChangeAspect="1"/>
          </p:cNvSpPr>
          <p:nvPr/>
        </p:nvSpPr>
        <p:spPr bwMode="auto">
          <a:xfrm>
            <a:off x="691948" y="2148457"/>
            <a:ext cx="187037" cy="119699"/>
          </a:xfrm>
          <a:prstGeom prst="flowChartOr">
            <a:avLst/>
          </a:prstGeom>
          <a:noFill/>
          <a:ln w="31750" algn="ctr">
            <a:solidFill>
              <a:srgbClr val="000000"/>
            </a:solidFill>
            <a:round/>
            <a:headEnd/>
            <a:tailEnd/>
          </a:ln>
        </p:spPr>
        <p:txBody>
          <a:bodyPr/>
          <a:lstStyle/>
          <a:p>
            <a:endParaRPr lang="en-US" sz="1600"/>
          </a:p>
        </p:txBody>
      </p:sp>
      <p:sp>
        <p:nvSpPr>
          <p:cNvPr id="87" name="Flowchart: Or 17"/>
          <p:cNvSpPr>
            <a:spLocks noChangeAspect="1"/>
          </p:cNvSpPr>
          <p:nvPr/>
        </p:nvSpPr>
        <p:spPr bwMode="auto">
          <a:xfrm>
            <a:off x="929996" y="2148457"/>
            <a:ext cx="187037" cy="119699"/>
          </a:xfrm>
          <a:prstGeom prst="flowChartOr">
            <a:avLst/>
          </a:prstGeom>
          <a:noFill/>
          <a:ln w="31750" algn="ctr">
            <a:solidFill>
              <a:srgbClr val="000000"/>
            </a:solidFill>
            <a:round/>
            <a:headEnd/>
            <a:tailEnd/>
          </a:ln>
        </p:spPr>
        <p:txBody>
          <a:bodyPr/>
          <a:lstStyle/>
          <a:p>
            <a:endParaRPr lang="en-US" sz="1600"/>
          </a:p>
        </p:txBody>
      </p:sp>
      <p:sp>
        <p:nvSpPr>
          <p:cNvPr id="88" name="Flowchart: Or 18"/>
          <p:cNvSpPr>
            <a:spLocks noChangeAspect="1"/>
          </p:cNvSpPr>
          <p:nvPr/>
        </p:nvSpPr>
        <p:spPr bwMode="auto">
          <a:xfrm>
            <a:off x="1166497" y="2148457"/>
            <a:ext cx="187038" cy="119699"/>
          </a:xfrm>
          <a:prstGeom prst="flowChartOr">
            <a:avLst/>
          </a:prstGeom>
          <a:noFill/>
          <a:ln w="31750" algn="ctr">
            <a:solidFill>
              <a:srgbClr val="000000"/>
            </a:solidFill>
            <a:round/>
            <a:headEnd/>
            <a:tailEnd/>
          </a:ln>
        </p:spPr>
        <p:txBody>
          <a:bodyPr/>
          <a:lstStyle/>
          <a:p>
            <a:endParaRPr lang="en-US" sz="1600"/>
          </a:p>
        </p:txBody>
      </p:sp>
      <p:sp>
        <p:nvSpPr>
          <p:cNvPr id="89" name="Flowchart: Or 19"/>
          <p:cNvSpPr>
            <a:spLocks noChangeAspect="1"/>
          </p:cNvSpPr>
          <p:nvPr/>
        </p:nvSpPr>
        <p:spPr bwMode="auto">
          <a:xfrm>
            <a:off x="1404545" y="2148457"/>
            <a:ext cx="187038" cy="119699"/>
          </a:xfrm>
          <a:prstGeom prst="flowChartOr">
            <a:avLst/>
          </a:prstGeom>
          <a:noFill/>
          <a:ln w="31750" algn="ctr">
            <a:solidFill>
              <a:srgbClr val="000000"/>
            </a:solidFill>
            <a:round/>
            <a:headEnd/>
            <a:tailEnd/>
          </a:ln>
        </p:spPr>
        <p:txBody>
          <a:bodyPr/>
          <a:lstStyle/>
          <a:p>
            <a:endParaRPr lang="en-US" sz="1600"/>
          </a:p>
        </p:txBody>
      </p:sp>
      <p:sp>
        <p:nvSpPr>
          <p:cNvPr id="124" name="Flowchart: Or 24"/>
          <p:cNvSpPr>
            <a:spLocks noChangeAspect="1"/>
          </p:cNvSpPr>
          <p:nvPr/>
        </p:nvSpPr>
        <p:spPr bwMode="auto">
          <a:xfrm>
            <a:off x="2472327" y="2148457"/>
            <a:ext cx="187038" cy="119699"/>
          </a:xfrm>
          <a:prstGeom prst="flowChartOr">
            <a:avLst/>
          </a:prstGeom>
          <a:noFill/>
          <a:ln w="31750" algn="ctr">
            <a:solidFill>
              <a:srgbClr val="000000"/>
            </a:solidFill>
            <a:round/>
            <a:headEnd/>
            <a:tailEnd/>
          </a:ln>
        </p:spPr>
        <p:txBody>
          <a:bodyPr/>
          <a:lstStyle/>
          <a:p>
            <a:endParaRPr lang="en-US" sz="1600"/>
          </a:p>
        </p:txBody>
      </p:sp>
      <p:sp>
        <p:nvSpPr>
          <p:cNvPr id="125" name="Flowchart: Or 25"/>
          <p:cNvSpPr>
            <a:spLocks noChangeAspect="1"/>
          </p:cNvSpPr>
          <p:nvPr/>
        </p:nvSpPr>
        <p:spPr bwMode="auto">
          <a:xfrm>
            <a:off x="2708831" y="2148457"/>
            <a:ext cx="187037" cy="119699"/>
          </a:xfrm>
          <a:prstGeom prst="flowChartOr">
            <a:avLst/>
          </a:prstGeom>
          <a:noFill/>
          <a:ln w="31750" algn="ctr">
            <a:solidFill>
              <a:srgbClr val="000000"/>
            </a:solidFill>
            <a:round/>
            <a:headEnd/>
            <a:tailEnd/>
          </a:ln>
        </p:spPr>
        <p:txBody>
          <a:bodyPr/>
          <a:lstStyle/>
          <a:p>
            <a:endParaRPr lang="en-US" sz="1600"/>
          </a:p>
        </p:txBody>
      </p:sp>
      <p:sp>
        <p:nvSpPr>
          <p:cNvPr id="126" name="Flowchart: Or 26"/>
          <p:cNvSpPr>
            <a:spLocks noChangeAspect="1"/>
          </p:cNvSpPr>
          <p:nvPr/>
        </p:nvSpPr>
        <p:spPr bwMode="auto">
          <a:xfrm>
            <a:off x="2946879" y="2148457"/>
            <a:ext cx="187037" cy="119699"/>
          </a:xfrm>
          <a:prstGeom prst="flowChartOr">
            <a:avLst/>
          </a:prstGeom>
          <a:noFill/>
          <a:ln w="31750" algn="ctr">
            <a:solidFill>
              <a:srgbClr val="000000"/>
            </a:solidFill>
            <a:round/>
            <a:headEnd/>
            <a:tailEnd/>
          </a:ln>
        </p:spPr>
        <p:txBody>
          <a:bodyPr/>
          <a:lstStyle/>
          <a:p>
            <a:endParaRPr lang="en-US" sz="1600"/>
          </a:p>
        </p:txBody>
      </p:sp>
      <p:sp>
        <p:nvSpPr>
          <p:cNvPr id="127" name="Flowchart: Or 27"/>
          <p:cNvSpPr>
            <a:spLocks noChangeAspect="1"/>
          </p:cNvSpPr>
          <p:nvPr/>
        </p:nvSpPr>
        <p:spPr bwMode="auto">
          <a:xfrm>
            <a:off x="3184927" y="2148457"/>
            <a:ext cx="187037" cy="119699"/>
          </a:xfrm>
          <a:prstGeom prst="flowChartOr">
            <a:avLst/>
          </a:prstGeom>
          <a:noFill/>
          <a:ln w="31750" algn="ctr">
            <a:solidFill>
              <a:srgbClr val="000000"/>
            </a:solidFill>
            <a:round/>
            <a:headEnd/>
            <a:tailEnd/>
          </a:ln>
        </p:spPr>
        <p:txBody>
          <a:bodyPr/>
          <a:lstStyle/>
          <a:p>
            <a:endParaRPr lang="en-US" sz="1600"/>
          </a:p>
        </p:txBody>
      </p:sp>
      <p:sp>
        <p:nvSpPr>
          <p:cNvPr id="136" name="TextBox 58"/>
          <p:cNvSpPr txBox="1">
            <a:spLocks noChangeArrowheads="1"/>
          </p:cNvSpPr>
          <p:nvPr/>
        </p:nvSpPr>
        <p:spPr bwMode="auto">
          <a:xfrm>
            <a:off x="795514" y="2238874"/>
            <a:ext cx="712599" cy="338554"/>
          </a:xfrm>
          <a:prstGeom prst="rect">
            <a:avLst/>
          </a:prstGeom>
          <a:noFill/>
          <a:ln w="9525">
            <a:noFill/>
            <a:miter lim="800000"/>
            <a:headEnd/>
            <a:tailEnd/>
          </a:ln>
        </p:spPr>
        <p:txBody>
          <a:bodyPr anchor="ctr">
            <a:spAutoFit/>
          </a:bodyPr>
          <a:lstStyle/>
          <a:p>
            <a:pPr algn="ctr"/>
            <a:r>
              <a:rPr lang="en-US" sz="1600" dirty="0"/>
              <a:t>4</a:t>
            </a:r>
            <a:r>
              <a:rPr lang="en-US" sz="1600" dirty="0" smtClean="0"/>
              <a:t>V</a:t>
            </a:r>
            <a:endParaRPr lang="en-US" sz="1600" dirty="0"/>
          </a:p>
        </p:txBody>
      </p:sp>
      <p:sp>
        <p:nvSpPr>
          <p:cNvPr id="137" name="TextBox 59"/>
          <p:cNvSpPr txBox="1">
            <a:spLocks noChangeArrowheads="1"/>
          </p:cNvSpPr>
          <p:nvPr/>
        </p:nvSpPr>
        <p:spPr bwMode="auto">
          <a:xfrm>
            <a:off x="2562324" y="2238874"/>
            <a:ext cx="711052" cy="338554"/>
          </a:xfrm>
          <a:prstGeom prst="rect">
            <a:avLst/>
          </a:prstGeom>
          <a:noFill/>
          <a:ln w="9525">
            <a:noFill/>
            <a:miter lim="800000"/>
            <a:headEnd/>
            <a:tailEnd/>
          </a:ln>
        </p:spPr>
        <p:txBody>
          <a:bodyPr anchor="ctr">
            <a:spAutoFit/>
          </a:bodyPr>
          <a:lstStyle/>
          <a:p>
            <a:pPr algn="ctr"/>
            <a:r>
              <a:rPr lang="en-US" sz="1600" dirty="0"/>
              <a:t>4</a:t>
            </a:r>
            <a:r>
              <a:rPr lang="en-US" sz="1600" dirty="0" smtClean="0"/>
              <a:t>V</a:t>
            </a:r>
            <a:endParaRPr lang="en-US" sz="1600" dirty="0"/>
          </a:p>
        </p:txBody>
      </p:sp>
      <p:sp>
        <p:nvSpPr>
          <p:cNvPr id="138" name="TextBox 60"/>
          <p:cNvSpPr txBox="1">
            <a:spLocks noChangeArrowheads="1"/>
          </p:cNvSpPr>
          <p:nvPr/>
        </p:nvSpPr>
        <p:spPr bwMode="auto">
          <a:xfrm>
            <a:off x="1597766" y="2238873"/>
            <a:ext cx="816164" cy="338554"/>
          </a:xfrm>
          <a:prstGeom prst="rect">
            <a:avLst/>
          </a:prstGeom>
          <a:noFill/>
          <a:ln w="9525">
            <a:noFill/>
            <a:miter lim="800000"/>
            <a:headEnd/>
            <a:tailEnd/>
          </a:ln>
        </p:spPr>
        <p:txBody>
          <a:bodyPr anchor="ctr">
            <a:spAutoFit/>
          </a:bodyPr>
          <a:lstStyle/>
          <a:p>
            <a:pPr algn="ctr"/>
            <a:r>
              <a:rPr lang="en-US" sz="1600" dirty="0" smtClean="0"/>
              <a:t>0V</a:t>
            </a:r>
            <a:endParaRPr lang="en-US" sz="1600" dirty="0"/>
          </a:p>
        </p:txBody>
      </p:sp>
      <p:sp>
        <p:nvSpPr>
          <p:cNvPr id="139" name="Freeform 99"/>
          <p:cNvSpPr>
            <a:spLocks/>
          </p:cNvSpPr>
          <p:nvPr/>
        </p:nvSpPr>
        <p:spPr bwMode="auto">
          <a:xfrm>
            <a:off x="780277" y="1880161"/>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40" name="Freeform 103"/>
          <p:cNvSpPr>
            <a:spLocks/>
          </p:cNvSpPr>
          <p:nvPr/>
        </p:nvSpPr>
        <p:spPr bwMode="auto">
          <a:xfrm flipH="1">
            <a:off x="1023358" y="1496788"/>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41" name="Freeform 117"/>
          <p:cNvSpPr>
            <a:spLocks/>
          </p:cNvSpPr>
          <p:nvPr/>
        </p:nvSpPr>
        <p:spPr bwMode="auto">
          <a:xfrm flipH="1">
            <a:off x="1919284" y="1559559"/>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142" name="Straight Arrow Connector 87"/>
          <p:cNvCxnSpPr>
            <a:cxnSpLocks noChangeShapeType="1"/>
          </p:cNvCxnSpPr>
          <p:nvPr/>
        </p:nvCxnSpPr>
        <p:spPr bwMode="auto">
          <a:xfrm>
            <a:off x="990279" y="952502"/>
            <a:ext cx="15458" cy="1158483"/>
          </a:xfrm>
          <a:prstGeom prst="straightConnector1">
            <a:avLst/>
          </a:prstGeom>
          <a:noFill/>
          <a:ln w="25400" algn="ctr">
            <a:solidFill>
              <a:srgbClr val="FF0000"/>
            </a:solidFill>
            <a:round/>
            <a:headEnd/>
            <a:tailEnd type="arrow" w="med" len="med"/>
          </a:ln>
        </p:spPr>
      </p:cxnSp>
      <p:cxnSp>
        <p:nvCxnSpPr>
          <p:cNvPr id="143" name="Straight Arrow Connector 90"/>
          <p:cNvCxnSpPr>
            <a:cxnSpLocks noChangeShapeType="1"/>
          </p:cNvCxnSpPr>
          <p:nvPr/>
        </p:nvCxnSpPr>
        <p:spPr bwMode="auto">
          <a:xfrm>
            <a:off x="1908464" y="969156"/>
            <a:ext cx="15458" cy="1158483"/>
          </a:xfrm>
          <a:prstGeom prst="straightConnector1">
            <a:avLst/>
          </a:prstGeom>
          <a:noFill/>
          <a:ln w="25400" algn="ctr">
            <a:solidFill>
              <a:srgbClr val="FF0000"/>
            </a:solidFill>
            <a:round/>
            <a:headEnd/>
            <a:tailEnd type="arrow" w="med" len="med"/>
          </a:ln>
        </p:spPr>
      </p:cxnSp>
      <p:sp>
        <p:nvSpPr>
          <p:cNvPr id="147" name="Freeform 115"/>
          <p:cNvSpPr>
            <a:spLocks/>
          </p:cNvSpPr>
          <p:nvPr/>
        </p:nvSpPr>
        <p:spPr bwMode="auto">
          <a:xfrm>
            <a:off x="1766256" y="146460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148" name="Straight Arrow Connector 87"/>
          <p:cNvCxnSpPr>
            <a:cxnSpLocks noChangeShapeType="1"/>
          </p:cNvCxnSpPr>
          <p:nvPr/>
        </p:nvCxnSpPr>
        <p:spPr bwMode="auto">
          <a:xfrm>
            <a:off x="2888480" y="969156"/>
            <a:ext cx="15458" cy="1158483"/>
          </a:xfrm>
          <a:prstGeom prst="straightConnector1">
            <a:avLst/>
          </a:prstGeom>
          <a:noFill/>
          <a:ln w="25400" algn="ctr">
            <a:solidFill>
              <a:srgbClr val="FF0000"/>
            </a:solidFill>
            <a:round/>
            <a:headEnd/>
            <a:tailEnd type="arrow" w="med" len="med"/>
          </a:ln>
        </p:spPr>
      </p:cxnSp>
      <p:sp>
        <p:nvSpPr>
          <p:cNvPr id="150" name="Freeform 99"/>
          <p:cNvSpPr>
            <a:spLocks/>
          </p:cNvSpPr>
          <p:nvPr/>
        </p:nvSpPr>
        <p:spPr bwMode="auto">
          <a:xfrm flipH="1">
            <a:off x="1049753" y="1812475"/>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51" name="Freeform 99"/>
          <p:cNvSpPr>
            <a:spLocks/>
          </p:cNvSpPr>
          <p:nvPr/>
        </p:nvSpPr>
        <p:spPr bwMode="auto">
          <a:xfrm>
            <a:off x="2674357" y="1885606"/>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52" name="Freeform 103"/>
          <p:cNvSpPr>
            <a:spLocks/>
          </p:cNvSpPr>
          <p:nvPr/>
        </p:nvSpPr>
        <p:spPr bwMode="auto">
          <a:xfrm flipH="1">
            <a:off x="2917438" y="1502233"/>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53" name="Freeform 99"/>
          <p:cNvSpPr>
            <a:spLocks/>
          </p:cNvSpPr>
          <p:nvPr/>
        </p:nvSpPr>
        <p:spPr bwMode="auto">
          <a:xfrm flipH="1">
            <a:off x="2943833" y="181792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54" name="Rectangle 153"/>
          <p:cNvSpPr/>
          <p:nvPr/>
        </p:nvSpPr>
        <p:spPr bwMode="auto">
          <a:xfrm>
            <a:off x="667759" y="3931565"/>
            <a:ext cx="2670629" cy="627718"/>
          </a:xfrm>
          <a:prstGeom prst="rect">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5" name="Oval 154"/>
          <p:cNvSpPr/>
          <p:nvPr/>
        </p:nvSpPr>
        <p:spPr bwMode="auto">
          <a:xfrm>
            <a:off x="1683758" y="3995062"/>
            <a:ext cx="696686" cy="520547"/>
          </a:xfrm>
          <a:prstGeom prst="ellipse">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56" name="TextBox 3"/>
          <p:cNvSpPr txBox="1">
            <a:spLocks noChangeArrowheads="1"/>
          </p:cNvSpPr>
          <p:nvPr/>
        </p:nvSpPr>
        <p:spPr bwMode="auto">
          <a:xfrm>
            <a:off x="0" y="0"/>
            <a:ext cx="9144000" cy="523220"/>
          </a:xfrm>
          <a:prstGeom prst="rect">
            <a:avLst/>
          </a:prstGeom>
          <a:solidFill>
            <a:schemeClr val="bg1"/>
          </a:solidFill>
          <a:ln w="9525">
            <a:noFill/>
            <a:miter lim="800000"/>
            <a:headEnd/>
            <a:tailEnd/>
          </a:ln>
        </p:spPr>
        <p:txBody>
          <a:bodyPr wrap="square">
            <a:spAutoFit/>
          </a:bodyPr>
          <a:lstStyle/>
          <a:p>
            <a:r>
              <a:rPr lang="en-US" sz="2800" dirty="0"/>
              <a:t>VC Theory </a:t>
            </a:r>
            <a:r>
              <a:rPr lang="en-US" sz="2800" dirty="0" smtClean="0"/>
              <a:t>(DVC = Under-etched at Positive Charge)</a:t>
            </a:r>
            <a:endParaRPr lang="en-US" sz="2800" dirty="0"/>
          </a:p>
        </p:txBody>
      </p:sp>
      <p:sp>
        <p:nvSpPr>
          <p:cNvPr id="157" name="TextBox 156"/>
          <p:cNvSpPr txBox="1"/>
          <p:nvPr/>
        </p:nvSpPr>
        <p:spPr>
          <a:xfrm>
            <a:off x="972459" y="674991"/>
            <a:ext cx="1741714" cy="338554"/>
          </a:xfrm>
          <a:prstGeom prst="rect">
            <a:avLst/>
          </a:prstGeom>
          <a:noFill/>
        </p:spPr>
        <p:txBody>
          <a:bodyPr wrap="square" rtlCol="0">
            <a:spAutoFit/>
          </a:bodyPr>
          <a:lstStyle/>
          <a:p>
            <a:r>
              <a:rPr lang="en-US" sz="1600" dirty="0" smtClean="0"/>
              <a:t>Normal CT</a:t>
            </a:r>
            <a:endParaRPr lang="en-US" sz="1600" dirty="0"/>
          </a:p>
        </p:txBody>
      </p:sp>
      <p:sp>
        <p:nvSpPr>
          <p:cNvPr id="158" name="Rectangle 157"/>
          <p:cNvSpPr/>
          <p:nvPr/>
        </p:nvSpPr>
        <p:spPr>
          <a:xfrm>
            <a:off x="6126257" y="664400"/>
            <a:ext cx="1096775" cy="338554"/>
          </a:xfrm>
          <a:prstGeom prst="rect">
            <a:avLst/>
          </a:prstGeom>
        </p:spPr>
        <p:txBody>
          <a:bodyPr wrap="none">
            <a:spAutoFit/>
          </a:bodyPr>
          <a:lstStyle/>
          <a:p>
            <a:r>
              <a:rPr lang="en-US" sz="1600" dirty="0" smtClean="0"/>
              <a:t> Open CT</a:t>
            </a:r>
            <a:endParaRPr lang="en-US" sz="1600" dirty="0"/>
          </a:p>
        </p:txBody>
      </p:sp>
      <p:sp>
        <p:nvSpPr>
          <p:cNvPr id="75" name="Flowchart: Or 48"/>
          <p:cNvSpPr>
            <a:spLocks noChangeAspect="1"/>
          </p:cNvSpPr>
          <p:nvPr/>
        </p:nvSpPr>
        <p:spPr bwMode="auto">
          <a:xfrm>
            <a:off x="6907772" y="2204152"/>
            <a:ext cx="187038" cy="119699"/>
          </a:xfrm>
          <a:prstGeom prst="flowChartOr">
            <a:avLst/>
          </a:prstGeom>
          <a:noFill/>
          <a:ln w="31750" algn="ctr">
            <a:solidFill>
              <a:srgbClr val="000000"/>
            </a:solidFill>
            <a:round/>
            <a:headEnd/>
            <a:tailEnd/>
          </a:ln>
        </p:spPr>
        <p:txBody>
          <a:bodyPr/>
          <a:lstStyle/>
          <a:p>
            <a:endParaRPr lang="en-US" sz="1600"/>
          </a:p>
        </p:txBody>
      </p:sp>
      <p:sp>
        <p:nvSpPr>
          <p:cNvPr id="81" name="TextBox 60"/>
          <p:cNvSpPr txBox="1">
            <a:spLocks noChangeArrowheads="1"/>
          </p:cNvSpPr>
          <p:nvPr/>
        </p:nvSpPr>
        <p:spPr bwMode="auto">
          <a:xfrm>
            <a:off x="6568808" y="2244314"/>
            <a:ext cx="816164" cy="338554"/>
          </a:xfrm>
          <a:prstGeom prst="rect">
            <a:avLst/>
          </a:prstGeom>
          <a:noFill/>
          <a:ln w="9525">
            <a:noFill/>
            <a:miter lim="800000"/>
            <a:headEnd/>
            <a:tailEnd/>
          </a:ln>
        </p:spPr>
        <p:txBody>
          <a:bodyPr anchor="ctr">
            <a:spAutoFit/>
          </a:bodyPr>
          <a:lstStyle/>
          <a:p>
            <a:pPr algn="ctr"/>
            <a:r>
              <a:rPr lang="en-US" sz="1600" dirty="0" smtClean="0"/>
              <a:t>3V</a:t>
            </a:r>
            <a:endParaRPr lang="en-US" sz="1600" dirty="0"/>
          </a:p>
        </p:txBody>
      </p:sp>
      <p:sp>
        <p:nvSpPr>
          <p:cNvPr id="92" name="Flowchart: Or 24"/>
          <p:cNvSpPr>
            <a:spLocks noChangeAspect="1"/>
          </p:cNvSpPr>
          <p:nvPr/>
        </p:nvSpPr>
        <p:spPr bwMode="auto">
          <a:xfrm>
            <a:off x="6637845" y="2159343"/>
            <a:ext cx="187038" cy="119699"/>
          </a:xfrm>
          <a:prstGeom prst="flowChartOr">
            <a:avLst/>
          </a:prstGeom>
          <a:noFill/>
          <a:ln w="31750" algn="ctr">
            <a:solidFill>
              <a:srgbClr val="000000"/>
            </a:solidFill>
            <a:round/>
            <a:headEnd/>
            <a:tailEnd/>
          </a:ln>
        </p:spPr>
        <p:txBody>
          <a:bodyPr/>
          <a:lstStyle/>
          <a:p>
            <a:endParaRPr lang="en-US" sz="1600"/>
          </a:p>
        </p:txBody>
      </p:sp>
      <p:sp>
        <p:nvSpPr>
          <p:cNvPr id="93" name="Flowchart: Or 27"/>
          <p:cNvSpPr>
            <a:spLocks noChangeAspect="1"/>
          </p:cNvSpPr>
          <p:nvPr/>
        </p:nvSpPr>
        <p:spPr bwMode="auto">
          <a:xfrm>
            <a:off x="7190790" y="2159343"/>
            <a:ext cx="187037" cy="119699"/>
          </a:xfrm>
          <a:prstGeom prst="flowChartOr">
            <a:avLst/>
          </a:prstGeom>
          <a:noFill/>
          <a:ln w="31750" algn="ctr">
            <a:solidFill>
              <a:srgbClr val="000000"/>
            </a:solidFill>
            <a:round/>
            <a:headEnd/>
            <a:tailEnd/>
          </a:ln>
        </p:spPr>
        <p:txBody>
          <a:bodyPr/>
          <a:lstStyle/>
          <a:p>
            <a:endParaRPr lang="en-US" sz="1600"/>
          </a:p>
        </p:txBody>
      </p:sp>
      <p:sp>
        <p:nvSpPr>
          <p:cNvPr id="101" name="Freeform 99"/>
          <p:cNvSpPr>
            <a:spLocks/>
          </p:cNvSpPr>
          <p:nvPr/>
        </p:nvSpPr>
        <p:spPr bwMode="auto">
          <a:xfrm flipH="1">
            <a:off x="6897095" y="18350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59" name="TextBox 158"/>
          <p:cNvSpPr txBox="1"/>
          <p:nvPr/>
        </p:nvSpPr>
        <p:spPr>
          <a:xfrm>
            <a:off x="1723576" y="3152775"/>
            <a:ext cx="537029" cy="338554"/>
          </a:xfrm>
          <a:prstGeom prst="rect">
            <a:avLst/>
          </a:prstGeom>
          <a:noFill/>
        </p:spPr>
        <p:txBody>
          <a:bodyPr wrap="square" rtlCol="0">
            <a:spAutoFit/>
          </a:bodyPr>
          <a:lstStyle/>
          <a:p>
            <a:r>
              <a:rPr lang="en-US" sz="1600" dirty="0" smtClean="0"/>
              <a:t>e-</a:t>
            </a:r>
            <a:endParaRPr lang="en-US" sz="1600" dirty="0"/>
          </a:p>
        </p:txBody>
      </p:sp>
      <p:sp>
        <p:nvSpPr>
          <p:cNvPr id="160" name="Freeform 159"/>
          <p:cNvSpPr/>
          <p:nvPr/>
        </p:nvSpPr>
        <p:spPr bwMode="auto">
          <a:xfrm>
            <a:off x="2017488" y="2786744"/>
            <a:ext cx="1258062" cy="908958"/>
          </a:xfrm>
          <a:custGeom>
            <a:avLst/>
            <a:gdLst>
              <a:gd name="connsiteX0" fmla="*/ 984552 w 984552"/>
              <a:gd name="connsiteY0" fmla="*/ 916819 h 989390"/>
              <a:gd name="connsiteX1" fmla="*/ 200780 w 984552"/>
              <a:gd name="connsiteY1" fmla="*/ 858762 h 989390"/>
              <a:gd name="connsiteX2" fmla="*/ 26609 w 984552"/>
              <a:gd name="connsiteY2" fmla="*/ 133048 h 989390"/>
              <a:gd name="connsiteX3" fmla="*/ 41123 w 984552"/>
              <a:gd name="connsiteY3" fmla="*/ 60476 h 989390"/>
              <a:gd name="connsiteX0" fmla="*/ 984552 w 1183082"/>
              <a:gd name="connsiteY0" fmla="*/ 916819 h 999371"/>
              <a:gd name="connsiteX1" fmla="*/ 1052453 w 1183082"/>
              <a:gd name="connsiteY1" fmla="*/ 976705 h 999371"/>
              <a:gd name="connsiteX2" fmla="*/ 200780 w 1183082"/>
              <a:gd name="connsiteY2" fmla="*/ 858762 h 999371"/>
              <a:gd name="connsiteX3" fmla="*/ 26609 w 1183082"/>
              <a:gd name="connsiteY3" fmla="*/ 133048 h 999371"/>
              <a:gd name="connsiteX4" fmla="*/ 41123 w 1183082"/>
              <a:gd name="connsiteY4" fmla="*/ 60476 h 999371"/>
              <a:gd name="connsiteX0" fmla="*/ 1052453 w 1052453"/>
              <a:gd name="connsiteY0" fmla="*/ 976705 h 999371"/>
              <a:gd name="connsiteX1" fmla="*/ 200780 w 1052453"/>
              <a:gd name="connsiteY1" fmla="*/ 858762 h 999371"/>
              <a:gd name="connsiteX2" fmla="*/ 26609 w 1052453"/>
              <a:gd name="connsiteY2" fmla="*/ 133048 h 999371"/>
              <a:gd name="connsiteX3" fmla="*/ 41123 w 1052453"/>
              <a:gd name="connsiteY3" fmla="*/ 60476 h 999371"/>
              <a:gd name="connsiteX0" fmla="*/ 579220 w 579220"/>
              <a:gd name="connsiteY0" fmla="*/ 941433 h 993493"/>
              <a:gd name="connsiteX1" fmla="*/ 200780 w 579220"/>
              <a:gd name="connsiteY1" fmla="*/ 858762 h 993493"/>
              <a:gd name="connsiteX2" fmla="*/ 26609 w 579220"/>
              <a:gd name="connsiteY2" fmla="*/ 133048 h 993493"/>
              <a:gd name="connsiteX3" fmla="*/ 41123 w 579220"/>
              <a:gd name="connsiteY3" fmla="*/ 60476 h 993493"/>
              <a:gd name="connsiteX0" fmla="*/ 571949 w 571949"/>
              <a:gd name="connsiteY0" fmla="*/ 937513 h 966058"/>
              <a:gd name="connsiteX1" fmla="*/ 92102 w 571949"/>
              <a:gd name="connsiteY1" fmla="*/ 831327 h 966058"/>
              <a:gd name="connsiteX2" fmla="*/ 19338 w 571949"/>
              <a:gd name="connsiteY2" fmla="*/ 129128 h 966058"/>
              <a:gd name="connsiteX3" fmla="*/ 33852 w 571949"/>
              <a:gd name="connsiteY3" fmla="*/ 56556 h 966058"/>
              <a:gd name="connsiteX0" fmla="*/ 578940 w 578940"/>
              <a:gd name="connsiteY0" fmla="*/ 958224 h 986769"/>
              <a:gd name="connsiteX1" fmla="*/ 99093 w 578940"/>
              <a:gd name="connsiteY1" fmla="*/ 852038 h 986769"/>
              <a:gd name="connsiteX2" fmla="*/ 26329 w 578940"/>
              <a:gd name="connsiteY2" fmla="*/ 149839 h 986769"/>
              <a:gd name="connsiteX3" fmla="*/ 20562 w 578940"/>
              <a:gd name="connsiteY3" fmla="*/ 30238 h 986769"/>
              <a:gd name="connsiteX0" fmla="*/ 571949 w 571949"/>
              <a:gd name="connsiteY0" fmla="*/ 808385 h 836930"/>
              <a:gd name="connsiteX1" fmla="*/ 92102 w 571949"/>
              <a:gd name="connsiteY1" fmla="*/ 702199 h 836930"/>
              <a:gd name="connsiteX2" fmla="*/ 19338 w 571949"/>
              <a:gd name="connsiteY2" fmla="*/ 0 h 836930"/>
            </a:gdLst>
            <a:ahLst/>
            <a:cxnLst>
              <a:cxn ang="0">
                <a:pos x="connsiteX0" y="connsiteY0"/>
              </a:cxn>
              <a:cxn ang="0">
                <a:pos x="connsiteX1" y="connsiteY1"/>
              </a:cxn>
              <a:cxn ang="0">
                <a:pos x="connsiteX2" y="connsiteY2"/>
              </a:cxn>
            </a:cxnLst>
            <a:rect l="l" t="t" r="r" b="b"/>
            <a:pathLst>
              <a:path w="571949" h="836930">
                <a:moveTo>
                  <a:pt x="571949" y="808385"/>
                </a:moveTo>
                <a:cubicBezTo>
                  <a:pt x="441320" y="798709"/>
                  <a:pt x="184204" y="836930"/>
                  <a:pt x="92102" y="702199"/>
                </a:cubicBezTo>
                <a:cubicBezTo>
                  <a:pt x="0" y="567468"/>
                  <a:pt x="32426" y="136967"/>
                  <a:pt x="19338" y="0"/>
                </a:cubicBezTo>
              </a:path>
            </a:pathLst>
          </a:custGeom>
          <a:noFill/>
          <a:ln w="25400" cap="flat" cmpd="sng" algn="ctr">
            <a:solidFill>
              <a:srgbClr val="FF0000"/>
            </a:solidFill>
            <a:prstDash val="sys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61" name="TextBox 160"/>
          <p:cNvSpPr txBox="1"/>
          <p:nvPr/>
        </p:nvSpPr>
        <p:spPr>
          <a:xfrm>
            <a:off x="3633180" y="2293465"/>
            <a:ext cx="1624163" cy="338554"/>
          </a:xfrm>
          <a:prstGeom prst="rect">
            <a:avLst/>
          </a:prstGeom>
          <a:noFill/>
        </p:spPr>
        <p:txBody>
          <a:bodyPr wrap="none" rtlCol="0">
            <a:spAutoFit/>
          </a:bodyPr>
          <a:lstStyle/>
          <a:p>
            <a:r>
              <a:rPr lang="en-US" sz="1600" dirty="0" smtClean="0"/>
              <a:t>At  equilibrium</a:t>
            </a:r>
          </a:p>
        </p:txBody>
      </p:sp>
      <p:sp>
        <p:nvSpPr>
          <p:cNvPr id="162" name="Rectangle 51"/>
          <p:cNvSpPr>
            <a:spLocks noChangeArrowheads="1"/>
          </p:cNvSpPr>
          <p:nvPr/>
        </p:nvSpPr>
        <p:spPr bwMode="auto">
          <a:xfrm>
            <a:off x="3987800" y="2907298"/>
            <a:ext cx="927100" cy="338554"/>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I</a:t>
            </a:r>
            <a:r>
              <a:rPr kumimoji="0" lang="en-US" sz="1600" b="1" i="0" u="none" strike="noStrike" cap="none" normalizeH="0" baseline="-30000" dirty="0" err="1" smtClean="0">
                <a:ln>
                  <a:noFill/>
                </a:ln>
                <a:solidFill>
                  <a:srgbClr val="FF0000"/>
                </a:solidFill>
                <a:effectLst/>
                <a:latin typeface="Calibri" pitchFamily="34" charset="0"/>
                <a:ea typeface="宋体" pitchFamily="2" charset="-122"/>
                <a:cs typeface="Times New Roman" pitchFamily="18" charset="0"/>
              </a:rPr>
              <a:t>in</a:t>
            </a:r>
            <a:r>
              <a:rPr kumimoji="0" lang="en-US" sz="16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a:t>
            </a:r>
            <a:r>
              <a:rPr kumimoji="0" lang="en-US" sz="16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a:t>
            </a:r>
            <a:r>
              <a:rPr kumimoji="0" lang="en-US" sz="1600" b="1" i="0" u="none" strike="noStrike" cap="none" normalizeH="0" baseline="-30000" dirty="0" err="1" smtClean="0">
                <a:ln>
                  <a:noFill/>
                </a:ln>
                <a:solidFill>
                  <a:schemeClr val="tx1"/>
                </a:solidFill>
                <a:effectLst/>
                <a:latin typeface="Calibri" pitchFamily="34" charset="0"/>
                <a:ea typeface="宋体" pitchFamily="2" charset="-122"/>
                <a:cs typeface="Times New Roman" pitchFamily="18" charset="0"/>
              </a:rPr>
              <a:t>out</a:t>
            </a:r>
            <a:endParaRPr kumimoji="0" lang="en-US" sz="1600" b="1" i="0" u="none" strike="noStrike" cap="none" normalizeH="0" baseline="0" dirty="0" smtClean="0">
              <a:ln>
                <a:noFill/>
              </a:ln>
              <a:solidFill>
                <a:schemeClr val="tx1"/>
              </a:solidFill>
              <a:effectLst/>
              <a:latin typeface="Arial" pitchFamily="34" charset="0"/>
            </a:endParaRPr>
          </a:p>
        </p:txBody>
      </p:sp>
      <p:sp>
        <p:nvSpPr>
          <p:cNvPr id="163" name="TextBox 162"/>
          <p:cNvSpPr txBox="1"/>
          <p:nvPr/>
        </p:nvSpPr>
        <p:spPr>
          <a:xfrm>
            <a:off x="666750" y="2714625"/>
            <a:ext cx="800100" cy="338554"/>
          </a:xfrm>
          <a:prstGeom prst="rect">
            <a:avLst/>
          </a:prstGeom>
          <a:noFill/>
        </p:spPr>
        <p:txBody>
          <a:bodyPr wrap="square" rtlCol="0">
            <a:spAutoFit/>
          </a:bodyPr>
          <a:lstStyle/>
          <a:p>
            <a:r>
              <a:rPr lang="en-US" sz="1600" dirty="0" smtClean="0"/>
              <a:t>SiO2</a:t>
            </a:r>
            <a:endParaRPr lang="en-US" sz="1600" dirty="0"/>
          </a:p>
        </p:txBody>
      </p:sp>
      <p:sp>
        <p:nvSpPr>
          <p:cNvPr id="164" name="TextBox 163"/>
          <p:cNvSpPr txBox="1"/>
          <p:nvPr/>
        </p:nvSpPr>
        <p:spPr>
          <a:xfrm>
            <a:off x="1714500" y="2714625"/>
            <a:ext cx="552450" cy="338554"/>
          </a:xfrm>
          <a:prstGeom prst="rect">
            <a:avLst/>
          </a:prstGeom>
          <a:noFill/>
        </p:spPr>
        <p:txBody>
          <a:bodyPr wrap="square" rtlCol="0">
            <a:spAutoFit/>
          </a:bodyPr>
          <a:lstStyle/>
          <a:p>
            <a:r>
              <a:rPr lang="en-US" sz="1600" dirty="0" smtClean="0"/>
              <a:t>Si</a:t>
            </a:r>
            <a:endParaRPr lang="en-US" sz="1600" dirty="0"/>
          </a:p>
        </p:txBody>
      </p:sp>
      <p:sp>
        <p:nvSpPr>
          <p:cNvPr id="165" name="TextBox 164"/>
          <p:cNvSpPr txBox="1"/>
          <p:nvPr/>
        </p:nvSpPr>
        <p:spPr>
          <a:xfrm>
            <a:off x="2482850" y="2695575"/>
            <a:ext cx="800100" cy="338554"/>
          </a:xfrm>
          <a:prstGeom prst="rect">
            <a:avLst/>
          </a:prstGeom>
          <a:noFill/>
        </p:spPr>
        <p:txBody>
          <a:bodyPr wrap="square" rtlCol="0">
            <a:spAutoFit/>
          </a:bodyPr>
          <a:lstStyle/>
          <a:p>
            <a:r>
              <a:rPr lang="en-US" sz="1600" dirty="0" smtClean="0"/>
              <a:t>SiO2</a:t>
            </a:r>
            <a:endParaRPr lang="en-US" sz="1600" dirty="0"/>
          </a:p>
        </p:txBody>
      </p:sp>
      <p:sp>
        <p:nvSpPr>
          <p:cNvPr id="166" name="TextBox 165"/>
          <p:cNvSpPr txBox="1"/>
          <p:nvPr/>
        </p:nvSpPr>
        <p:spPr>
          <a:xfrm>
            <a:off x="5657850" y="2695575"/>
            <a:ext cx="800100" cy="338554"/>
          </a:xfrm>
          <a:prstGeom prst="rect">
            <a:avLst/>
          </a:prstGeom>
          <a:noFill/>
        </p:spPr>
        <p:txBody>
          <a:bodyPr wrap="square" rtlCol="0">
            <a:spAutoFit/>
          </a:bodyPr>
          <a:lstStyle/>
          <a:p>
            <a:r>
              <a:rPr lang="en-US" sz="1600" dirty="0" smtClean="0"/>
              <a:t>SiO2</a:t>
            </a:r>
            <a:endParaRPr lang="en-US" sz="1600" dirty="0"/>
          </a:p>
        </p:txBody>
      </p:sp>
      <p:sp>
        <p:nvSpPr>
          <p:cNvPr id="167" name="TextBox 166"/>
          <p:cNvSpPr txBox="1"/>
          <p:nvPr/>
        </p:nvSpPr>
        <p:spPr>
          <a:xfrm>
            <a:off x="6705600" y="2695575"/>
            <a:ext cx="552450" cy="338554"/>
          </a:xfrm>
          <a:prstGeom prst="rect">
            <a:avLst/>
          </a:prstGeom>
          <a:noFill/>
        </p:spPr>
        <p:txBody>
          <a:bodyPr wrap="square" rtlCol="0">
            <a:spAutoFit/>
          </a:bodyPr>
          <a:lstStyle/>
          <a:p>
            <a:r>
              <a:rPr lang="en-US" sz="1600" dirty="0" smtClean="0"/>
              <a:t>Si</a:t>
            </a:r>
            <a:endParaRPr lang="en-US" sz="1600" dirty="0"/>
          </a:p>
        </p:txBody>
      </p:sp>
      <p:sp>
        <p:nvSpPr>
          <p:cNvPr id="168" name="TextBox 167"/>
          <p:cNvSpPr txBox="1"/>
          <p:nvPr/>
        </p:nvSpPr>
        <p:spPr>
          <a:xfrm>
            <a:off x="7473950" y="2676525"/>
            <a:ext cx="800100" cy="338554"/>
          </a:xfrm>
          <a:prstGeom prst="rect">
            <a:avLst/>
          </a:prstGeom>
          <a:noFill/>
        </p:spPr>
        <p:txBody>
          <a:bodyPr wrap="square" rtlCol="0">
            <a:spAutoFit/>
          </a:bodyPr>
          <a:lstStyle/>
          <a:p>
            <a:r>
              <a:rPr lang="en-US" sz="1600" dirty="0" smtClean="0"/>
              <a:t>SiO2</a:t>
            </a:r>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0" y="0"/>
            <a:ext cx="5181600" cy="523220"/>
          </a:xfrm>
          <a:prstGeom prst="rect">
            <a:avLst/>
          </a:prstGeom>
          <a:noFill/>
          <a:ln w="9525">
            <a:noFill/>
            <a:miter lim="800000"/>
            <a:headEnd/>
            <a:tailEnd/>
          </a:ln>
        </p:spPr>
        <p:txBody>
          <a:bodyPr>
            <a:spAutoFit/>
          </a:bodyPr>
          <a:lstStyle/>
          <a:p>
            <a:r>
              <a:rPr lang="en-US" sz="2800" dirty="0" smtClean="0">
                <a:latin typeface="Trebuchet MS" pitchFamily="34" charset="0"/>
              </a:rPr>
              <a:t>RC model for VC</a:t>
            </a:r>
            <a:endParaRPr lang="en-US" sz="2800" dirty="0">
              <a:latin typeface="Trebuchet MS" pitchFamily="34" charset="0"/>
            </a:endParaRPr>
          </a:p>
        </p:txBody>
      </p:sp>
      <p:sp>
        <p:nvSpPr>
          <p:cNvPr id="63" name="Rectangle 62"/>
          <p:cNvSpPr/>
          <p:nvPr/>
        </p:nvSpPr>
        <p:spPr bwMode="auto">
          <a:xfrm>
            <a:off x="635954" y="1887465"/>
            <a:ext cx="2834422" cy="1379055"/>
          </a:xfrm>
          <a:prstGeom prst="rect">
            <a:avLst/>
          </a:prstGeom>
          <a:solidFill>
            <a:schemeClr val="bg2">
              <a:lumMod val="60000"/>
              <a:lumOff val="40000"/>
            </a:schemeClr>
          </a:solidFill>
          <a:ln w="19050" cap="flat" cmpd="sng" algn="ctr">
            <a:solidFill>
              <a:srgbClr val="000000"/>
            </a:solidFill>
            <a:prstDash val="solid"/>
            <a:round/>
            <a:headEnd type="none" w="med" len="med"/>
            <a:tailEnd type="none" w="med" len="med"/>
          </a:ln>
          <a:effectLst/>
        </p:spPr>
        <p:txBody>
          <a:bodyPr/>
          <a:lstStyle/>
          <a:p>
            <a:pPr>
              <a:defRPr/>
            </a:pPr>
            <a:endParaRPr lang="en-US" sz="1600">
              <a:latin typeface="Trebuchet MS" pitchFamily="34" charset="0"/>
            </a:endParaRPr>
          </a:p>
        </p:txBody>
      </p:sp>
      <p:sp>
        <p:nvSpPr>
          <p:cNvPr id="64" name="Flowchart: Or 16"/>
          <p:cNvSpPr>
            <a:spLocks noChangeAspect="1"/>
          </p:cNvSpPr>
          <p:nvPr/>
        </p:nvSpPr>
        <p:spPr bwMode="auto">
          <a:xfrm>
            <a:off x="652263" y="1904366"/>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65" name="Flowchart: Or 17"/>
          <p:cNvSpPr>
            <a:spLocks noChangeAspect="1"/>
          </p:cNvSpPr>
          <p:nvPr/>
        </p:nvSpPr>
        <p:spPr bwMode="auto">
          <a:xfrm>
            <a:off x="903415" y="1904366"/>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66" name="Flowchart: Or 18"/>
          <p:cNvSpPr>
            <a:spLocks noChangeAspect="1"/>
          </p:cNvSpPr>
          <p:nvPr/>
        </p:nvSpPr>
        <p:spPr bwMode="auto">
          <a:xfrm>
            <a:off x="1152934" y="1904366"/>
            <a:ext cx="197334"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1" name="Flowchart: Or 19"/>
          <p:cNvSpPr>
            <a:spLocks noChangeAspect="1"/>
          </p:cNvSpPr>
          <p:nvPr/>
        </p:nvSpPr>
        <p:spPr bwMode="auto">
          <a:xfrm>
            <a:off x="1404086" y="1904366"/>
            <a:ext cx="197334"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2" name="Flowchart: Or 24"/>
          <p:cNvSpPr>
            <a:spLocks noChangeAspect="1"/>
          </p:cNvSpPr>
          <p:nvPr/>
        </p:nvSpPr>
        <p:spPr bwMode="auto">
          <a:xfrm>
            <a:off x="2530643" y="1904366"/>
            <a:ext cx="197334"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3" name="Flowchart: Or 25"/>
          <p:cNvSpPr>
            <a:spLocks noChangeAspect="1"/>
          </p:cNvSpPr>
          <p:nvPr/>
        </p:nvSpPr>
        <p:spPr bwMode="auto">
          <a:xfrm>
            <a:off x="2780166" y="1904366"/>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4" name="Flowchart: Or 26"/>
          <p:cNvSpPr>
            <a:spLocks noChangeAspect="1"/>
          </p:cNvSpPr>
          <p:nvPr/>
        </p:nvSpPr>
        <p:spPr bwMode="auto">
          <a:xfrm>
            <a:off x="3031318" y="1904366"/>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5" name="Flowchart: Or 27"/>
          <p:cNvSpPr>
            <a:spLocks noChangeAspect="1"/>
          </p:cNvSpPr>
          <p:nvPr/>
        </p:nvSpPr>
        <p:spPr bwMode="auto">
          <a:xfrm>
            <a:off x="3282468" y="1904366"/>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76" name="Flowchart: Or 48"/>
          <p:cNvSpPr>
            <a:spLocks noChangeAspect="1"/>
          </p:cNvSpPr>
          <p:nvPr/>
        </p:nvSpPr>
        <p:spPr bwMode="auto">
          <a:xfrm>
            <a:off x="1965564" y="1945165"/>
            <a:ext cx="197334" cy="97176"/>
          </a:xfrm>
          <a:prstGeom prst="flowChartOr">
            <a:avLst/>
          </a:prstGeom>
          <a:noFill/>
          <a:ln w="19050" algn="ctr">
            <a:solidFill>
              <a:srgbClr val="000000"/>
            </a:solidFill>
            <a:round/>
            <a:headEnd/>
            <a:tailEnd/>
          </a:ln>
        </p:spPr>
        <p:txBody>
          <a:bodyPr/>
          <a:lstStyle/>
          <a:p>
            <a:endParaRPr lang="en-US" sz="1600" b="0">
              <a:latin typeface="Trebuchet MS" pitchFamily="34" charset="0"/>
            </a:endParaRPr>
          </a:p>
        </p:txBody>
      </p:sp>
      <p:sp>
        <p:nvSpPr>
          <p:cNvPr id="77" name="Freeform 99"/>
          <p:cNvSpPr>
            <a:spLocks/>
          </p:cNvSpPr>
          <p:nvPr/>
        </p:nvSpPr>
        <p:spPr bwMode="auto">
          <a:xfrm>
            <a:off x="745455" y="1686554"/>
            <a:ext cx="246024" cy="197531"/>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78" name="Freeform 103"/>
          <p:cNvSpPr>
            <a:spLocks/>
          </p:cNvSpPr>
          <p:nvPr/>
        </p:nvSpPr>
        <p:spPr bwMode="auto">
          <a:xfrm flipH="1">
            <a:off x="1001915" y="1375319"/>
            <a:ext cx="122506" cy="496091"/>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87" name="Straight Arrow Connector 87"/>
          <p:cNvCxnSpPr>
            <a:cxnSpLocks noChangeShapeType="1"/>
          </p:cNvCxnSpPr>
          <p:nvPr/>
        </p:nvCxnSpPr>
        <p:spPr bwMode="auto">
          <a:xfrm>
            <a:off x="967017" y="933450"/>
            <a:ext cx="16309" cy="940496"/>
          </a:xfrm>
          <a:prstGeom prst="straightConnector1">
            <a:avLst/>
          </a:prstGeom>
          <a:noFill/>
          <a:ln w="19050" algn="ctr">
            <a:solidFill>
              <a:srgbClr val="FF0000"/>
            </a:solidFill>
            <a:round/>
            <a:headEnd/>
            <a:tailEnd type="arrow" w="med" len="med"/>
          </a:ln>
        </p:spPr>
      </p:cxnSp>
      <p:cxnSp>
        <p:nvCxnSpPr>
          <p:cNvPr id="88" name="Straight Arrow Connector 90"/>
          <p:cNvCxnSpPr>
            <a:cxnSpLocks noChangeShapeType="1"/>
          </p:cNvCxnSpPr>
          <p:nvPr/>
        </p:nvCxnSpPr>
        <p:spPr bwMode="auto">
          <a:xfrm>
            <a:off x="1935744" y="946970"/>
            <a:ext cx="16309" cy="940496"/>
          </a:xfrm>
          <a:prstGeom prst="straightConnector1">
            <a:avLst/>
          </a:prstGeom>
          <a:noFill/>
          <a:ln w="19050" algn="ctr">
            <a:solidFill>
              <a:srgbClr val="FF0000"/>
            </a:solidFill>
            <a:round/>
            <a:headEnd/>
            <a:tailEnd type="arrow" w="med" len="med"/>
          </a:ln>
        </p:spPr>
      </p:cxnSp>
      <p:sp>
        <p:nvSpPr>
          <p:cNvPr id="89" name="Freeform 115"/>
          <p:cNvSpPr>
            <a:spLocks/>
          </p:cNvSpPr>
          <p:nvPr/>
        </p:nvSpPr>
        <p:spPr bwMode="auto">
          <a:xfrm>
            <a:off x="1785706" y="1349195"/>
            <a:ext cx="154930" cy="530667"/>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cxnSp>
        <p:nvCxnSpPr>
          <p:cNvPr id="91" name="Straight Arrow Connector 87"/>
          <p:cNvCxnSpPr>
            <a:cxnSpLocks noChangeShapeType="1"/>
          </p:cNvCxnSpPr>
          <p:nvPr/>
        </p:nvCxnSpPr>
        <p:spPr bwMode="auto">
          <a:xfrm>
            <a:off x="2969704" y="946970"/>
            <a:ext cx="16309" cy="940496"/>
          </a:xfrm>
          <a:prstGeom prst="straightConnector1">
            <a:avLst/>
          </a:prstGeom>
          <a:noFill/>
          <a:ln w="19050" algn="ctr">
            <a:solidFill>
              <a:srgbClr val="FF0000"/>
            </a:solidFill>
            <a:round/>
            <a:headEnd/>
            <a:tailEnd type="arrow" w="med" len="med"/>
          </a:ln>
        </p:spPr>
      </p:cxnSp>
      <p:sp>
        <p:nvSpPr>
          <p:cNvPr id="92" name="Freeform 99"/>
          <p:cNvSpPr>
            <a:spLocks/>
          </p:cNvSpPr>
          <p:nvPr/>
        </p:nvSpPr>
        <p:spPr bwMode="auto">
          <a:xfrm flipH="1">
            <a:off x="1029763" y="1631605"/>
            <a:ext cx="278418" cy="239227"/>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93" name="Freeform 99"/>
          <p:cNvSpPr>
            <a:spLocks/>
          </p:cNvSpPr>
          <p:nvPr/>
        </p:nvSpPr>
        <p:spPr bwMode="auto">
          <a:xfrm>
            <a:off x="2743794" y="1690975"/>
            <a:ext cx="246024" cy="197531"/>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95" name="Freeform 103"/>
          <p:cNvSpPr>
            <a:spLocks/>
          </p:cNvSpPr>
          <p:nvPr/>
        </p:nvSpPr>
        <p:spPr bwMode="auto">
          <a:xfrm flipH="1">
            <a:off x="3000255" y="1379740"/>
            <a:ext cx="122506" cy="496091"/>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96" name="Freeform 99"/>
          <p:cNvSpPr>
            <a:spLocks/>
          </p:cNvSpPr>
          <p:nvPr/>
        </p:nvSpPr>
        <p:spPr bwMode="auto">
          <a:xfrm flipH="1">
            <a:off x="3028103" y="1636025"/>
            <a:ext cx="278418" cy="239227"/>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01" name="Flowchart: Or 24"/>
          <p:cNvSpPr>
            <a:spLocks noChangeAspect="1"/>
          </p:cNvSpPr>
          <p:nvPr/>
        </p:nvSpPr>
        <p:spPr bwMode="auto">
          <a:xfrm>
            <a:off x="1680780" y="1908787"/>
            <a:ext cx="197334"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102" name="Flowchart: Or 27"/>
          <p:cNvSpPr>
            <a:spLocks noChangeAspect="1"/>
          </p:cNvSpPr>
          <p:nvPr/>
        </p:nvSpPr>
        <p:spPr bwMode="auto">
          <a:xfrm>
            <a:off x="2264163" y="1908787"/>
            <a:ext cx="197333" cy="97176"/>
          </a:xfrm>
          <a:prstGeom prst="flowChartOr">
            <a:avLst/>
          </a:prstGeom>
          <a:noFill/>
          <a:ln w="19050" algn="ctr">
            <a:solidFill>
              <a:srgbClr val="000000"/>
            </a:solidFill>
            <a:round/>
            <a:headEnd/>
            <a:tailEnd/>
          </a:ln>
        </p:spPr>
        <p:txBody>
          <a:bodyPr/>
          <a:lstStyle/>
          <a:p>
            <a:endParaRPr lang="en-US" sz="1600">
              <a:latin typeface="Trebuchet MS" pitchFamily="34" charset="0"/>
            </a:endParaRPr>
          </a:p>
        </p:txBody>
      </p:sp>
      <p:sp>
        <p:nvSpPr>
          <p:cNvPr id="103" name="Freeform 99"/>
          <p:cNvSpPr>
            <a:spLocks/>
          </p:cNvSpPr>
          <p:nvPr/>
        </p:nvSpPr>
        <p:spPr bwMode="auto">
          <a:xfrm flipH="1">
            <a:off x="1954299" y="1645524"/>
            <a:ext cx="278418" cy="239227"/>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600">
              <a:latin typeface="Trebuchet MS" pitchFamily="34" charset="0"/>
            </a:endParaRPr>
          </a:p>
        </p:txBody>
      </p:sp>
      <p:sp>
        <p:nvSpPr>
          <p:cNvPr id="104" name="Rectangle 9"/>
          <p:cNvSpPr>
            <a:spLocks noChangeArrowheads="1"/>
          </p:cNvSpPr>
          <p:nvPr/>
        </p:nvSpPr>
        <p:spPr bwMode="auto">
          <a:xfrm>
            <a:off x="1621666" y="1888020"/>
            <a:ext cx="877399" cy="912329"/>
          </a:xfrm>
          <a:prstGeom prst="rect">
            <a:avLst/>
          </a:prstGeom>
          <a:solidFill>
            <a:srgbClr val="00B0F0">
              <a:alpha val="39000"/>
            </a:srgbClr>
          </a:solidFill>
          <a:ln w="19050" algn="ctr">
            <a:solidFill>
              <a:srgbClr val="000000"/>
            </a:solidFill>
            <a:round/>
            <a:headEnd/>
            <a:tailEnd/>
          </a:ln>
        </p:spPr>
        <p:txBody>
          <a:bodyPr/>
          <a:lstStyle/>
          <a:p>
            <a:endParaRPr lang="en-US" sz="1600">
              <a:latin typeface="Trebuchet MS" pitchFamily="34" charset="0"/>
            </a:endParaRPr>
          </a:p>
        </p:txBody>
      </p:sp>
      <p:sp>
        <p:nvSpPr>
          <p:cNvPr id="106" name="Rectangle 11"/>
          <p:cNvSpPr>
            <a:spLocks noChangeArrowheads="1"/>
          </p:cNvSpPr>
          <p:nvPr/>
        </p:nvSpPr>
        <p:spPr bwMode="auto">
          <a:xfrm>
            <a:off x="635000" y="3000052"/>
            <a:ext cx="2834422" cy="267023"/>
          </a:xfrm>
          <a:prstGeom prst="rect">
            <a:avLst/>
          </a:prstGeom>
          <a:solidFill>
            <a:srgbClr val="00B0F0">
              <a:alpha val="39000"/>
            </a:srgbClr>
          </a:solidFill>
          <a:ln w="19050" algn="ctr">
            <a:solidFill>
              <a:srgbClr val="000000"/>
            </a:solidFill>
            <a:round/>
            <a:headEnd/>
            <a:tailEnd/>
          </a:ln>
        </p:spPr>
        <p:txBody>
          <a:bodyPr/>
          <a:lstStyle/>
          <a:p>
            <a:endParaRPr lang="en-US" sz="1600">
              <a:latin typeface="Trebuchet MS" pitchFamily="34" charset="0"/>
            </a:endParaRPr>
          </a:p>
        </p:txBody>
      </p:sp>
      <p:sp>
        <p:nvSpPr>
          <p:cNvPr id="128" name="TextBox 58"/>
          <p:cNvSpPr txBox="1">
            <a:spLocks noChangeArrowheads="1"/>
          </p:cNvSpPr>
          <p:nvPr/>
        </p:nvSpPr>
        <p:spPr bwMode="auto">
          <a:xfrm>
            <a:off x="761529" y="1986790"/>
            <a:ext cx="751824" cy="338554"/>
          </a:xfrm>
          <a:prstGeom prst="rect">
            <a:avLst/>
          </a:prstGeom>
          <a:noFill/>
          <a:ln w="19050">
            <a:noFill/>
            <a:miter lim="800000"/>
            <a:headEnd/>
            <a:tailEnd/>
          </a:ln>
        </p:spPr>
        <p:txBody>
          <a:bodyPr anchor="ctr">
            <a:spAutoFit/>
          </a:bodyPr>
          <a:lstStyle/>
          <a:p>
            <a:pPr algn="ctr"/>
            <a:r>
              <a:rPr lang="en-US" sz="1600" b="0" dirty="0" smtClean="0">
                <a:latin typeface="Trebuchet MS" pitchFamily="34" charset="0"/>
              </a:rPr>
              <a:t>4V</a:t>
            </a:r>
            <a:endParaRPr lang="en-US" sz="1600" b="0" dirty="0">
              <a:latin typeface="Trebuchet MS" pitchFamily="34" charset="0"/>
            </a:endParaRPr>
          </a:p>
        </p:txBody>
      </p:sp>
      <p:sp>
        <p:nvSpPr>
          <p:cNvPr id="129" name="TextBox 59"/>
          <p:cNvSpPr txBox="1">
            <a:spLocks noChangeArrowheads="1"/>
          </p:cNvSpPr>
          <p:nvPr/>
        </p:nvSpPr>
        <p:spPr bwMode="auto">
          <a:xfrm>
            <a:off x="2625594" y="1986790"/>
            <a:ext cx="750192" cy="338554"/>
          </a:xfrm>
          <a:prstGeom prst="rect">
            <a:avLst/>
          </a:prstGeom>
          <a:noFill/>
          <a:ln w="19050">
            <a:noFill/>
            <a:miter lim="800000"/>
            <a:headEnd/>
            <a:tailEnd/>
          </a:ln>
        </p:spPr>
        <p:txBody>
          <a:bodyPr anchor="ctr">
            <a:spAutoFit/>
          </a:bodyPr>
          <a:lstStyle/>
          <a:p>
            <a:pPr algn="ctr"/>
            <a:r>
              <a:rPr lang="en-US" sz="1600" b="0" dirty="0" smtClean="0">
                <a:latin typeface="Trebuchet MS" pitchFamily="34" charset="0"/>
              </a:rPr>
              <a:t>4V</a:t>
            </a:r>
            <a:endParaRPr lang="en-US" sz="1600" b="0" dirty="0">
              <a:latin typeface="Trebuchet MS" pitchFamily="34" charset="0"/>
            </a:endParaRPr>
          </a:p>
        </p:txBody>
      </p:sp>
      <p:sp>
        <p:nvSpPr>
          <p:cNvPr id="130" name="TextBox 60"/>
          <p:cNvSpPr txBox="1">
            <a:spLocks noChangeArrowheads="1"/>
          </p:cNvSpPr>
          <p:nvPr/>
        </p:nvSpPr>
        <p:spPr bwMode="auto">
          <a:xfrm>
            <a:off x="1607943" y="1986790"/>
            <a:ext cx="861090" cy="338554"/>
          </a:xfrm>
          <a:prstGeom prst="rect">
            <a:avLst/>
          </a:prstGeom>
          <a:noFill/>
          <a:ln w="19050">
            <a:noFill/>
            <a:miter lim="800000"/>
            <a:headEnd/>
            <a:tailEnd/>
          </a:ln>
        </p:spPr>
        <p:txBody>
          <a:bodyPr anchor="ctr">
            <a:spAutoFit/>
          </a:bodyPr>
          <a:lstStyle/>
          <a:p>
            <a:pPr algn="ctr"/>
            <a:r>
              <a:rPr lang="en-US" sz="1600" b="0" dirty="0" smtClean="0">
                <a:latin typeface="Trebuchet MS" pitchFamily="34" charset="0"/>
              </a:rPr>
              <a:t>3V</a:t>
            </a:r>
            <a:endParaRPr lang="en-US" sz="1600" b="0" dirty="0">
              <a:latin typeface="Trebuchet MS" pitchFamily="34" charset="0"/>
            </a:endParaRPr>
          </a:p>
        </p:txBody>
      </p:sp>
      <p:cxnSp>
        <p:nvCxnSpPr>
          <p:cNvPr id="143" name="Straight Connector 142"/>
          <p:cNvCxnSpPr/>
          <p:nvPr/>
        </p:nvCxnSpPr>
        <p:spPr bwMode="auto">
          <a:xfrm>
            <a:off x="2053744" y="2922139"/>
            <a:ext cx="0" cy="60896"/>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45" name="Straight Connector 144"/>
          <p:cNvCxnSpPr/>
          <p:nvPr/>
        </p:nvCxnSpPr>
        <p:spPr bwMode="auto">
          <a:xfrm flipV="1">
            <a:off x="2053745" y="2814849"/>
            <a:ext cx="1597" cy="66695"/>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nvGrpSpPr>
          <p:cNvPr id="2" name="Group 169"/>
          <p:cNvGrpSpPr/>
          <p:nvPr/>
        </p:nvGrpSpPr>
        <p:grpSpPr>
          <a:xfrm>
            <a:off x="918156" y="2330587"/>
            <a:ext cx="236176" cy="400167"/>
            <a:chOff x="1038209" y="4048126"/>
            <a:chExt cx="223854" cy="657224"/>
          </a:xfrm>
        </p:grpSpPr>
        <p:cxnSp>
          <p:nvCxnSpPr>
            <p:cNvPr id="132" name="Straight Connector 131"/>
            <p:cNvCxnSpPr/>
            <p:nvPr/>
          </p:nvCxnSpPr>
          <p:spPr bwMode="auto">
            <a:xfrm>
              <a:off x="1143000" y="4048126"/>
              <a:ext cx="0" cy="26670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33" name="Straight Connector 132"/>
            <p:cNvCxnSpPr/>
            <p:nvPr/>
          </p:nvCxnSpPr>
          <p:spPr bwMode="auto">
            <a:xfrm>
              <a:off x="1143000" y="4438650"/>
              <a:ext cx="0" cy="26670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47" name="Straight Connector 146"/>
            <p:cNvCxnSpPr/>
            <p:nvPr/>
          </p:nvCxnSpPr>
          <p:spPr bwMode="auto">
            <a:xfrm>
              <a:off x="1038225" y="4324350"/>
              <a:ext cx="22383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54" name="Straight Connector 153"/>
            <p:cNvCxnSpPr/>
            <p:nvPr/>
          </p:nvCxnSpPr>
          <p:spPr bwMode="auto">
            <a:xfrm>
              <a:off x="1038209" y="4433883"/>
              <a:ext cx="22383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cxnSp>
        <p:nvCxnSpPr>
          <p:cNvPr id="158" name="Straight Connector 157"/>
          <p:cNvCxnSpPr/>
          <p:nvPr/>
        </p:nvCxnSpPr>
        <p:spPr bwMode="auto">
          <a:xfrm>
            <a:off x="2902909" y="2342185"/>
            <a:ext cx="0" cy="162388"/>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59" name="Straight Connector 158"/>
          <p:cNvCxnSpPr/>
          <p:nvPr/>
        </p:nvCxnSpPr>
        <p:spPr bwMode="auto">
          <a:xfrm>
            <a:off x="2902909" y="2582866"/>
            <a:ext cx="0" cy="162388"/>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0" name="Straight Connector 159"/>
          <p:cNvCxnSpPr/>
          <p:nvPr/>
        </p:nvCxnSpPr>
        <p:spPr bwMode="auto">
          <a:xfrm>
            <a:off x="2792368" y="2513271"/>
            <a:ext cx="236159"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1" name="Straight Connector 160"/>
          <p:cNvCxnSpPr/>
          <p:nvPr/>
        </p:nvCxnSpPr>
        <p:spPr bwMode="auto">
          <a:xfrm>
            <a:off x="2792352" y="2579963"/>
            <a:ext cx="236159"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2" name="Straight Connector 161"/>
          <p:cNvCxnSpPr/>
          <p:nvPr/>
        </p:nvCxnSpPr>
        <p:spPr bwMode="auto">
          <a:xfrm>
            <a:off x="1933136" y="2925036"/>
            <a:ext cx="236159"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3" name="Straight Connector 162"/>
          <p:cNvCxnSpPr/>
          <p:nvPr/>
        </p:nvCxnSpPr>
        <p:spPr bwMode="auto">
          <a:xfrm>
            <a:off x="1938145" y="2890225"/>
            <a:ext cx="236159"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nvGrpSpPr>
          <p:cNvPr id="3" name="Group 172"/>
          <p:cNvGrpSpPr/>
          <p:nvPr/>
        </p:nvGrpSpPr>
        <p:grpSpPr>
          <a:xfrm>
            <a:off x="1993450" y="2284190"/>
            <a:ext cx="100493" cy="403067"/>
            <a:chOff x="2057401" y="3971925"/>
            <a:chExt cx="95250" cy="661987"/>
          </a:xfrm>
        </p:grpSpPr>
        <p:cxnSp>
          <p:nvCxnSpPr>
            <p:cNvPr id="165" name="Straight Connector 164"/>
            <p:cNvCxnSpPr>
              <a:endCxn id="169" idx="0"/>
            </p:cNvCxnSpPr>
            <p:nvPr/>
          </p:nvCxnSpPr>
          <p:spPr bwMode="auto">
            <a:xfrm>
              <a:off x="2105025" y="3971925"/>
              <a:ext cx="1" cy="176213"/>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6" name="Straight Connector 165"/>
            <p:cNvCxnSpPr>
              <a:stCxn id="169" idx="2"/>
            </p:cNvCxnSpPr>
            <p:nvPr/>
          </p:nvCxnSpPr>
          <p:spPr bwMode="auto">
            <a:xfrm flipH="1">
              <a:off x="2105025" y="4410075"/>
              <a:ext cx="1" cy="223837"/>
            </a:xfrm>
            <a:prstGeom prst="line">
              <a:avLst/>
            </a:prstGeom>
            <a:solidFill>
              <a:schemeClr val="accent1"/>
            </a:solidFill>
            <a:ln w="19050" cap="flat" cmpd="sng" algn="ctr">
              <a:solidFill>
                <a:srgbClr val="000000"/>
              </a:solidFill>
              <a:prstDash val="solid"/>
              <a:round/>
              <a:headEnd type="none" w="med" len="med"/>
              <a:tailEnd type="none" w="med" len="med"/>
            </a:ln>
            <a:effectLst/>
          </p:spPr>
        </p:cxnSp>
        <p:sp>
          <p:nvSpPr>
            <p:cNvPr id="169" name="Rectangle 168"/>
            <p:cNvSpPr/>
            <p:nvPr/>
          </p:nvSpPr>
          <p:spPr bwMode="auto">
            <a:xfrm>
              <a:off x="2057401" y="4148138"/>
              <a:ext cx="95250" cy="261937"/>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grpSp>
      <p:sp>
        <p:nvSpPr>
          <p:cNvPr id="178" name="Rectangle 177"/>
          <p:cNvSpPr/>
          <p:nvPr/>
        </p:nvSpPr>
        <p:spPr bwMode="auto">
          <a:xfrm>
            <a:off x="2033645" y="3098058"/>
            <a:ext cx="375174" cy="69595"/>
          </a:xfrm>
          <a:prstGeom prst="rect">
            <a:avLst/>
          </a:prstGeom>
          <a:solidFill>
            <a:schemeClr val="accent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cxnSp>
        <p:nvCxnSpPr>
          <p:cNvPr id="180" name="Straight Connector 179"/>
          <p:cNvCxnSpPr/>
          <p:nvPr/>
        </p:nvCxnSpPr>
        <p:spPr bwMode="auto">
          <a:xfrm>
            <a:off x="2402119" y="3136721"/>
            <a:ext cx="30817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82" name="Straight Connector 181"/>
          <p:cNvCxnSpPr/>
          <p:nvPr/>
        </p:nvCxnSpPr>
        <p:spPr bwMode="auto">
          <a:xfrm>
            <a:off x="1732166" y="3132856"/>
            <a:ext cx="30817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sp>
        <p:nvSpPr>
          <p:cNvPr id="212" name="Text Box 31"/>
          <p:cNvSpPr txBox="1">
            <a:spLocks noChangeArrowheads="1"/>
          </p:cNvSpPr>
          <p:nvPr/>
        </p:nvSpPr>
        <p:spPr bwMode="auto">
          <a:xfrm>
            <a:off x="1992994" y="4206479"/>
            <a:ext cx="3825875" cy="338554"/>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i="0" dirty="0">
                <a:solidFill>
                  <a:srgbClr val="0000CC"/>
                </a:solidFill>
                <a:latin typeface="Trebuchet MS" pitchFamily="34" charset="0"/>
                <a:ea typeface="MS PGothic" pitchFamily="34" charset="-128"/>
              </a:rPr>
              <a:t>Equivalent to RC circuits</a:t>
            </a:r>
          </a:p>
        </p:txBody>
      </p:sp>
      <p:grpSp>
        <p:nvGrpSpPr>
          <p:cNvPr id="4" name="Group 236"/>
          <p:cNvGrpSpPr/>
          <p:nvPr/>
        </p:nvGrpSpPr>
        <p:grpSpPr>
          <a:xfrm>
            <a:off x="4286250" y="592932"/>
            <a:ext cx="4340225" cy="2135981"/>
            <a:chOff x="4068763" y="790575"/>
            <a:chExt cx="4557712" cy="3060700"/>
          </a:xfrm>
        </p:grpSpPr>
        <p:sp>
          <p:nvSpPr>
            <p:cNvPr id="184" name="Freeform 3"/>
            <p:cNvSpPr>
              <a:spLocks/>
            </p:cNvSpPr>
            <p:nvPr/>
          </p:nvSpPr>
          <p:spPr bwMode="auto">
            <a:xfrm>
              <a:off x="4068763" y="2008188"/>
              <a:ext cx="3786187" cy="1528762"/>
            </a:xfrm>
            <a:custGeom>
              <a:avLst/>
              <a:gdLst/>
              <a:ahLst/>
              <a:cxnLst>
                <a:cxn ang="0">
                  <a:pos x="0" y="18"/>
                </a:cxn>
                <a:cxn ang="0">
                  <a:pos x="0" y="1308"/>
                </a:cxn>
                <a:cxn ang="0">
                  <a:pos x="4836" y="1308"/>
                </a:cxn>
                <a:cxn ang="0">
                  <a:pos x="4836" y="0"/>
                </a:cxn>
              </a:cxnLst>
              <a:rect l="0" t="0" r="r" b="b"/>
              <a:pathLst>
                <a:path w="4836" h="1308">
                  <a:moveTo>
                    <a:pt x="0" y="18"/>
                  </a:moveTo>
                  <a:lnTo>
                    <a:pt x="0" y="1308"/>
                  </a:lnTo>
                  <a:lnTo>
                    <a:pt x="4836" y="1308"/>
                  </a:lnTo>
                  <a:lnTo>
                    <a:pt x="4836" y="0"/>
                  </a:lnTo>
                </a:path>
              </a:pathLst>
            </a:custGeom>
            <a:solidFill>
              <a:srgbClr val="99CCFF">
                <a:alpha val="50000"/>
              </a:srgbClr>
            </a:solidFill>
            <a:ln w="12700" cap="flat" cmpd="sng">
              <a:solidFill>
                <a:schemeClr val="tx1"/>
              </a:solidFill>
              <a:prstDash val="solid"/>
              <a:round/>
              <a:headEnd type="none" w="sm" len="sm"/>
              <a:tailEnd type="none" w="sm" len="sm"/>
            </a:ln>
            <a:effectLst/>
          </p:spPr>
          <p:txBody>
            <a:bodyPr/>
            <a:lstStyle/>
            <a:p>
              <a:endParaRPr lang="en-US" sz="1600">
                <a:latin typeface="Trebuchet MS" pitchFamily="34" charset="0"/>
              </a:endParaRPr>
            </a:p>
          </p:txBody>
        </p:sp>
        <p:sp>
          <p:nvSpPr>
            <p:cNvPr id="185" name="Text Box 4"/>
            <p:cNvSpPr txBox="1">
              <a:spLocks noChangeArrowheads="1"/>
            </p:cNvSpPr>
            <p:nvPr/>
          </p:nvSpPr>
          <p:spPr bwMode="auto">
            <a:xfrm>
              <a:off x="5143500" y="790575"/>
              <a:ext cx="658813"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i="0" dirty="0">
                  <a:solidFill>
                    <a:srgbClr val="FF0000"/>
                  </a:solidFill>
                  <a:latin typeface="Trebuchet MS" pitchFamily="34" charset="0"/>
                  <a:ea typeface="MS PGothic" pitchFamily="34" charset="-128"/>
                </a:rPr>
                <a:t>I</a:t>
              </a:r>
              <a:r>
                <a:rPr lang="en-US" altLang="zh-TW" sz="1600" b="1" i="0" baseline="-25000" dirty="0">
                  <a:solidFill>
                    <a:srgbClr val="FF0000"/>
                  </a:solidFill>
                  <a:latin typeface="Trebuchet MS" pitchFamily="34" charset="0"/>
                  <a:ea typeface="MS PGothic" pitchFamily="34" charset="-128"/>
                </a:rPr>
                <a:t>PE</a:t>
              </a:r>
            </a:p>
          </p:txBody>
        </p:sp>
        <p:sp>
          <p:nvSpPr>
            <p:cNvPr id="186" name="Text Box 5"/>
            <p:cNvSpPr txBox="1">
              <a:spLocks noChangeArrowheads="1"/>
            </p:cNvSpPr>
            <p:nvPr/>
          </p:nvSpPr>
          <p:spPr bwMode="auto">
            <a:xfrm>
              <a:off x="6092825" y="1014414"/>
              <a:ext cx="2533650"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i="0" dirty="0">
                  <a:latin typeface="Trebuchet MS" pitchFamily="34" charset="0"/>
                  <a:ea typeface="MS PGothic" pitchFamily="34" charset="-128"/>
                </a:rPr>
                <a:t>I</a:t>
              </a:r>
              <a:r>
                <a:rPr lang="en-US" altLang="zh-TW" sz="1600" b="1" i="0" baseline="-25000" dirty="0">
                  <a:latin typeface="Trebuchet MS" pitchFamily="34" charset="0"/>
                  <a:ea typeface="MS PGothic" pitchFamily="34" charset="-128"/>
                </a:rPr>
                <a:t>SE-BSE</a:t>
              </a:r>
              <a:r>
                <a:rPr lang="en-US" altLang="zh-TW" sz="1600" b="1" i="0" dirty="0">
                  <a:latin typeface="Trebuchet MS" pitchFamily="34" charset="0"/>
                  <a:ea typeface="MS PGothic" pitchFamily="34" charset="-128"/>
                </a:rPr>
                <a:t>(</a:t>
              </a:r>
              <a:r>
                <a:rPr lang="en-US" altLang="zh-TW" sz="1600" b="1" dirty="0" err="1">
                  <a:latin typeface="Trebuchet MS" pitchFamily="34" charset="0"/>
                  <a:ea typeface="MS PGothic" pitchFamily="34" charset="-128"/>
                </a:rPr>
                <a:t>LE,Material</a:t>
              </a:r>
              <a:r>
                <a:rPr lang="en-US" altLang="zh-TW" sz="1600" b="1" dirty="0">
                  <a:latin typeface="Trebuchet MS" pitchFamily="34" charset="0"/>
                  <a:ea typeface="MS PGothic" pitchFamily="34" charset="-128"/>
                </a:rPr>
                <a:t>)</a:t>
              </a:r>
              <a:endParaRPr lang="en-US" altLang="zh-TW" sz="1600" b="1" i="0" dirty="0">
                <a:latin typeface="Trebuchet MS" pitchFamily="34" charset="0"/>
                <a:ea typeface="MS PGothic" pitchFamily="34" charset="-128"/>
              </a:endParaRPr>
            </a:p>
          </p:txBody>
        </p:sp>
        <p:graphicFrame>
          <p:nvGraphicFramePr>
            <p:cNvPr id="187" name="Object 6"/>
            <p:cNvGraphicFramePr>
              <a:graphicFrameLocks noChangeAspect="1"/>
            </p:cNvGraphicFramePr>
            <p:nvPr/>
          </p:nvGraphicFramePr>
          <p:xfrm>
            <a:off x="4089400" y="2016125"/>
            <a:ext cx="3776663" cy="966788"/>
          </p:xfrm>
          <a:graphic>
            <a:graphicData uri="http://schemas.openxmlformats.org/presentationml/2006/ole">
              <p:oleObj spid="_x0000_s1184770" name="Bitmap Image" r:id="rId4" imgW="2752381" imgH="790476" progId="PBrush">
                <p:embed/>
              </p:oleObj>
            </a:graphicData>
          </a:graphic>
        </p:graphicFrame>
        <p:sp>
          <p:nvSpPr>
            <p:cNvPr id="188" name="Text Box 7"/>
            <p:cNvSpPr txBox="1">
              <a:spLocks noChangeArrowheads="1"/>
            </p:cNvSpPr>
            <p:nvPr/>
          </p:nvSpPr>
          <p:spPr bwMode="auto">
            <a:xfrm>
              <a:off x="5503863" y="1912938"/>
              <a:ext cx="501650"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189" name="Text Box 8"/>
            <p:cNvSpPr txBox="1">
              <a:spLocks noChangeArrowheads="1"/>
            </p:cNvSpPr>
            <p:nvPr/>
          </p:nvSpPr>
          <p:spPr bwMode="auto">
            <a:xfrm>
              <a:off x="5624513" y="1949450"/>
              <a:ext cx="503237"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190" name="Text Box 9"/>
            <p:cNvSpPr txBox="1">
              <a:spLocks noChangeArrowheads="1"/>
            </p:cNvSpPr>
            <p:nvPr/>
          </p:nvSpPr>
          <p:spPr bwMode="auto">
            <a:xfrm>
              <a:off x="5949950" y="1908175"/>
              <a:ext cx="503238"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191" name="Freeform 10"/>
            <p:cNvSpPr>
              <a:spLocks/>
            </p:cNvSpPr>
            <p:nvPr/>
          </p:nvSpPr>
          <p:spPr bwMode="auto">
            <a:xfrm>
              <a:off x="5867400" y="1387475"/>
              <a:ext cx="376238" cy="652463"/>
            </a:xfrm>
            <a:custGeom>
              <a:avLst/>
              <a:gdLst/>
              <a:ahLst/>
              <a:cxnLst>
                <a:cxn ang="0">
                  <a:pos x="0" y="567"/>
                </a:cxn>
                <a:cxn ang="0">
                  <a:pos x="165" y="439"/>
                </a:cxn>
                <a:cxn ang="0">
                  <a:pos x="293" y="192"/>
                </a:cxn>
                <a:cxn ang="0">
                  <a:pos x="338" y="0"/>
                </a:cxn>
              </a:cxnLst>
              <a:rect l="0" t="0" r="r" b="b"/>
              <a:pathLst>
                <a:path w="338" h="567">
                  <a:moveTo>
                    <a:pt x="0" y="567"/>
                  </a:moveTo>
                  <a:cubicBezTo>
                    <a:pt x="58" y="534"/>
                    <a:pt x="116" y="502"/>
                    <a:pt x="165" y="439"/>
                  </a:cubicBezTo>
                  <a:cubicBezTo>
                    <a:pt x="214" y="376"/>
                    <a:pt x="264" y="265"/>
                    <a:pt x="293" y="192"/>
                  </a:cubicBezTo>
                  <a:cubicBezTo>
                    <a:pt x="322" y="119"/>
                    <a:pt x="330" y="59"/>
                    <a:pt x="338" y="0"/>
                  </a:cubicBezTo>
                </a:path>
              </a:pathLst>
            </a:custGeom>
            <a:noFill/>
            <a:ln w="44450" cap="flat" cmpd="sng">
              <a:solidFill>
                <a:schemeClr val="tx1"/>
              </a:solidFill>
              <a:prstDash val="solid"/>
              <a:round/>
              <a:headEnd type="none" w="sm" len="sm"/>
              <a:tailEnd type="triangle" w="sm" len="sm"/>
            </a:ln>
            <a:effectLst/>
          </p:spPr>
          <p:txBody>
            <a:bodyPr/>
            <a:lstStyle/>
            <a:p>
              <a:endParaRPr lang="en-US" sz="1600">
                <a:latin typeface="Trebuchet MS" pitchFamily="34" charset="0"/>
              </a:endParaRPr>
            </a:p>
          </p:txBody>
        </p:sp>
        <p:grpSp>
          <p:nvGrpSpPr>
            <p:cNvPr id="5" name="Group 11"/>
            <p:cNvGrpSpPr>
              <a:grpSpLocks/>
            </p:cNvGrpSpPr>
            <p:nvPr/>
          </p:nvGrpSpPr>
          <p:grpSpPr bwMode="auto">
            <a:xfrm>
              <a:off x="5751513" y="3536950"/>
              <a:ext cx="387350" cy="314325"/>
              <a:chOff x="1719" y="3429"/>
              <a:chExt cx="283" cy="269"/>
            </a:xfrm>
          </p:grpSpPr>
          <p:sp>
            <p:nvSpPr>
              <p:cNvPr id="193" name="Line 12"/>
              <p:cNvSpPr>
                <a:spLocks noChangeShapeType="1"/>
              </p:cNvSpPr>
              <p:nvPr/>
            </p:nvSpPr>
            <p:spPr bwMode="auto">
              <a:xfrm>
                <a:off x="1856" y="3429"/>
                <a:ext cx="0" cy="155"/>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194" name="Line 13"/>
              <p:cNvSpPr>
                <a:spLocks noChangeShapeType="1"/>
              </p:cNvSpPr>
              <p:nvPr/>
            </p:nvSpPr>
            <p:spPr bwMode="auto">
              <a:xfrm>
                <a:off x="1719" y="3593"/>
                <a:ext cx="283"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195" name="Line 14"/>
              <p:cNvSpPr>
                <a:spLocks noChangeShapeType="1"/>
              </p:cNvSpPr>
              <p:nvPr/>
            </p:nvSpPr>
            <p:spPr bwMode="auto">
              <a:xfrm>
                <a:off x="1761" y="3626"/>
                <a:ext cx="182"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196" name="Line 15"/>
              <p:cNvSpPr>
                <a:spLocks noChangeShapeType="1"/>
              </p:cNvSpPr>
              <p:nvPr/>
            </p:nvSpPr>
            <p:spPr bwMode="auto">
              <a:xfrm flipV="1">
                <a:off x="1812" y="3664"/>
                <a:ext cx="88"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197" name="Line 16"/>
              <p:cNvSpPr>
                <a:spLocks noChangeShapeType="1"/>
              </p:cNvSpPr>
              <p:nvPr/>
            </p:nvSpPr>
            <p:spPr bwMode="auto">
              <a:xfrm>
                <a:off x="1838" y="3697"/>
                <a:ext cx="38" cy="1"/>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grpSp>
        <p:grpSp>
          <p:nvGrpSpPr>
            <p:cNvPr id="6" name="Group 17"/>
            <p:cNvGrpSpPr>
              <a:grpSpLocks/>
            </p:cNvGrpSpPr>
            <p:nvPr/>
          </p:nvGrpSpPr>
          <p:grpSpPr bwMode="auto">
            <a:xfrm>
              <a:off x="6170613" y="3290888"/>
              <a:ext cx="282575" cy="90487"/>
              <a:chOff x="1634" y="2862"/>
              <a:chExt cx="240" cy="96"/>
            </a:xfrm>
          </p:grpSpPr>
          <p:sp>
            <p:nvSpPr>
              <p:cNvPr id="199" name="Line 18"/>
              <p:cNvSpPr>
                <a:spLocks noChangeShapeType="1"/>
              </p:cNvSpPr>
              <p:nvPr/>
            </p:nvSpPr>
            <p:spPr bwMode="auto">
              <a:xfrm>
                <a:off x="1637" y="2862"/>
                <a:ext cx="237" cy="0"/>
              </a:xfrm>
              <a:prstGeom prst="line">
                <a:avLst/>
              </a:prstGeom>
              <a:noFill/>
              <a:ln w="28575">
                <a:solidFill>
                  <a:srgbClr val="0000FF"/>
                </a:solidFill>
                <a:round/>
                <a:headEnd type="none" w="sm" len="sm"/>
                <a:tailEnd type="none" w="sm" len="sm"/>
              </a:ln>
              <a:effectLst/>
            </p:spPr>
            <p:txBody>
              <a:bodyPr/>
              <a:lstStyle/>
              <a:p>
                <a:endParaRPr lang="en-US" sz="1600">
                  <a:latin typeface="Trebuchet MS" pitchFamily="34" charset="0"/>
                </a:endParaRPr>
              </a:p>
            </p:txBody>
          </p:sp>
          <p:sp>
            <p:nvSpPr>
              <p:cNvPr id="200" name="Line 19"/>
              <p:cNvSpPr>
                <a:spLocks noChangeShapeType="1"/>
              </p:cNvSpPr>
              <p:nvPr/>
            </p:nvSpPr>
            <p:spPr bwMode="auto">
              <a:xfrm>
                <a:off x="1634" y="2958"/>
                <a:ext cx="237" cy="0"/>
              </a:xfrm>
              <a:prstGeom prst="line">
                <a:avLst/>
              </a:prstGeom>
              <a:noFill/>
              <a:ln w="28575">
                <a:solidFill>
                  <a:srgbClr val="0000FF"/>
                </a:solidFill>
                <a:round/>
                <a:headEnd type="none" w="sm" len="sm"/>
                <a:tailEnd type="none" w="sm" len="sm"/>
              </a:ln>
              <a:effectLst/>
            </p:spPr>
            <p:txBody>
              <a:bodyPr/>
              <a:lstStyle/>
              <a:p>
                <a:endParaRPr lang="en-US" sz="1600">
                  <a:latin typeface="Trebuchet MS" pitchFamily="34" charset="0"/>
                </a:endParaRPr>
              </a:p>
            </p:txBody>
          </p:sp>
        </p:grpSp>
        <p:sp>
          <p:nvSpPr>
            <p:cNvPr id="201" name="Freeform 20"/>
            <p:cNvSpPr>
              <a:spLocks/>
            </p:cNvSpPr>
            <p:nvPr/>
          </p:nvSpPr>
          <p:spPr bwMode="auto">
            <a:xfrm>
              <a:off x="5929313" y="2071688"/>
              <a:ext cx="385762" cy="1216025"/>
            </a:xfrm>
            <a:custGeom>
              <a:avLst/>
              <a:gdLst/>
              <a:ahLst/>
              <a:cxnLst>
                <a:cxn ang="0">
                  <a:pos x="0" y="0"/>
                </a:cxn>
                <a:cxn ang="0">
                  <a:pos x="280" y="230"/>
                </a:cxn>
                <a:cxn ang="0">
                  <a:pos x="280" y="1040"/>
                </a:cxn>
              </a:cxnLst>
              <a:rect l="0" t="0" r="r" b="b"/>
              <a:pathLst>
                <a:path w="280" h="1040">
                  <a:moveTo>
                    <a:pt x="0" y="0"/>
                  </a:moveTo>
                  <a:lnTo>
                    <a:pt x="280" y="230"/>
                  </a:lnTo>
                  <a:lnTo>
                    <a:pt x="280" y="1040"/>
                  </a:lnTo>
                </a:path>
              </a:pathLst>
            </a:custGeom>
            <a:noFill/>
            <a:ln w="28575" cap="flat" cmpd="sng">
              <a:solidFill>
                <a:srgbClr val="0000FF"/>
              </a:solidFill>
              <a:prstDash val="sysDot"/>
              <a:round/>
              <a:headEnd type="none" w="sm" len="sm"/>
              <a:tailEnd type="none" w="sm" len="sm"/>
            </a:ln>
            <a:effectLst/>
          </p:spPr>
          <p:txBody>
            <a:bodyPr/>
            <a:lstStyle/>
            <a:p>
              <a:endParaRPr lang="en-US" sz="1600">
                <a:latin typeface="Trebuchet MS" pitchFamily="34" charset="0"/>
              </a:endParaRPr>
            </a:p>
          </p:txBody>
        </p:sp>
        <p:sp>
          <p:nvSpPr>
            <p:cNvPr id="202" name="Rectangle 21"/>
            <p:cNvSpPr>
              <a:spLocks noChangeArrowheads="1"/>
            </p:cNvSpPr>
            <p:nvPr/>
          </p:nvSpPr>
          <p:spPr bwMode="auto">
            <a:xfrm>
              <a:off x="6253163" y="2746375"/>
              <a:ext cx="125412" cy="350838"/>
            </a:xfrm>
            <a:prstGeom prst="rect">
              <a:avLst/>
            </a:prstGeom>
            <a:solidFill>
              <a:srgbClr val="0000FF"/>
            </a:solidFill>
            <a:ln w="25400">
              <a:solidFill>
                <a:srgbClr val="000080"/>
              </a:solidFill>
              <a:miter lim="800000"/>
              <a:headEnd type="none" w="sm" len="sm"/>
              <a:tailEnd type="none" w="sm" len="sm"/>
            </a:ln>
            <a:effectLst/>
          </p:spPr>
          <p:txBody>
            <a:bodyPr wrap="none" anchor="ctr"/>
            <a:lstStyle/>
            <a:p>
              <a:endParaRPr lang="en-US" sz="1600">
                <a:latin typeface="Trebuchet MS" pitchFamily="34" charset="0"/>
              </a:endParaRPr>
            </a:p>
          </p:txBody>
        </p:sp>
        <p:sp>
          <p:nvSpPr>
            <p:cNvPr id="203" name="Freeform 22"/>
            <p:cNvSpPr>
              <a:spLocks/>
            </p:cNvSpPr>
            <p:nvPr/>
          </p:nvSpPr>
          <p:spPr bwMode="auto">
            <a:xfrm>
              <a:off x="5926138" y="3371850"/>
              <a:ext cx="388937" cy="477838"/>
            </a:xfrm>
            <a:custGeom>
              <a:avLst/>
              <a:gdLst/>
              <a:ahLst/>
              <a:cxnLst>
                <a:cxn ang="0">
                  <a:pos x="282" y="0"/>
                </a:cxn>
                <a:cxn ang="0">
                  <a:pos x="282" y="408"/>
                </a:cxn>
                <a:cxn ang="0">
                  <a:pos x="0" y="144"/>
                </a:cxn>
              </a:cxnLst>
              <a:rect l="0" t="0" r="r" b="b"/>
              <a:pathLst>
                <a:path w="282" h="408">
                  <a:moveTo>
                    <a:pt x="282" y="0"/>
                  </a:moveTo>
                  <a:lnTo>
                    <a:pt x="282" y="408"/>
                  </a:lnTo>
                  <a:lnTo>
                    <a:pt x="0" y="144"/>
                  </a:lnTo>
                </a:path>
              </a:pathLst>
            </a:custGeom>
            <a:noFill/>
            <a:ln w="25400" cap="flat" cmpd="sng">
              <a:solidFill>
                <a:srgbClr val="0000FF"/>
              </a:solidFill>
              <a:prstDash val="sysDot"/>
              <a:round/>
              <a:headEnd type="none" w="sm" len="sm"/>
              <a:tailEnd type="none" w="sm" len="sm"/>
            </a:ln>
            <a:effectLst/>
          </p:spPr>
          <p:txBody>
            <a:bodyPr/>
            <a:lstStyle/>
            <a:p>
              <a:endParaRPr lang="en-US" sz="1600">
                <a:latin typeface="Trebuchet MS" pitchFamily="34" charset="0"/>
              </a:endParaRPr>
            </a:p>
          </p:txBody>
        </p:sp>
        <p:sp>
          <p:nvSpPr>
            <p:cNvPr id="204" name="Text Box 23"/>
            <p:cNvSpPr txBox="1">
              <a:spLocks noChangeArrowheads="1"/>
            </p:cNvSpPr>
            <p:nvPr/>
          </p:nvSpPr>
          <p:spPr bwMode="auto">
            <a:xfrm>
              <a:off x="4664075" y="1908175"/>
              <a:ext cx="504825"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05" name="Text Box 24"/>
            <p:cNvSpPr txBox="1">
              <a:spLocks noChangeArrowheads="1"/>
            </p:cNvSpPr>
            <p:nvPr/>
          </p:nvSpPr>
          <p:spPr bwMode="auto">
            <a:xfrm>
              <a:off x="4873625" y="1944688"/>
              <a:ext cx="504825"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06" name="Text Box 25"/>
            <p:cNvSpPr txBox="1">
              <a:spLocks noChangeArrowheads="1"/>
            </p:cNvSpPr>
            <p:nvPr/>
          </p:nvSpPr>
          <p:spPr bwMode="auto">
            <a:xfrm>
              <a:off x="5089525" y="1935162"/>
              <a:ext cx="503238"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07" name="Text Box 26"/>
            <p:cNvSpPr txBox="1">
              <a:spLocks noChangeArrowheads="1"/>
            </p:cNvSpPr>
            <p:nvPr/>
          </p:nvSpPr>
          <p:spPr bwMode="auto">
            <a:xfrm>
              <a:off x="5786438" y="1938338"/>
              <a:ext cx="503237"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08" name="Text Box 27"/>
            <p:cNvSpPr txBox="1">
              <a:spLocks noChangeArrowheads="1"/>
            </p:cNvSpPr>
            <p:nvPr/>
          </p:nvSpPr>
          <p:spPr bwMode="auto">
            <a:xfrm>
              <a:off x="5295900" y="1900238"/>
              <a:ext cx="503238"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09" name="Rectangle 28"/>
            <p:cNvSpPr>
              <a:spLocks noChangeArrowheads="1"/>
            </p:cNvSpPr>
            <p:nvPr/>
          </p:nvSpPr>
          <p:spPr bwMode="auto">
            <a:xfrm>
              <a:off x="5689600" y="2133599"/>
              <a:ext cx="370670" cy="485122"/>
            </a:xfrm>
            <a:prstGeom prst="rect">
              <a:avLst/>
            </a:prstGeom>
            <a:noFill/>
            <a:ln w="12700">
              <a:noFill/>
              <a:miter lim="800000"/>
              <a:headEnd type="none" w="sm" len="sm"/>
              <a:tailEnd type="none" w="sm" len="sm"/>
            </a:ln>
            <a:effectLst/>
          </p:spPr>
          <p:txBody>
            <a:bodyPr wrap="none">
              <a:spAutoFit/>
            </a:bodyPr>
            <a:lstStyle/>
            <a:p>
              <a:r>
                <a:rPr lang="en-US" altLang="zh-TW" sz="1600" b="1">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10" name="Rectangle 29"/>
            <p:cNvSpPr>
              <a:spLocks noChangeArrowheads="1"/>
            </p:cNvSpPr>
            <p:nvPr/>
          </p:nvSpPr>
          <p:spPr bwMode="auto">
            <a:xfrm>
              <a:off x="4956175" y="2130464"/>
              <a:ext cx="370670" cy="485122"/>
            </a:xfrm>
            <a:prstGeom prst="rect">
              <a:avLst/>
            </a:prstGeom>
            <a:noFill/>
            <a:ln w="12700">
              <a:noFill/>
              <a:miter lim="800000"/>
              <a:headEnd type="none" w="sm" len="sm"/>
              <a:tailEnd type="none" w="sm" len="sm"/>
            </a:ln>
            <a:effectLst/>
          </p:spPr>
          <p:txBody>
            <a:bodyPr wrap="none">
              <a:spAutoFit/>
            </a:bodyPr>
            <a:lstStyle/>
            <a:p>
              <a:r>
                <a:rPr lang="en-US" altLang="zh-TW" sz="1600" b="1" dirty="0">
                  <a:solidFill>
                    <a:srgbClr val="FF0000"/>
                  </a:solidFill>
                  <a:effectLst>
                    <a:outerShdw blurRad="38100" dist="38100" dir="2700000" algn="tl">
                      <a:srgbClr val="C0C0C0"/>
                    </a:outerShdw>
                  </a:effectLst>
                  <a:latin typeface="Trebuchet MS" pitchFamily="34" charset="0"/>
                  <a:ea typeface="MS PGothic" pitchFamily="34" charset="-128"/>
                </a:rPr>
                <a:t>e</a:t>
              </a:r>
              <a:r>
                <a:rPr lang="en-US" altLang="zh-TW" sz="1600" b="1" baseline="30000" dirty="0">
                  <a:solidFill>
                    <a:srgbClr val="FF0000"/>
                  </a:solidFill>
                  <a:effectLst>
                    <a:outerShdw blurRad="38100" dist="38100" dir="2700000" algn="tl">
                      <a:srgbClr val="C0C0C0"/>
                    </a:outerShdw>
                  </a:effectLst>
                  <a:latin typeface="Trebuchet MS" pitchFamily="34" charset="0"/>
                  <a:ea typeface="MS PGothic" pitchFamily="34" charset="-128"/>
                </a:rPr>
                <a:t>-</a:t>
              </a:r>
            </a:p>
          </p:txBody>
        </p:sp>
        <p:sp>
          <p:nvSpPr>
            <p:cNvPr id="213" name="Freeform 32"/>
            <p:cNvSpPr>
              <a:spLocks/>
            </p:cNvSpPr>
            <p:nvPr/>
          </p:nvSpPr>
          <p:spPr bwMode="auto">
            <a:xfrm>
              <a:off x="5765800" y="842963"/>
              <a:ext cx="138113" cy="1208087"/>
            </a:xfrm>
            <a:custGeom>
              <a:avLst/>
              <a:gdLst/>
              <a:ahLst/>
              <a:cxnLst>
                <a:cxn ang="0">
                  <a:pos x="0" y="18"/>
                </a:cxn>
                <a:cxn ang="0">
                  <a:pos x="55" y="1033"/>
                </a:cxn>
                <a:cxn ang="0">
                  <a:pos x="100" y="0"/>
                </a:cxn>
              </a:cxnLst>
              <a:rect l="0" t="0" r="r" b="b"/>
              <a:pathLst>
                <a:path w="100" h="1033">
                  <a:moveTo>
                    <a:pt x="0" y="18"/>
                  </a:moveTo>
                  <a:lnTo>
                    <a:pt x="55" y="1033"/>
                  </a:lnTo>
                  <a:lnTo>
                    <a:pt x="100" y="0"/>
                  </a:lnTo>
                </a:path>
              </a:pathLst>
            </a:custGeom>
            <a:solidFill>
              <a:srgbClr val="FF0000"/>
            </a:solidFill>
            <a:ln w="12700" cap="flat" cmpd="sng">
              <a:solidFill>
                <a:schemeClr val="tx1"/>
              </a:solidFill>
              <a:prstDash val="solid"/>
              <a:round/>
              <a:headEnd type="none" w="sm" len="sm"/>
              <a:tailEnd type="none" w="sm" len="sm"/>
            </a:ln>
            <a:effectLst/>
          </p:spPr>
          <p:txBody>
            <a:bodyPr/>
            <a:lstStyle/>
            <a:p>
              <a:endParaRPr lang="en-US" sz="1600">
                <a:latin typeface="Trebuchet MS" pitchFamily="34" charset="0"/>
              </a:endParaRPr>
            </a:p>
          </p:txBody>
        </p:sp>
        <p:sp>
          <p:nvSpPr>
            <p:cNvPr id="214" name="Text Box 34"/>
            <p:cNvSpPr txBox="1">
              <a:spLocks noChangeArrowheads="1"/>
            </p:cNvSpPr>
            <p:nvPr/>
          </p:nvSpPr>
          <p:spPr bwMode="auto">
            <a:xfrm>
              <a:off x="5286375" y="2800349"/>
              <a:ext cx="577850" cy="485122"/>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b="1" i="0" dirty="0">
                  <a:solidFill>
                    <a:srgbClr val="0000CC"/>
                  </a:solidFill>
                  <a:latin typeface="Trebuchet MS" pitchFamily="34" charset="0"/>
                  <a:ea typeface="MS PGothic" pitchFamily="34" charset="-128"/>
                </a:rPr>
                <a:t>I</a:t>
              </a:r>
              <a:r>
                <a:rPr lang="en-US" altLang="zh-TW" sz="1600" b="1" i="0" baseline="-25000" dirty="0">
                  <a:solidFill>
                    <a:srgbClr val="0000CC"/>
                  </a:solidFill>
                  <a:latin typeface="Trebuchet MS" pitchFamily="34" charset="0"/>
                  <a:ea typeface="MS PGothic" pitchFamily="34" charset="-128"/>
                </a:rPr>
                <a:t>SC</a:t>
              </a:r>
            </a:p>
          </p:txBody>
        </p:sp>
        <p:sp>
          <p:nvSpPr>
            <p:cNvPr id="215" name="Freeform 35"/>
            <p:cNvSpPr>
              <a:spLocks/>
            </p:cNvSpPr>
            <p:nvPr/>
          </p:nvSpPr>
          <p:spPr bwMode="auto">
            <a:xfrm>
              <a:off x="5775325" y="2508250"/>
              <a:ext cx="206375" cy="793750"/>
            </a:xfrm>
            <a:custGeom>
              <a:avLst/>
              <a:gdLst/>
              <a:ahLst/>
              <a:cxnLst>
                <a:cxn ang="0">
                  <a:pos x="4" y="0"/>
                </a:cxn>
                <a:cxn ang="0">
                  <a:pos x="10" y="97"/>
                </a:cxn>
                <a:cxn ang="0">
                  <a:pos x="62" y="221"/>
                </a:cxn>
                <a:cxn ang="0">
                  <a:pos x="106" y="372"/>
                </a:cxn>
                <a:cxn ang="0">
                  <a:pos x="130" y="500"/>
                </a:cxn>
              </a:cxnLst>
              <a:rect l="0" t="0" r="r" b="b"/>
              <a:pathLst>
                <a:path w="130" h="500">
                  <a:moveTo>
                    <a:pt x="4" y="0"/>
                  </a:moveTo>
                  <a:cubicBezTo>
                    <a:pt x="2" y="31"/>
                    <a:pt x="0" y="60"/>
                    <a:pt x="10" y="97"/>
                  </a:cubicBezTo>
                  <a:cubicBezTo>
                    <a:pt x="20" y="134"/>
                    <a:pt x="46" y="175"/>
                    <a:pt x="62" y="221"/>
                  </a:cubicBezTo>
                  <a:cubicBezTo>
                    <a:pt x="78" y="267"/>
                    <a:pt x="95" y="326"/>
                    <a:pt x="106" y="372"/>
                  </a:cubicBezTo>
                  <a:cubicBezTo>
                    <a:pt x="117" y="418"/>
                    <a:pt x="125" y="473"/>
                    <a:pt x="130" y="500"/>
                  </a:cubicBezTo>
                </a:path>
              </a:pathLst>
            </a:custGeom>
            <a:noFill/>
            <a:ln w="34925" cap="flat" cmpd="sng">
              <a:solidFill>
                <a:srgbClr val="0000FF"/>
              </a:solidFill>
              <a:prstDash val="solid"/>
              <a:round/>
              <a:headEnd type="none" w="sm" len="sm"/>
              <a:tailEnd type="triangle" w="med" len="lg"/>
            </a:ln>
            <a:effectLst/>
          </p:spPr>
          <p:txBody>
            <a:bodyPr/>
            <a:lstStyle/>
            <a:p>
              <a:endParaRPr lang="en-US" sz="1600">
                <a:latin typeface="Trebuchet MS" pitchFamily="34" charset="0"/>
              </a:endParaRPr>
            </a:p>
          </p:txBody>
        </p:sp>
      </p:grpSp>
      <p:grpSp>
        <p:nvGrpSpPr>
          <p:cNvPr id="7" name="Group 235"/>
          <p:cNvGrpSpPr/>
          <p:nvPr/>
        </p:nvGrpSpPr>
        <p:grpSpPr>
          <a:xfrm>
            <a:off x="5981700" y="2952751"/>
            <a:ext cx="1473200" cy="1669256"/>
            <a:chOff x="9855200" y="2686050"/>
            <a:chExt cx="1473200" cy="2225675"/>
          </a:xfrm>
        </p:grpSpPr>
        <p:grpSp>
          <p:nvGrpSpPr>
            <p:cNvPr id="8" name="Group 37"/>
            <p:cNvGrpSpPr>
              <a:grpSpLocks/>
            </p:cNvGrpSpPr>
            <p:nvPr/>
          </p:nvGrpSpPr>
          <p:grpSpPr bwMode="auto">
            <a:xfrm>
              <a:off x="9955213" y="4597400"/>
              <a:ext cx="387350" cy="314325"/>
              <a:chOff x="1719" y="3429"/>
              <a:chExt cx="283" cy="269"/>
            </a:xfrm>
          </p:grpSpPr>
          <p:sp>
            <p:nvSpPr>
              <p:cNvPr id="217" name="Line 38"/>
              <p:cNvSpPr>
                <a:spLocks noChangeShapeType="1"/>
              </p:cNvSpPr>
              <p:nvPr/>
            </p:nvSpPr>
            <p:spPr bwMode="auto">
              <a:xfrm>
                <a:off x="1856" y="3429"/>
                <a:ext cx="0" cy="155"/>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218" name="Line 39"/>
              <p:cNvSpPr>
                <a:spLocks noChangeShapeType="1"/>
              </p:cNvSpPr>
              <p:nvPr/>
            </p:nvSpPr>
            <p:spPr bwMode="auto">
              <a:xfrm>
                <a:off x="1719" y="3593"/>
                <a:ext cx="283"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219" name="Line 40"/>
              <p:cNvSpPr>
                <a:spLocks noChangeShapeType="1"/>
              </p:cNvSpPr>
              <p:nvPr/>
            </p:nvSpPr>
            <p:spPr bwMode="auto">
              <a:xfrm>
                <a:off x="1761" y="3626"/>
                <a:ext cx="182"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220" name="Line 41"/>
              <p:cNvSpPr>
                <a:spLocks noChangeShapeType="1"/>
              </p:cNvSpPr>
              <p:nvPr/>
            </p:nvSpPr>
            <p:spPr bwMode="auto">
              <a:xfrm flipV="1">
                <a:off x="1812" y="3664"/>
                <a:ext cx="88" cy="0"/>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sp>
            <p:nvSpPr>
              <p:cNvPr id="221" name="Line 42"/>
              <p:cNvSpPr>
                <a:spLocks noChangeShapeType="1"/>
              </p:cNvSpPr>
              <p:nvPr/>
            </p:nvSpPr>
            <p:spPr bwMode="auto">
              <a:xfrm>
                <a:off x="1838" y="3697"/>
                <a:ext cx="38" cy="1"/>
              </a:xfrm>
              <a:prstGeom prst="line">
                <a:avLst/>
              </a:prstGeom>
              <a:noFill/>
              <a:ln w="12700">
                <a:solidFill>
                  <a:schemeClr val="tx1"/>
                </a:solidFill>
                <a:round/>
                <a:headEnd type="none" w="sm" len="sm"/>
                <a:tailEnd type="none" w="sm" len="sm"/>
              </a:ln>
              <a:effectLst/>
            </p:spPr>
            <p:txBody>
              <a:bodyPr/>
              <a:lstStyle/>
              <a:p>
                <a:endParaRPr lang="en-US" sz="1600">
                  <a:latin typeface="Trebuchet MS" pitchFamily="34" charset="0"/>
                </a:endParaRPr>
              </a:p>
            </p:txBody>
          </p:sp>
        </p:grpSp>
        <p:grpSp>
          <p:nvGrpSpPr>
            <p:cNvPr id="9" name="Group 43"/>
            <p:cNvGrpSpPr>
              <a:grpSpLocks/>
            </p:cNvGrpSpPr>
            <p:nvPr/>
          </p:nvGrpSpPr>
          <p:grpSpPr bwMode="auto">
            <a:xfrm>
              <a:off x="10374313" y="4351338"/>
              <a:ext cx="282575" cy="90487"/>
              <a:chOff x="1634" y="2862"/>
              <a:chExt cx="240" cy="96"/>
            </a:xfrm>
          </p:grpSpPr>
          <p:sp>
            <p:nvSpPr>
              <p:cNvPr id="223" name="Line 44"/>
              <p:cNvSpPr>
                <a:spLocks noChangeShapeType="1"/>
              </p:cNvSpPr>
              <p:nvPr/>
            </p:nvSpPr>
            <p:spPr bwMode="auto">
              <a:xfrm>
                <a:off x="1637" y="2862"/>
                <a:ext cx="237" cy="0"/>
              </a:xfrm>
              <a:prstGeom prst="line">
                <a:avLst/>
              </a:prstGeom>
              <a:noFill/>
              <a:ln w="28575">
                <a:solidFill>
                  <a:srgbClr val="0000FF"/>
                </a:solidFill>
                <a:round/>
                <a:headEnd type="none" w="sm" len="sm"/>
                <a:tailEnd type="none" w="sm" len="sm"/>
              </a:ln>
              <a:effectLst/>
            </p:spPr>
            <p:txBody>
              <a:bodyPr/>
              <a:lstStyle/>
              <a:p>
                <a:endParaRPr lang="en-US" sz="1600">
                  <a:latin typeface="Trebuchet MS" pitchFamily="34" charset="0"/>
                </a:endParaRPr>
              </a:p>
            </p:txBody>
          </p:sp>
          <p:sp>
            <p:nvSpPr>
              <p:cNvPr id="224" name="Line 45"/>
              <p:cNvSpPr>
                <a:spLocks noChangeShapeType="1"/>
              </p:cNvSpPr>
              <p:nvPr/>
            </p:nvSpPr>
            <p:spPr bwMode="auto">
              <a:xfrm>
                <a:off x="1634" y="2958"/>
                <a:ext cx="237" cy="0"/>
              </a:xfrm>
              <a:prstGeom prst="line">
                <a:avLst/>
              </a:prstGeom>
              <a:noFill/>
              <a:ln w="28575">
                <a:solidFill>
                  <a:srgbClr val="0000FF"/>
                </a:solidFill>
                <a:round/>
                <a:headEnd type="none" w="sm" len="sm"/>
                <a:tailEnd type="none" w="sm" len="sm"/>
              </a:ln>
              <a:effectLst/>
            </p:spPr>
            <p:txBody>
              <a:bodyPr/>
              <a:lstStyle/>
              <a:p>
                <a:endParaRPr lang="en-US" sz="1600">
                  <a:latin typeface="Trebuchet MS" pitchFamily="34" charset="0"/>
                </a:endParaRPr>
              </a:p>
            </p:txBody>
          </p:sp>
        </p:grpSp>
        <p:sp>
          <p:nvSpPr>
            <p:cNvPr id="225" name="Freeform 46"/>
            <p:cNvSpPr>
              <a:spLocks/>
            </p:cNvSpPr>
            <p:nvPr/>
          </p:nvSpPr>
          <p:spPr bwMode="auto">
            <a:xfrm>
              <a:off x="10133013" y="3132138"/>
              <a:ext cx="385762" cy="1216025"/>
            </a:xfrm>
            <a:custGeom>
              <a:avLst/>
              <a:gdLst/>
              <a:ahLst/>
              <a:cxnLst>
                <a:cxn ang="0">
                  <a:pos x="0" y="0"/>
                </a:cxn>
                <a:cxn ang="0">
                  <a:pos x="280" y="230"/>
                </a:cxn>
                <a:cxn ang="0">
                  <a:pos x="280" y="1040"/>
                </a:cxn>
              </a:cxnLst>
              <a:rect l="0" t="0" r="r" b="b"/>
              <a:pathLst>
                <a:path w="280" h="1040">
                  <a:moveTo>
                    <a:pt x="0" y="0"/>
                  </a:moveTo>
                  <a:lnTo>
                    <a:pt x="280" y="230"/>
                  </a:lnTo>
                  <a:lnTo>
                    <a:pt x="280" y="1040"/>
                  </a:lnTo>
                </a:path>
              </a:pathLst>
            </a:custGeom>
            <a:noFill/>
            <a:ln w="28575" cap="flat" cmpd="sng">
              <a:solidFill>
                <a:srgbClr val="0000FF"/>
              </a:solidFill>
              <a:prstDash val="sysDot"/>
              <a:round/>
              <a:headEnd type="none" w="sm" len="sm"/>
              <a:tailEnd type="none" w="sm" len="sm"/>
            </a:ln>
            <a:effectLst/>
          </p:spPr>
          <p:txBody>
            <a:bodyPr/>
            <a:lstStyle/>
            <a:p>
              <a:endParaRPr lang="en-US" sz="1600">
                <a:latin typeface="Trebuchet MS" pitchFamily="34" charset="0"/>
              </a:endParaRPr>
            </a:p>
          </p:txBody>
        </p:sp>
        <p:sp>
          <p:nvSpPr>
            <p:cNvPr id="226" name="Rectangle 47"/>
            <p:cNvSpPr>
              <a:spLocks noChangeArrowheads="1"/>
            </p:cNvSpPr>
            <p:nvPr/>
          </p:nvSpPr>
          <p:spPr bwMode="auto">
            <a:xfrm>
              <a:off x="10456863" y="3806825"/>
              <a:ext cx="125412" cy="350838"/>
            </a:xfrm>
            <a:prstGeom prst="rect">
              <a:avLst/>
            </a:prstGeom>
            <a:solidFill>
              <a:srgbClr val="0000FF"/>
            </a:solidFill>
            <a:ln w="25400">
              <a:solidFill>
                <a:srgbClr val="000080"/>
              </a:solidFill>
              <a:miter lim="800000"/>
              <a:headEnd type="none" w="sm" len="sm"/>
              <a:tailEnd type="none" w="sm" len="sm"/>
            </a:ln>
            <a:effectLst/>
          </p:spPr>
          <p:txBody>
            <a:bodyPr wrap="none" anchor="ctr"/>
            <a:lstStyle/>
            <a:p>
              <a:endParaRPr lang="en-US" sz="1600">
                <a:latin typeface="Trebuchet MS" pitchFamily="34" charset="0"/>
              </a:endParaRPr>
            </a:p>
          </p:txBody>
        </p:sp>
        <p:sp>
          <p:nvSpPr>
            <p:cNvPr id="227" name="Freeform 48"/>
            <p:cNvSpPr>
              <a:spLocks/>
            </p:cNvSpPr>
            <p:nvPr/>
          </p:nvSpPr>
          <p:spPr bwMode="auto">
            <a:xfrm>
              <a:off x="10129838" y="4432300"/>
              <a:ext cx="388937" cy="477838"/>
            </a:xfrm>
            <a:custGeom>
              <a:avLst/>
              <a:gdLst/>
              <a:ahLst/>
              <a:cxnLst>
                <a:cxn ang="0">
                  <a:pos x="282" y="0"/>
                </a:cxn>
                <a:cxn ang="0">
                  <a:pos x="282" y="408"/>
                </a:cxn>
                <a:cxn ang="0">
                  <a:pos x="0" y="144"/>
                </a:cxn>
              </a:cxnLst>
              <a:rect l="0" t="0" r="r" b="b"/>
              <a:pathLst>
                <a:path w="282" h="408">
                  <a:moveTo>
                    <a:pt x="282" y="0"/>
                  </a:moveTo>
                  <a:lnTo>
                    <a:pt x="282" y="408"/>
                  </a:lnTo>
                  <a:lnTo>
                    <a:pt x="0" y="144"/>
                  </a:lnTo>
                </a:path>
              </a:pathLst>
            </a:custGeom>
            <a:noFill/>
            <a:ln w="25400" cap="flat" cmpd="sng">
              <a:solidFill>
                <a:srgbClr val="0000FF"/>
              </a:solidFill>
              <a:prstDash val="sysDot"/>
              <a:round/>
              <a:headEnd type="none" w="sm" len="sm"/>
              <a:tailEnd type="none" w="sm" len="sm"/>
            </a:ln>
            <a:effectLst/>
          </p:spPr>
          <p:txBody>
            <a:bodyPr/>
            <a:lstStyle/>
            <a:p>
              <a:endParaRPr lang="en-US" sz="1600">
                <a:latin typeface="Trebuchet MS" pitchFamily="34" charset="0"/>
              </a:endParaRPr>
            </a:p>
          </p:txBody>
        </p:sp>
        <p:sp>
          <p:nvSpPr>
            <p:cNvPr id="228" name="Freeform 49"/>
            <p:cNvSpPr>
              <a:spLocks/>
            </p:cNvSpPr>
            <p:nvPr/>
          </p:nvSpPr>
          <p:spPr bwMode="auto">
            <a:xfrm flipH="1" flipV="1">
              <a:off x="10421938" y="2935288"/>
              <a:ext cx="219075" cy="773112"/>
            </a:xfrm>
            <a:custGeom>
              <a:avLst/>
              <a:gdLst/>
              <a:ahLst/>
              <a:cxnLst>
                <a:cxn ang="0">
                  <a:pos x="125" y="624"/>
                </a:cxn>
                <a:cxn ang="0">
                  <a:pos x="37" y="504"/>
                </a:cxn>
                <a:cxn ang="0">
                  <a:pos x="5" y="320"/>
                </a:cxn>
                <a:cxn ang="0">
                  <a:pos x="5" y="80"/>
                </a:cxn>
                <a:cxn ang="0">
                  <a:pos x="5" y="0"/>
                </a:cxn>
              </a:cxnLst>
              <a:rect l="0" t="0" r="r" b="b"/>
              <a:pathLst>
                <a:path w="125" h="624">
                  <a:moveTo>
                    <a:pt x="125" y="624"/>
                  </a:moveTo>
                  <a:cubicBezTo>
                    <a:pt x="91" y="589"/>
                    <a:pt x="57" y="555"/>
                    <a:pt x="37" y="504"/>
                  </a:cubicBezTo>
                  <a:cubicBezTo>
                    <a:pt x="17" y="453"/>
                    <a:pt x="10" y="391"/>
                    <a:pt x="5" y="320"/>
                  </a:cubicBezTo>
                  <a:cubicBezTo>
                    <a:pt x="0" y="249"/>
                    <a:pt x="5" y="133"/>
                    <a:pt x="5" y="80"/>
                  </a:cubicBezTo>
                  <a:cubicBezTo>
                    <a:pt x="5" y="27"/>
                    <a:pt x="5" y="13"/>
                    <a:pt x="5" y="0"/>
                  </a:cubicBezTo>
                </a:path>
              </a:pathLst>
            </a:custGeom>
            <a:noFill/>
            <a:ln w="34925" cap="flat" cmpd="sng">
              <a:solidFill>
                <a:srgbClr val="0000FF"/>
              </a:solidFill>
              <a:prstDash val="solid"/>
              <a:round/>
              <a:headEnd type="none" w="sm" len="sm"/>
              <a:tailEnd type="triangle" w="med" len="lg"/>
            </a:ln>
            <a:effectLst/>
          </p:spPr>
          <p:txBody>
            <a:bodyPr/>
            <a:lstStyle/>
            <a:p>
              <a:endParaRPr lang="en-US" sz="1600">
                <a:latin typeface="Trebuchet MS" pitchFamily="34" charset="0"/>
              </a:endParaRPr>
            </a:p>
          </p:txBody>
        </p:sp>
        <p:sp>
          <p:nvSpPr>
            <p:cNvPr id="229" name="Text Box 50"/>
            <p:cNvSpPr txBox="1">
              <a:spLocks noChangeArrowheads="1"/>
            </p:cNvSpPr>
            <p:nvPr/>
          </p:nvSpPr>
          <p:spPr bwMode="auto">
            <a:xfrm>
              <a:off x="10528300" y="2686050"/>
              <a:ext cx="800100" cy="451405"/>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i="0" dirty="0" err="1">
                  <a:solidFill>
                    <a:srgbClr val="0000CC"/>
                  </a:solidFill>
                  <a:latin typeface="Trebuchet MS" pitchFamily="34" charset="0"/>
                  <a:ea typeface="MS PGothic" pitchFamily="34" charset="-128"/>
                  <a:cs typeface="Times New Roman" pitchFamily="18" charset="0"/>
                </a:rPr>
                <a:t>I</a:t>
              </a:r>
              <a:r>
                <a:rPr lang="en-US" altLang="zh-TW" sz="1600" i="0" baseline="-25000" dirty="0" err="1">
                  <a:solidFill>
                    <a:srgbClr val="0000CC"/>
                  </a:solidFill>
                  <a:latin typeface="Trebuchet MS" pitchFamily="34" charset="0"/>
                  <a:ea typeface="MS PGothic" pitchFamily="34" charset="-128"/>
                </a:rPr>
                <a:t>sc</a:t>
              </a:r>
              <a:r>
                <a:rPr lang="en-US" altLang="zh-TW" sz="1600" i="0" dirty="0">
                  <a:solidFill>
                    <a:srgbClr val="0000CC"/>
                  </a:solidFill>
                  <a:latin typeface="Trebuchet MS" pitchFamily="34" charset="0"/>
                  <a:ea typeface="MS PGothic" pitchFamily="34" charset="-128"/>
                </a:rPr>
                <a:t>(t)</a:t>
              </a:r>
              <a:endParaRPr lang="en-US" altLang="zh-TW" sz="1600" i="0" baseline="-25000" dirty="0">
                <a:solidFill>
                  <a:srgbClr val="0000CC"/>
                </a:solidFill>
                <a:latin typeface="Trebuchet MS" pitchFamily="34" charset="0"/>
                <a:ea typeface="MS PGothic" pitchFamily="34" charset="-128"/>
              </a:endParaRPr>
            </a:p>
          </p:txBody>
        </p:sp>
        <p:sp>
          <p:nvSpPr>
            <p:cNvPr id="230" name="Line 51"/>
            <p:cNvSpPr>
              <a:spLocks noChangeShapeType="1"/>
            </p:cNvSpPr>
            <p:nvPr/>
          </p:nvSpPr>
          <p:spPr bwMode="auto">
            <a:xfrm flipV="1">
              <a:off x="10185400" y="3219450"/>
              <a:ext cx="0" cy="596900"/>
            </a:xfrm>
            <a:prstGeom prst="line">
              <a:avLst/>
            </a:prstGeom>
            <a:noFill/>
            <a:ln w="12700">
              <a:solidFill>
                <a:schemeClr val="tx1"/>
              </a:solidFill>
              <a:round/>
              <a:headEnd type="none" w="sm" len="sm"/>
              <a:tailEnd type="triangle" w="sm" len="sm"/>
            </a:ln>
            <a:effectLst/>
          </p:spPr>
          <p:txBody>
            <a:bodyPr/>
            <a:lstStyle/>
            <a:p>
              <a:endParaRPr lang="en-US" sz="1600">
                <a:latin typeface="Trebuchet MS" pitchFamily="34" charset="0"/>
              </a:endParaRPr>
            </a:p>
          </p:txBody>
        </p:sp>
        <p:sp>
          <p:nvSpPr>
            <p:cNvPr id="231" name="Line 52"/>
            <p:cNvSpPr>
              <a:spLocks noChangeShapeType="1"/>
            </p:cNvSpPr>
            <p:nvPr/>
          </p:nvSpPr>
          <p:spPr bwMode="auto">
            <a:xfrm>
              <a:off x="10185400" y="4171950"/>
              <a:ext cx="0" cy="431800"/>
            </a:xfrm>
            <a:prstGeom prst="line">
              <a:avLst/>
            </a:prstGeom>
            <a:noFill/>
            <a:ln w="12700">
              <a:solidFill>
                <a:schemeClr val="tx1"/>
              </a:solidFill>
              <a:round/>
              <a:headEnd type="none" w="sm" len="sm"/>
              <a:tailEnd type="triangle" w="sm" len="sm"/>
            </a:ln>
            <a:effectLst/>
          </p:spPr>
          <p:txBody>
            <a:bodyPr/>
            <a:lstStyle/>
            <a:p>
              <a:endParaRPr lang="en-US" sz="1600">
                <a:latin typeface="Trebuchet MS" pitchFamily="34" charset="0"/>
              </a:endParaRPr>
            </a:p>
          </p:txBody>
        </p:sp>
        <p:sp>
          <p:nvSpPr>
            <p:cNvPr id="232" name="Text Box 53"/>
            <p:cNvSpPr txBox="1">
              <a:spLocks noChangeArrowheads="1"/>
            </p:cNvSpPr>
            <p:nvPr/>
          </p:nvSpPr>
          <p:spPr bwMode="auto">
            <a:xfrm>
              <a:off x="9855200" y="3790950"/>
              <a:ext cx="444500" cy="451405"/>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i="0">
                  <a:solidFill>
                    <a:srgbClr val="0000CC"/>
                  </a:solidFill>
                  <a:latin typeface="Trebuchet MS" pitchFamily="34" charset="0"/>
                  <a:ea typeface="MS PGothic" pitchFamily="34" charset="-128"/>
                </a:rPr>
                <a:t>V</a:t>
              </a:r>
            </a:p>
          </p:txBody>
        </p:sp>
        <p:sp>
          <p:nvSpPr>
            <p:cNvPr id="233" name="Text Box 54"/>
            <p:cNvSpPr txBox="1">
              <a:spLocks noChangeArrowheads="1"/>
            </p:cNvSpPr>
            <p:nvPr/>
          </p:nvSpPr>
          <p:spPr bwMode="auto">
            <a:xfrm>
              <a:off x="10680700" y="3740150"/>
              <a:ext cx="355600" cy="451405"/>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i="0">
                  <a:solidFill>
                    <a:srgbClr val="0000CC"/>
                  </a:solidFill>
                  <a:latin typeface="Trebuchet MS" pitchFamily="34" charset="0"/>
                  <a:ea typeface="MS PGothic" pitchFamily="34" charset="-128"/>
                </a:rPr>
                <a:t>R</a:t>
              </a:r>
            </a:p>
          </p:txBody>
        </p:sp>
        <p:sp>
          <p:nvSpPr>
            <p:cNvPr id="234" name="Text Box 55"/>
            <p:cNvSpPr txBox="1">
              <a:spLocks noChangeArrowheads="1"/>
            </p:cNvSpPr>
            <p:nvPr/>
          </p:nvSpPr>
          <p:spPr bwMode="auto">
            <a:xfrm>
              <a:off x="10680700" y="4337050"/>
              <a:ext cx="355600" cy="451405"/>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600" i="0">
                  <a:solidFill>
                    <a:srgbClr val="0000CC"/>
                  </a:solidFill>
                  <a:latin typeface="Trebuchet MS" pitchFamily="34" charset="0"/>
                  <a:ea typeface="MS PGothic" pitchFamily="34" charset="-128"/>
                </a:rPr>
                <a:t>C</a:t>
              </a:r>
            </a:p>
          </p:txBody>
        </p:sp>
      </p:grpSp>
      <p:sp>
        <p:nvSpPr>
          <p:cNvPr id="238" name="Rectangle 237"/>
          <p:cNvSpPr/>
          <p:nvPr/>
        </p:nvSpPr>
        <p:spPr>
          <a:xfrm>
            <a:off x="742242" y="3374209"/>
            <a:ext cx="2674058" cy="338554"/>
          </a:xfrm>
          <a:prstGeom prst="rect">
            <a:avLst/>
          </a:prstGeom>
        </p:spPr>
        <p:txBody>
          <a:bodyPr wrap="square">
            <a:spAutoFit/>
          </a:bodyPr>
          <a:lstStyle/>
          <a:p>
            <a:r>
              <a:rPr lang="en-US" altLang="zh-TW" sz="1600" dirty="0" smtClean="0">
                <a:solidFill>
                  <a:srgbClr val="FF0000"/>
                </a:solidFill>
                <a:latin typeface="Trebuchet MS" pitchFamily="34" charset="0"/>
                <a:ea typeface="MS PGothic" pitchFamily="34" charset="-128"/>
                <a:sym typeface="Symbol" pitchFamily="18" charset="2"/>
              </a:rPr>
              <a:t> </a:t>
            </a:r>
            <a:r>
              <a:rPr lang="en-US" altLang="zh-TW" sz="1600" dirty="0" smtClean="0">
                <a:solidFill>
                  <a:srgbClr val="FF0000"/>
                </a:solidFill>
                <a:latin typeface="Trebuchet MS" pitchFamily="34" charset="0"/>
                <a:ea typeface="MS PGothic" pitchFamily="34" charset="-128"/>
                <a:cs typeface="Times New Roman" pitchFamily="18" charset="0"/>
              </a:rPr>
              <a:t>I</a:t>
            </a:r>
            <a:r>
              <a:rPr lang="en-US" altLang="zh-TW" sz="1600" baseline="-25000" dirty="0" smtClean="0">
                <a:solidFill>
                  <a:srgbClr val="FF0000"/>
                </a:solidFill>
                <a:latin typeface="Trebuchet MS" pitchFamily="34" charset="0"/>
                <a:ea typeface="MS PGothic" pitchFamily="34" charset="-128"/>
              </a:rPr>
              <a:t>PE </a:t>
            </a:r>
            <a:r>
              <a:rPr lang="en-US" altLang="zh-TW" sz="1600" dirty="0" smtClean="0">
                <a:solidFill>
                  <a:srgbClr val="0000CC"/>
                </a:solidFill>
                <a:latin typeface="Trebuchet MS" pitchFamily="34" charset="0"/>
                <a:ea typeface="MS PGothic" pitchFamily="34" charset="-128"/>
                <a:sym typeface="Symbol" pitchFamily="18" charset="2"/>
              </a:rPr>
              <a:t>= </a:t>
            </a:r>
            <a:r>
              <a:rPr lang="en-US" altLang="zh-TW" sz="1600" dirty="0" smtClean="0">
                <a:solidFill>
                  <a:srgbClr val="0000CC"/>
                </a:solidFill>
                <a:latin typeface="Trebuchet MS" pitchFamily="34" charset="0"/>
                <a:ea typeface="MS PGothic" pitchFamily="34" charset="-128"/>
                <a:cs typeface="Times New Roman" pitchFamily="18" charset="0"/>
              </a:rPr>
              <a:t>I</a:t>
            </a:r>
            <a:r>
              <a:rPr lang="en-US" altLang="zh-TW" sz="1600" baseline="-25000" dirty="0" smtClean="0">
                <a:solidFill>
                  <a:srgbClr val="0000CC"/>
                </a:solidFill>
                <a:latin typeface="Trebuchet MS" pitchFamily="34" charset="0"/>
                <a:ea typeface="MS PGothic" pitchFamily="34" charset="-128"/>
              </a:rPr>
              <a:t>SC</a:t>
            </a:r>
            <a:r>
              <a:rPr lang="en-US" altLang="zh-TW" sz="1600" dirty="0" smtClean="0">
                <a:solidFill>
                  <a:srgbClr val="0000CC"/>
                </a:solidFill>
                <a:latin typeface="Trebuchet MS" pitchFamily="34" charset="0"/>
                <a:ea typeface="MS PGothic" pitchFamily="34" charset="-128"/>
                <a:sym typeface="Symbol" pitchFamily="18" charset="2"/>
              </a:rPr>
              <a:t> </a:t>
            </a:r>
            <a:r>
              <a:rPr lang="en-US" altLang="zh-TW" sz="1600" dirty="0" smtClean="0">
                <a:solidFill>
                  <a:srgbClr val="0000CC"/>
                </a:solidFill>
                <a:latin typeface="Trebuchet MS" pitchFamily="34" charset="0"/>
                <a:ea typeface="MS PGothic" pitchFamily="34" charset="-128"/>
              </a:rPr>
              <a:t>+</a:t>
            </a:r>
            <a:r>
              <a:rPr lang="en-US" altLang="zh-TW" sz="1600" dirty="0" smtClean="0">
                <a:solidFill>
                  <a:srgbClr val="FF00FF"/>
                </a:solidFill>
                <a:latin typeface="Trebuchet MS" pitchFamily="34" charset="0"/>
                <a:ea typeface="MS PGothic" pitchFamily="34" charset="-128"/>
              </a:rPr>
              <a:t> </a:t>
            </a:r>
            <a:r>
              <a:rPr lang="en-US" altLang="zh-TW" sz="1600" dirty="0" smtClean="0">
                <a:latin typeface="Trebuchet MS" pitchFamily="34" charset="0"/>
                <a:ea typeface="MS PGothic" pitchFamily="34" charset="-128"/>
                <a:cs typeface="Times New Roman" pitchFamily="18" charset="0"/>
              </a:rPr>
              <a:t>I</a:t>
            </a:r>
            <a:r>
              <a:rPr lang="en-US" altLang="zh-TW" sz="1600" baseline="-25000" dirty="0" smtClean="0">
                <a:latin typeface="Trebuchet MS" pitchFamily="34" charset="0"/>
                <a:ea typeface="MS PGothic" pitchFamily="34" charset="-128"/>
              </a:rPr>
              <a:t>SE/BSE</a:t>
            </a:r>
            <a:endParaRPr lang="en-US" sz="1600" dirty="0">
              <a:latin typeface="Trebuchet MS" pitchFamily="34" charset="0"/>
            </a:endParaRPr>
          </a:p>
        </p:txBody>
      </p:sp>
      <p:sp>
        <p:nvSpPr>
          <p:cNvPr id="239" name="TextBox 238"/>
          <p:cNvSpPr txBox="1"/>
          <p:nvPr/>
        </p:nvSpPr>
        <p:spPr>
          <a:xfrm>
            <a:off x="698500" y="3838575"/>
            <a:ext cx="2578100" cy="338554"/>
          </a:xfrm>
          <a:prstGeom prst="rect">
            <a:avLst/>
          </a:prstGeom>
          <a:noFill/>
        </p:spPr>
        <p:txBody>
          <a:bodyPr wrap="square" rtlCol="0">
            <a:spAutoFit/>
          </a:bodyPr>
          <a:lstStyle/>
          <a:p>
            <a:r>
              <a:rPr lang="en-US" altLang="zh-TW" sz="1600" dirty="0" smtClean="0">
                <a:solidFill>
                  <a:srgbClr val="0000CC"/>
                </a:solidFill>
                <a:latin typeface="Trebuchet MS" pitchFamily="34" charset="0"/>
                <a:ea typeface="MS PGothic" pitchFamily="34" charset="-128"/>
                <a:cs typeface="Times New Roman" pitchFamily="18" charset="0"/>
              </a:rPr>
              <a:t>I</a:t>
            </a:r>
            <a:r>
              <a:rPr lang="en-US" altLang="zh-TW" sz="1600" baseline="-25000" dirty="0" smtClean="0">
                <a:solidFill>
                  <a:srgbClr val="0000CC"/>
                </a:solidFill>
                <a:latin typeface="Trebuchet MS" pitchFamily="34" charset="0"/>
                <a:ea typeface="MS PGothic" pitchFamily="34" charset="-128"/>
              </a:rPr>
              <a:t>SC : </a:t>
            </a:r>
            <a:r>
              <a:rPr lang="en-US" sz="1600" dirty="0" smtClean="0">
                <a:solidFill>
                  <a:srgbClr val="0000CC"/>
                </a:solidFill>
                <a:latin typeface="Trebuchet MS" pitchFamily="34" charset="0"/>
              </a:rPr>
              <a:t>Leakage current</a:t>
            </a:r>
            <a:endParaRPr lang="en-US" sz="1600" dirty="0">
              <a:solidFill>
                <a:srgbClr val="0000CC"/>
              </a:solidFill>
              <a:latin typeface="Trebuchet MS" pitchFamily="34" charset="0"/>
            </a:endParaRPr>
          </a:p>
        </p:txBody>
      </p:sp>
      <p:sp>
        <p:nvSpPr>
          <p:cNvPr id="241" name="TextBox 240"/>
          <p:cNvSpPr txBox="1"/>
          <p:nvPr/>
        </p:nvSpPr>
        <p:spPr>
          <a:xfrm>
            <a:off x="2930072" y="783773"/>
            <a:ext cx="754743" cy="338554"/>
          </a:xfrm>
          <a:prstGeom prst="rect">
            <a:avLst/>
          </a:prstGeom>
          <a:noFill/>
        </p:spPr>
        <p:txBody>
          <a:bodyPr wrap="square" rtlCol="0">
            <a:spAutoFit/>
          </a:bodyPr>
          <a:lstStyle/>
          <a:p>
            <a:r>
              <a:rPr lang="en-US" sz="1600" dirty="0" smtClean="0">
                <a:solidFill>
                  <a:srgbClr val="FF0000"/>
                </a:solidFill>
                <a:latin typeface="Trebuchet MS" pitchFamily="34" charset="0"/>
              </a:rPr>
              <a:t>PE</a:t>
            </a:r>
            <a:endParaRPr lang="en-US" sz="1600" dirty="0">
              <a:solidFill>
                <a:srgbClr val="FF0000"/>
              </a:solidFill>
              <a:latin typeface="Trebuchet MS" pitchFamily="34" charset="0"/>
            </a:endParaRPr>
          </a:p>
        </p:txBody>
      </p:sp>
      <p:sp>
        <p:nvSpPr>
          <p:cNvPr id="242" name="TextBox 241"/>
          <p:cNvSpPr txBox="1"/>
          <p:nvPr/>
        </p:nvSpPr>
        <p:spPr>
          <a:xfrm>
            <a:off x="3155044" y="1398816"/>
            <a:ext cx="754743" cy="338554"/>
          </a:xfrm>
          <a:prstGeom prst="rect">
            <a:avLst/>
          </a:prstGeom>
          <a:noFill/>
        </p:spPr>
        <p:txBody>
          <a:bodyPr wrap="square" rtlCol="0">
            <a:spAutoFit/>
          </a:bodyPr>
          <a:lstStyle/>
          <a:p>
            <a:r>
              <a:rPr lang="en-US" sz="1600" dirty="0" smtClean="0">
                <a:latin typeface="Trebuchet MS" pitchFamily="34" charset="0"/>
              </a:rPr>
              <a:t>SE</a:t>
            </a:r>
            <a:endParaRPr lang="en-US" sz="1600" dirty="0">
              <a:latin typeface="Trebuchet MS" pitchFamily="34" charset="0"/>
            </a:endParaRPr>
          </a:p>
        </p:txBody>
      </p:sp>
      <p:sp>
        <p:nvSpPr>
          <p:cNvPr id="244" name="Freeform 243"/>
          <p:cNvSpPr/>
          <p:nvPr/>
        </p:nvSpPr>
        <p:spPr bwMode="auto">
          <a:xfrm>
            <a:off x="2192868" y="2647950"/>
            <a:ext cx="740833" cy="447675"/>
          </a:xfrm>
          <a:custGeom>
            <a:avLst/>
            <a:gdLst>
              <a:gd name="connsiteX0" fmla="*/ 29633 w 740833"/>
              <a:gd name="connsiteY0" fmla="*/ 0 h 596900"/>
              <a:gd name="connsiteX1" fmla="*/ 118533 w 740833"/>
              <a:gd name="connsiteY1" fmla="*/ 381000 h 596900"/>
              <a:gd name="connsiteX2" fmla="*/ 740833 w 740833"/>
              <a:gd name="connsiteY2" fmla="*/ 596900 h 596900"/>
              <a:gd name="connsiteX3" fmla="*/ 740833 w 740833"/>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740833" h="596900">
                <a:moveTo>
                  <a:pt x="29633" y="0"/>
                </a:moveTo>
                <a:cubicBezTo>
                  <a:pt x="14816" y="140758"/>
                  <a:pt x="0" y="281517"/>
                  <a:pt x="118533" y="381000"/>
                </a:cubicBezTo>
                <a:cubicBezTo>
                  <a:pt x="237066" y="480483"/>
                  <a:pt x="740833" y="596900"/>
                  <a:pt x="740833" y="596900"/>
                </a:cubicBezTo>
                <a:lnTo>
                  <a:pt x="740833" y="596900"/>
                </a:lnTo>
              </a:path>
            </a:pathLst>
          </a:custGeom>
          <a:noFill/>
          <a:ln w="19050" cap="flat" cmpd="sng" algn="ctr">
            <a:solidFill>
              <a:srgbClr val="0000CC"/>
            </a:solidFill>
            <a:prstDash val="solid"/>
            <a:round/>
            <a:headEnd type="triangle" w="med"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rebuchet MS" pitchFamily="34" charset="0"/>
            </a:endParaRPr>
          </a:p>
        </p:txBody>
      </p:sp>
      <p:sp>
        <p:nvSpPr>
          <p:cNvPr id="245" name="Rectangle 244"/>
          <p:cNvSpPr/>
          <p:nvPr/>
        </p:nvSpPr>
        <p:spPr>
          <a:xfrm>
            <a:off x="2964904" y="2976176"/>
            <a:ext cx="476412" cy="338554"/>
          </a:xfrm>
          <a:prstGeom prst="rect">
            <a:avLst/>
          </a:prstGeom>
        </p:spPr>
        <p:txBody>
          <a:bodyPr wrap="none">
            <a:spAutoFit/>
          </a:bodyPr>
          <a:lstStyle/>
          <a:p>
            <a:r>
              <a:rPr lang="en-US" altLang="zh-TW" sz="1600" dirty="0" smtClean="0">
                <a:solidFill>
                  <a:srgbClr val="0000CC"/>
                </a:solidFill>
                <a:latin typeface="Trebuchet MS" pitchFamily="34" charset="0"/>
                <a:ea typeface="MS PGothic" pitchFamily="34" charset="-128"/>
                <a:cs typeface="Times New Roman" pitchFamily="18" charset="0"/>
              </a:rPr>
              <a:t>I</a:t>
            </a:r>
            <a:r>
              <a:rPr lang="en-US" altLang="zh-TW" sz="1600" baseline="-25000" dirty="0" smtClean="0">
                <a:solidFill>
                  <a:srgbClr val="0000CC"/>
                </a:solidFill>
                <a:latin typeface="Trebuchet MS" pitchFamily="34" charset="0"/>
                <a:ea typeface="MS PGothic" pitchFamily="34" charset="-128"/>
              </a:rPr>
              <a:t>SC0</a:t>
            </a:r>
            <a:endParaRPr lang="en-US" sz="1600" dirty="0">
              <a:latin typeface="Trebuchet MS" pitchFamily="34" charset="0"/>
            </a:endParaRPr>
          </a:p>
        </p:txBody>
      </p:sp>
      <p:sp>
        <p:nvSpPr>
          <p:cNvPr id="246" name="TextBox 245"/>
          <p:cNvSpPr txBox="1"/>
          <p:nvPr/>
        </p:nvSpPr>
        <p:spPr>
          <a:xfrm>
            <a:off x="577850" y="2705100"/>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
        <p:nvSpPr>
          <p:cNvPr id="247" name="TextBox 246"/>
          <p:cNvSpPr txBox="1"/>
          <p:nvPr/>
        </p:nvSpPr>
        <p:spPr>
          <a:xfrm>
            <a:off x="1574800" y="2533650"/>
            <a:ext cx="552450" cy="338554"/>
          </a:xfrm>
          <a:prstGeom prst="rect">
            <a:avLst/>
          </a:prstGeom>
          <a:noFill/>
        </p:spPr>
        <p:txBody>
          <a:bodyPr wrap="square" rtlCol="0">
            <a:spAutoFit/>
          </a:bodyPr>
          <a:lstStyle/>
          <a:p>
            <a:r>
              <a:rPr lang="en-US" sz="1600" dirty="0" smtClean="0">
                <a:latin typeface="Trebuchet MS" pitchFamily="34" charset="0"/>
              </a:rPr>
              <a:t>Si</a:t>
            </a:r>
            <a:endParaRPr lang="en-US" sz="1600" dirty="0">
              <a:latin typeface="Trebuchet MS" pitchFamily="34" charset="0"/>
            </a:endParaRPr>
          </a:p>
        </p:txBody>
      </p:sp>
      <p:sp>
        <p:nvSpPr>
          <p:cNvPr id="248" name="TextBox 247"/>
          <p:cNvSpPr txBox="1"/>
          <p:nvPr/>
        </p:nvSpPr>
        <p:spPr>
          <a:xfrm>
            <a:off x="2825750" y="2676525"/>
            <a:ext cx="800100" cy="338554"/>
          </a:xfrm>
          <a:prstGeom prst="rect">
            <a:avLst/>
          </a:prstGeom>
          <a:noFill/>
        </p:spPr>
        <p:txBody>
          <a:bodyPr wrap="square" rtlCol="0">
            <a:spAutoFit/>
          </a:bodyPr>
          <a:lstStyle/>
          <a:p>
            <a:r>
              <a:rPr lang="en-US" sz="1600" dirty="0" smtClean="0">
                <a:latin typeface="Trebuchet MS" pitchFamily="34" charset="0"/>
              </a:rPr>
              <a:t>SiO2</a:t>
            </a:r>
            <a:endParaRPr lang="en-US" sz="1600" dirty="0">
              <a:latin typeface="Trebuchet MS"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99786" y="2118805"/>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5146" name="TextBox 58"/>
          <p:cNvSpPr txBox="1">
            <a:spLocks noChangeArrowheads="1"/>
          </p:cNvSpPr>
          <p:nvPr/>
        </p:nvSpPr>
        <p:spPr bwMode="auto">
          <a:xfrm>
            <a:off x="218809" y="2170188"/>
            <a:ext cx="712599" cy="338554"/>
          </a:xfrm>
          <a:prstGeom prst="rect">
            <a:avLst/>
          </a:prstGeom>
          <a:noFill/>
          <a:ln w="9525">
            <a:noFill/>
            <a:miter lim="800000"/>
            <a:headEnd/>
            <a:tailEnd/>
          </a:ln>
        </p:spPr>
        <p:txBody>
          <a:bodyPr anchor="ctr">
            <a:spAutoFit/>
          </a:bodyPr>
          <a:lstStyle/>
          <a:p>
            <a:pPr algn="ctr"/>
            <a:r>
              <a:rPr lang="en-US" sz="1600" dirty="0"/>
              <a:t>0</a:t>
            </a:r>
            <a:r>
              <a:rPr lang="en-US" sz="1600" dirty="0" smtClean="0"/>
              <a:t>V</a:t>
            </a:r>
            <a:endParaRPr lang="en-US" sz="1600" dirty="0"/>
          </a:p>
        </p:txBody>
      </p:sp>
      <p:sp>
        <p:nvSpPr>
          <p:cNvPr id="5147" name="TextBox 59"/>
          <p:cNvSpPr txBox="1">
            <a:spLocks noChangeArrowheads="1"/>
          </p:cNvSpPr>
          <p:nvPr/>
        </p:nvSpPr>
        <p:spPr bwMode="auto">
          <a:xfrm>
            <a:off x="1985619" y="2170188"/>
            <a:ext cx="711052" cy="338554"/>
          </a:xfrm>
          <a:prstGeom prst="rect">
            <a:avLst/>
          </a:prstGeom>
          <a:noFill/>
          <a:ln w="9525">
            <a:noFill/>
            <a:miter lim="800000"/>
            <a:headEnd/>
            <a:tailEnd/>
          </a:ln>
        </p:spPr>
        <p:txBody>
          <a:bodyPr anchor="ctr">
            <a:spAutoFit/>
          </a:bodyPr>
          <a:lstStyle/>
          <a:p>
            <a:pPr algn="ctr"/>
            <a:r>
              <a:rPr lang="en-US" sz="1600" dirty="0" smtClean="0"/>
              <a:t>0V</a:t>
            </a:r>
            <a:endParaRPr lang="en-US" sz="1600" dirty="0"/>
          </a:p>
        </p:txBody>
      </p:sp>
      <p:sp>
        <p:nvSpPr>
          <p:cNvPr id="5148" name="TextBox 60"/>
          <p:cNvSpPr txBox="1">
            <a:spLocks noChangeArrowheads="1"/>
          </p:cNvSpPr>
          <p:nvPr/>
        </p:nvSpPr>
        <p:spPr bwMode="auto">
          <a:xfrm>
            <a:off x="1021062" y="2170188"/>
            <a:ext cx="816164" cy="338554"/>
          </a:xfrm>
          <a:prstGeom prst="rect">
            <a:avLst/>
          </a:prstGeom>
          <a:noFill/>
          <a:ln w="9525">
            <a:noFill/>
            <a:miter lim="800000"/>
            <a:headEnd/>
            <a:tailEnd/>
          </a:ln>
        </p:spPr>
        <p:txBody>
          <a:bodyPr anchor="ctr">
            <a:spAutoFit/>
          </a:bodyPr>
          <a:lstStyle/>
          <a:p>
            <a:pPr algn="ctr"/>
            <a:r>
              <a:rPr lang="en-US" sz="1600" dirty="0" smtClean="0"/>
              <a:t>0V</a:t>
            </a:r>
            <a:endParaRPr lang="en-US" sz="1600" dirty="0"/>
          </a:p>
        </p:txBody>
      </p:sp>
      <p:sp>
        <p:nvSpPr>
          <p:cNvPr id="5163" name="Freeform 117"/>
          <p:cNvSpPr>
            <a:spLocks/>
          </p:cNvSpPr>
          <p:nvPr/>
        </p:nvSpPr>
        <p:spPr bwMode="auto">
          <a:xfrm flipH="1">
            <a:off x="1342580" y="1569460"/>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5165" name="Straight Arrow Connector 87"/>
          <p:cNvCxnSpPr>
            <a:cxnSpLocks noChangeShapeType="1"/>
          </p:cNvCxnSpPr>
          <p:nvPr/>
        </p:nvCxnSpPr>
        <p:spPr bwMode="auto">
          <a:xfrm>
            <a:off x="413575" y="962403"/>
            <a:ext cx="15458" cy="1158483"/>
          </a:xfrm>
          <a:prstGeom prst="straightConnector1">
            <a:avLst/>
          </a:prstGeom>
          <a:noFill/>
          <a:ln w="25400" algn="ctr">
            <a:solidFill>
              <a:srgbClr val="FF0000"/>
            </a:solidFill>
            <a:round/>
            <a:headEnd/>
            <a:tailEnd type="arrow" w="med" len="med"/>
          </a:ln>
        </p:spPr>
      </p:cxnSp>
      <p:cxnSp>
        <p:nvCxnSpPr>
          <p:cNvPr id="5166" name="Straight Arrow Connector 90"/>
          <p:cNvCxnSpPr>
            <a:cxnSpLocks noChangeShapeType="1"/>
          </p:cNvCxnSpPr>
          <p:nvPr/>
        </p:nvCxnSpPr>
        <p:spPr bwMode="auto">
          <a:xfrm>
            <a:off x="1331760" y="979057"/>
            <a:ext cx="15458" cy="1158483"/>
          </a:xfrm>
          <a:prstGeom prst="straightConnector1">
            <a:avLst/>
          </a:prstGeom>
          <a:noFill/>
          <a:ln w="25400" algn="ctr">
            <a:solidFill>
              <a:srgbClr val="FF0000"/>
            </a:solidFill>
            <a:round/>
            <a:headEnd/>
            <a:tailEnd type="arrow" w="med" len="med"/>
          </a:ln>
        </p:spPr>
      </p:cxnSp>
      <p:sp>
        <p:nvSpPr>
          <p:cNvPr id="51" name="Freeform 115"/>
          <p:cNvSpPr>
            <a:spLocks/>
          </p:cNvSpPr>
          <p:nvPr/>
        </p:nvSpPr>
        <p:spPr bwMode="auto">
          <a:xfrm>
            <a:off x="1189551" y="147450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55" name="Straight Arrow Connector 87"/>
          <p:cNvCxnSpPr>
            <a:cxnSpLocks noChangeShapeType="1"/>
          </p:cNvCxnSpPr>
          <p:nvPr/>
        </p:nvCxnSpPr>
        <p:spPr bwMode="auto">
          <a:xfrm>
            <a:off x="2311776" y="979057"/>
            <a:ext cx="15458" cy="1158483"/>
          </a:xfrm>
          <a:prstGeom prst="straightConnector1">
            <a:avLst/>
          </a:prstGeom>
          <a:noFill/>
          <a:ln w="25400" algn="ctr">
            <a:solidFill>
              <a:srgbClr val="FF0000"/>
            </a:solidFill>
            <a:round/>
            <a:headEnd/>
            <a:tailEnd type="arrow" w="med" len="med"/>
          </a:ln>
        </p:spPr>
      </p:cxnSp>
      <p:sp>
        <p:nvSpPr>
          <p:cNvPr id="56" name="Rectangle 55"/>
          <p:cNvSpPr/>
          <p:nvPr/>
        </p:nvSpPr>
        <p:spPr bwMode="auto">
          <a:xfrm>
            <a:off x="6371432" y="2133080"/>
            <a:ext cx="2686541" cy="1698692"/>
          </a:xfrm>
          <a:prstGeom prst="rect">
            <a:avLst/>
          </a:prstGeom>
          <a:solidFill>
            <a:schemeClr val="bg2">
              <a:lumMod val="60000"/>
              <a:lumOff val="40000"/>
            </a:schemeClr>
          </a:solidFill>
          <a:ln w="31750" cap="flat" cmpd="sng" algn="ctr">
            <a:solidFill>
              <a:srgbClr val="000000"/>
            </a:solidFill>
            <a:prstDash val="solid"/>
            <a:round/>
            <a:headEnd type="none" w="med" len="med"/>
            <a:tailEnd type="none" w="med" len="med"/>
          </a:ln>
          <a:effectLst/>
        </p:spPr>
        <p:txBody>
          <a:bodyPr/>
          <a:lstStyle/>
          <a:p>
            <a:pPr>
              <a:defRPr/>
            </a:pPr>
            <a:endParaRPr lang="en-US" sz="1600"/>
          </a:p>
        </p:txBody>
      </p:sp>
      <p:sp>
        <p:nvSpPr>
          <p:cNvPr id="59" name="Flowchart: Or 16"/>
          <p:cNvSpPr>
            <a:spLocks noChangeAspect="1"/>
          </p:cNvSpPr>
          <p:nvPr/>
        </p:nvSpPr>
        <p:spPr bwMode="auto">
          <a:xfrm>
            <a:off x="6386890" y="2153898"/>
            <a:ext cx="187037" cy="119699"/>
          </a:xfrm>
          <a:prstGeom prst="flowChartOr">
            <a:avLst/>
          </a:prstGeom>
          <a:noFill/>
          <a:ln w="31750" algn="ctr">
            <a:solidFill>
              <a:srgbClr val="000000"/>
            </a:solidFill>
            <a:round/>
            <a:headEnd/>
            <a:tailEnd/>
          </a:ln>
        </p:spPr>
        <p:txBody>
          <a:bodyPr/>
          <a:lstStyle/>
          <a:p>
            <a:endParaRPr lang="en-US" sz="1600"/>
          </a:p>
        </p:txBody>
      </p:sp>
      <p:sp>
        <p:nvSpPr>
          <p:cNvPr id="60" name="Flowchart: Or 17"/>
          <p:cNvSpPr>
            <a:spLocks noChangeAspect="1"/>
          </p:cNvSpPr>
          <p:nvPr/>
        </p:nvSpPr>
        <p:spPr bwMode="auto">
          <a:xfrm>
            <a:off x="6624938" y="2153898"/>
            <a:ext cx="187037" cy="119699"/>
          </a:xfrm>
          <a:prstGeom prst="flowChartOr">
            <a:avLst/>
          </a:prstGeom>
          <a:noFill/>
          <a:ln w="31750" algn="ctr">
            <a:solidFill>
              <a:srgbClr val="000000"/>
            </a:solidFill>
            <a:round/>
            <a:headEnd/>
            <a:tailEnd/>
          </a:ln>
        </p:spPr>
        <p:txBody>
          <a:bodyPr/>
          <a:lstStyle/>
          <a:p>
            <a:endParaRPr lang="en-US" sz="1600"/>
          </a:p>
        </p:txBody>
      </p:sp>
      <p:sp>
        <p:nvSpPr>
          <p:cNvPr id="61" name="Flowchart: Or 18"/>
          <p:cNvSpPr>
            <a:spLocks noChangeAspect="1"/>
          </p:cNvSpPr>
          <p:nvPr/>
        </p:nvSpPr>
        <p:spPr bwMode="auto">
          <a:xfrm>
            <a:off x="686143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2" name="Flowchart: Or 19"/>
          <p:cNvSpPr>
            <a:spLocks noChangeAspect="1"/>
          </p:cNvSpPr>
          <p:nvPr/>
        </p:nvSpPr>
        <p:spPr bwMode="auto">
          <a:xfrm>
            <a:off x="7099487" y="2153898"/>
            <a:ext cx="187038" cy="119699"/>
          </a:xfrm>
          <a:prstGeom prst="flowChartOr">
            <a:avLst/>
          </a:prstGeom>
          <a:noFill/>
          <a:ln w="31750" algn="ctr">
            <a:solidFill>
              <a:srgbClr val="000000"/>
            </a:solidFill>
            <a:round/>
            <a:headEnd/>
            <a:tailEnd/>
          </a:ln>
        </p:spPr>
        <p:txBody>
          <a:bodyPr/>
          <a:lstStyle/>
          <a:p>
            <a:endParaRPr lang="en-US" sz="1600"/>
          </a:p>
        </p:txBody>
      </p:sp>
      <p:sp>
        <p:nvSpPr>
          <p:cNvPr id="67" name="Flowchart: Or 24"/>
          <p:cNvSpPr>
            <a:spLocks noChangeAspect="1"/>
          </p:cNvSpPr>
          <p:nvPr/>
        </p:nvSpPr>
        <p:spPr bwMode="auto">
          <a:xfrm>
            <a:off x="8167269" y="2153898"/>
            <a:ext cx="187038" cy="119699"/>
          </a:xfrm>
          <a:prstGeom prst="flowChartOr">
            <a:avLst/>
          </a:prstGeom>
          <a:noFill/>
          <a:ln w="31750" algn="ctr">
            <a:solidFill>
              <a:srgbClr val="000000"/>
            </a:solidFill>
            <a:round/>
            <a:headEnd/>
            <a:tailEnd/>
          </a:ln>
        </p:spPr>
        <p:txBody>
          <a:bodyPr/>
          <a:lstStyle/>
          <a:p>
            <a:endParaRPr lang="en-US" sz="1600"/>
          </a:p>
        </p:txBody>
      </p:sp>
      <p:sp>
        <p:nvSpPr>
          <p:cNvPr id="68" name="Flowchart: Or 25"/>
          <p:cNvSpPr>
            <a:spLocks noChangeAspect="1"/>
          </p:cNvSpPr>
          <p:nvPr/>
        </p:nvSpPr>
        <p:spPr bwMode="auto">
          <a:xfrm>
            <a:off x="8403773" y="2153898"/>
            <a:ext cx="187037" cy="119699"/>
          </a:xfrm>
          <a:prstGeom prst="flowChartOr">
            <a:avLst/>
          </a:prstGeom>
          <a:noFill/>
          <a:ln w="31750" algn="ctr">
            <a:solidFill>
              <a:srgbClr val="000000"/>
            </a:solidFill>
            <a:round/>
            <a:headEnd/>
            <a:tailEnd/>
          </a:ln>
        </p:spPr>
        <p:txBody>
          <a:bodyPr/>
          <a:lstStyle/>
          <a:p>
            <a:endParaRPr lang="en-US" sz="1600"/>
          </a:p>
        </p:txBody>
      </p:sp>
      <p:sp>
        <p:nvSpPr>
          <p:cNvPr id="69" name="Flowchart: Or 26"/>
          <p:cNvSpPr>
            <a:spLocks noChangeAspect="1"/>
          </p:cNvSpPr>
          <p:nvPr/>
        </p:nvSpPr>
        <p:spPr bwMode="auto">
          <a:xfrm>
            <a:off x="8641821" y="2153898"/>
            <a:ext cx="187037" cy="119699"/>
          </a:xfrm>
          <a:prstGeom prst="flowChartOr">
            <a:avLst/>
          </a:prstGeom>
          <a:noFill/>
          <a:ln w="31750" algn="ctr">
            <a:solidFill>
              <a:srgbClr val="000000"/>
            </a:solidFill>
            <a:round/>
            <a:headEnd/>
            <a:tailEnd/>
          </a:ln>
        </p:spPr>
        <p:txBody>
          <a:bodyPr/>
          <a:lstStyle/>
          <a:p>
            <a:endParaRPr lang="en-US" sz="1600"/>
          </a:p>
        </p:txBody>
      </p:sp>
      <p:sp>
        <p:nvSpPr>
          <p:cNvPr id="70" name="Flowchart: Or 27"/>
          <p:cNvSpPr>
            <a:spLocks noChangeAspect="1"/>
          </p:cNvSpPr>
          <p:nvPr/>
        </p:nvSpPr>
        <p:spPr bwMode="auto">
          <a:xfrm>
            <a:off x="8879869" y="2153898"/>
            <a:ext cx="187037" cy="119699"/>
          </a:xfrm>
          <a:prstGeom prst="flowChartOr">
            <a:avLst/>
          </a:prstGeom>
          <a:noFill/>
          <a:ln w="31750" algn="ctr">
            <a:solidFill>
              <a:srgbClr val="000000"/>
            </a:solidFill>
            <a:round/>
            <a:headEnd/>
            <a:tailEnd/>
          </a:ln>
        </p:spPr>
        <p:txBody>
          <a:bodyPr/>
          <a:lstStyle/>
          <a:p>
            <a:endParaRPr lang="en-US" sz="1600"/>
          </a:p>
        </p:txBody>
      </p:sp>
      <p:sp>
        <p:nvSpPr>
          <p:cNvPr id="75" name="Flowchart: Or 48"/>
          <p:cNvSpPr>
            <a:spLocks noChangeAspect="1"/>
          </p:cNvSpPr>
          <p:nvPr/>
        </p:nvSpPr>
        <p:spPr bwMode="auto">
          <a:xfrm>
            <a:off x="7631672" y="2204152"/>
            <a:ext cx="187038" cy="119699"/>
          </a:xfrm>
          <a:prstGeom prst="flowChartOr">
            <a:avLst/>
          </a:prstGeom>
          <a:noFill/>
          <a:ln w="31750" algn="ctr">
            <a:solidFill>
              <a:srgbClr val="000000"/>
            </a:solidFill>
            <a:round/>
            <a:headEnd/>
            <a:tailEnd/>
          </a:ln>
        </p:spPr>
        <p:txBody>
          <a:bodyPr/>
          <a:lstStyle/>
          <a:p>
            <a:endParaRPr lang="en-US" sz="1600"/>
          </a:p>
        </p:txBody>
      </p:sp>
      <p:sp>
        <p:nvSpPr>
          <p:cNvPr id="82" name="Freeform 99"/>
          <p:cNvSpPr>
            <a:spLocks/>
          </p:cNvSpPr>
          <p:nvPr/>
        </p:nvSpPr>
        <p:spPr bwMode="auto">
          <a:xfrm>
            <a:off x="6475219" y="1885602"/>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83" name="Freeform 103"/>
          <p:cNvSpPr>
            <a:spLocks/>
          </p:cNvSpPr>
          <p:nvPr/>
        </p:nvSpPr>
        <p:spPr bwMode="auto">
          <a:xfrm flipH="1">
            <a:off x="6718300" y="1502228"/>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85" name="Straight Arrow Connector 87"/>
          <p:cNvCxnSpPr>
            <a:cxnSpLocks noChangeShapeType="1"/>
          </p:cNvCxnSpPr>
          <p:nvPr/>
        </p:nvCxnSpPr>
        <p:spPr bwMode="auto">
          <a:xfrm>
            <a:off x="6685221" y="957943"/>
            <a:ext cx="15458" cy="1158483"/>
          </a:xfrm>
          <a:prstGeom prst="straightConnector1">
            <a:avLst/>
          </a:prstGeom>
          <a:noFill/>
          <a:ln w="25400" algn="ctr">
            <a:solidFill>
              <a:srgbClr val="FF0000"/>
            </a:solidFill>
            <a:round/>
            <a:headEnd/>
            <a:tailEnd type="arrow" w="med" len="med"/>
          </a:ln>
        </p:spPr>
      </p:cxnSp>
      <p:cxnSp>
        <p:nvCxnSpPr>
          <p:cNvPr id="86" name="Straight Arrow Connector 90"/>
          <p:cNvCxnSpPr>
            <a:cxnSpLocks noChangeShapeType="1"/>
          </p:cNvCxnSpPr>
          <p:nvPr/>
        </p:nvCxnSpPr>
        <p:spPr bwMode="auto">
          <a:xfrm>
            <a:off x="7603406" y="974597"/>
            <a:ext cx="15458" cy="1158483"/>
          </a:xfrm>
          <a:prstGeom prst="straightConnector1">
            <a:avLst/>
          </a:prstGeom>
          <a:noFill/>
          <a:ln w="25400" algn="ctr">
            <a:solidFill>
              <a:srgbClr val="FF0000"/>
            </a:solidFill>
            <a:round/>
            <a:headEnd/>
            <a:tailEnd type="arrow" w="med" len="med"/>
          </a:ln>
        </p:spPr>
      </p:cxnSp>
      <p:sp>
        <p:nvSpPr>
          <p:cNvPr id="90" name="Freeform 115"/>
          <p:cNvSpPr>
            <a:spLocks/>
          </p:cNvSpPr>
          <p:nvPr/>
        </p:nvSpPr>
        <p:spPr bwMode="auto">
          <a:xfrm>
            <a:off x="7461198" y="147004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cxnSp>
        <p:nvCxnSpPr>
          <p:cNvPr id="94" name="Straight Arrow Connector 87"/>
          <p:cNvCxnSpPr>
            <a:cxnSpLocks noChangeShapeType="1"/>
          </p:cNvCxnSpPr>
          <p:nvPr/>
        </p:nvCxnSpPr>
        <p:spPr bwMode="auto">
          <a:xfrm>
            <a:off x="8583422" y="974597"/>
            <a:ext cx="15458" cy="1158483"/>
          </a:xfrm>
          <a:prstGeom prst="straightConnector1">
            <a:avLst/>
          </a:prstGeom>
          <a:noFill/>
          <a:ln w="25400" algn="ctr">
            <a:solidFill>
              <a:srgbClr val="FF0000"/>
            </a:solidFill>
            <a:round/>
            <a:headEnd/>
            <a:tailEnd type="arrow" w="med" len="med"/>
          </a:ln>
        </p:spPr>
      </p:cxnSp>
      <p:sp>
        <p:nvSpPr>
          <p:cNvPr id="98" name="TextBox 97"/>
          <p:cNvSpPr txBox="1"/>
          <p:nvPr/>
        </p:nvSpPr>
        <p:spPr>
          <a:xfrm>
            <a:off x="3473523" y="1017796"/>
            <a:ext cx="1883849" cy="584775"/>
          </a:xfrm>
          <a:prstGeom prst="rect">
            <a:avLst/>
          </a:prstGeom>
          <a:noFill/>
        </p:spPr>
        <p:txBody>
          <a:bodyPr wrap="none" rtlCol="0">
            <a:spAutoFit/>
          </a:bodyPr>
          <a:lstStyle/>
          <a:p>
            <a:r>
              <a:rPr lang="en-US" sz="1600" dirty="0" smtClean="0"/>
              <a:t>Develop towards </a:t>
            </a:r>
          </a:p>
          <a:p>
            <a:r>
              <a:rPr lang="en-US" sz="1600" dirty="0" smtClean="0"/>
              <a:t> equilibrium</a:t>
            </a:r>
            <a:endParaRPr lang="en-US" sz="1600" dirty="0"/>
          </a:p>
        </p:txBody>
      </p:sp>
      <p:sp>
        <p:nvSpPr>
          <p:cNvPr id="105" name="Rectangle 104"/>
          <p:cNvSpPr/>
          <p:nvPr/>
        </p:nvSpPr>
        <p:spPr bwMode="auto">
          <a:xfrm>
            <a:off x="128815" y="3931561"/>
            <a:ext cx="2670629" cy="627718"/>
          </a:xfrm>
          <a:prstGeom prst="rect">
            <a:avLst/>
          </a:prstGeom>
          <a:solidFill>
            <a:schemeClr val="bg1">
              <a:lumMod val="9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7" name="Oval 106"/>
          <p:cNvSpPr/>
          <p:nvPr/>
        </p:nvSpPr>
        <p:spPr bwMode="auto">
          <a:xfrm>
            <a:off x="1144814" y="3995058"/>
            <a:ext cx="696686" cy="520547"/>
          </a:xfrm>
          <a:prstGeom prst="ellipse">
            <a:avLst/>
          </a:prstGeom>
          <a:solidFill>
            <a:schemeClr val="bg2">
              <a:lumMod val="60000"/>
              <a:lumOff val="4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8" name="Freeform 117"/>
          <p:cNvSpPr>
            <a:spLocks/>
          </p:cNvSpPr>
          <p:nvPr/>
        </p:nvSpPr>
        <p:spPr bwMode="auto">
          <a:xfrm flipH="1">
            <a:off x="2322294" y="1564016"/>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09" name="Freeform 115"/>
          <p:cNvSpPr>
            <a:spLocks/>
          </p:cNvSpPr>
          <p:nvPr/>
        </p:nvSpPr>
        <p:spPr bwMode="auto">
          <a:xfrm>
            <a:off x="2169265" y="1469065"/>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0" name="Freeform 117"/>
          <p:cNvSpPr>
            <a:spLocks/>
          </p:cNvSpPr>
          <p:nvPr/>
        </p:nvSpPr>
        <p:spPr bwMode="auto">
          <a:xfrm flipH="1">
            <a:off x="2328478" y="1621032"/>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1" name="Freeform 117"/>
          <p:cNvSpPr>
            <a:spLocks/>
          </p:cNvSpPr>
          <p:nvPr/>
        </p:nvSpPr>
        <p:spPr bwMode="auto">
          <a:xfrm flipH="1">
            <a:off x="406430" y="1564019"/>
            <a:ext cx="190128" cy="564957"/>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2" name="Freeform 115"/>
          <p:cNvSpPr>
            <a:spLocks/>
          </p:cNvSpPr>
          <p:nvPr/>
        </p:nvSpPr>
        <p:spPr bwMode="auto">
          <a:xfrm>
            <a:off x="253401" y="1469068"/>
            <a:ext cx="146847" cy="653664"/>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3" name="Freeform 117"/>
          <p:cNvSpPr>
            <a:spLocks/>
          </p:cNvSpPr>
          <p:nvPr/>
        </p:nvSpPr>
        <p:spPr bwMode="auto">
          <a:xfrm flipH="1">
            <a:off x="412614" y="1621035"/>
            <a:ext cx="75743" cy="491288"/>
          </a:xfrm>
          <a:custGeom>
            <a:avLst/>
            <a:gdLst>
              <a:gd name="T0" fmla="*/ 512773 w 262787"/>
              <a:gd name="T1" fmla="*/ 714859 h 1372701"/>
              <a:gd name="T2" fmla="*/ 208163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254 w 186254"/>
              <a:gd name="connsiteY0" fmla="*/ 1642789 h 1642789"/>
              <a:gd name="connsiteX1" fmla="*/ 30147 w 186254"/>
              <a:gd name="connsiteY1" fmla="*/ 398697 h 1642789"/>
              <a:gd name="connsiteX2" fmla="*/ 5375 w 186254"/>
              <a:gd name="connsiteY2" fmla="*/ 0 h 1642789"/>
              <a:gd name="connsiteX0" fmla="*/ 180879 w 180879"/>
              <a:gd name="connsiteY0" fmla="*/ 1642789 h 1642789"/>
              <a:gd name="connsiteX1" fmla="*/ 74827 w 180879"/>
              <a:gd name="connsiteY1" fmla="*/ 1120245 h 1642789"/>
              <a:gd name="connsiteX2" fmla="*/ 0 w 180879"/>
              <a:gd name="connsiteY2" fmla="*/ 0 h 1642789"/>
              <a:gd name="connsiteX0" fmla="*/ 139925 w 139925"/>
              <a:gd name="connsiteY0" fmla="*/ 1194021 h 1194021"/>
              <a:gd name="connsiteX1" fmla="*/ 33873 w 139925"/>
              <a:gd name="connsiteY1" fmla="*/ 671477 h 1194021"/>
              <a:gd name="connsiteX2" fmla="*/ 0 w 139925"/>
              <a:gd name="connsiteY2" fmla="*/ 0 h 1194021"/>
            </a:gdLst>
            <a:ahLst/>
            <a:cxnLst>
              <a:cxn ang="0">
                <a:pos x="connsiteX0" y="connsiteY0"/>
              </a:cxn>
              <a:cxn ang="0">
                <a:pos x="connsiteX1" y="connsiteY1"/>
              </a:cxn>
              <a:cxn ang="0">
                <a:pos x="connsiteX2" y="connsiteY2"/>
              </a:cxn>
            </a:cxnLst>
            <a:rect l="l" t="t" r="r" b="b"/>
            <a:pathLst>
              <a:path w="139925" h="1194021">
                <a:moveTo>
                  <a:pt x="139925" y="1194021"/>
                </a:moveTo>
                <a:cubicBezTo>
                  <a:pt x="53565" y="957801"/>
                  <a:pt x="57194" y="870481"/>
                  <a:pt x="33873" y="671477"/>
                </a:cubicBezTo>
                <a:cubicBezTo>
                  <a:pt x="10552" y="472474"/>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4" name="Freeform 99"/>
          <p:cNvSpPr>
            <a:spLocks/>
          </p:cNvSpPr>
          <p:nvPr/>
        </p:nvSpPr>
        <p:spPr bwMode="auto">
          <a:xfrm flipH="1">
            <a:off x="6744695" y="1817915"/>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5" name="Freeform 99"/>
          <p:cNvSpPr>
            <a:spLocks/>
          </p:cNvSpPr>
          <p:nvPr/>
        </p:nvSpPr>
        <p:spPr bwMode="auto">
          <a:xfrm>
            <a:off x="8369299" y="1891047"/>
            <a:ext cx="233188" cy="243314"/>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6" name="Freeform 103"/>
          <p:cNvSpPr>
            <a:spLocks/>
          </p:cNvSpPr>
          <p:nvPr/>
        </p:nvSpPr>
        <p:spPr bwMode="auto">
          <a:xfrm flipH="1">
            <a:off x="8612380" y="1507673"/>
            <a:ext cx="116115" cy="611075"/>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7" name="Freeform 99"/>
          <p:cNvSpPr>
            <a:spLocks/>
          </p:cNvSpPr>
          <p:nvPr/>
        </p:nvSpPr>
        <p:spPr bwMode="auto">
          <a:xfrm flipH="1">
            <a:off x="8638775" y="18233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19" name="Rectangle 118"/>
          <p:cNvSpPr/>
          <p:nvPr/>
        </p:nvSpPr>
        <p:spPr bwMode="auto">
          <a:xfrm>
            <a:off x="6362701" y="3937005"/>
            <a:ext cx="2670629" cy="627718"/>
          </a:xfrm>
          <a:prstGeom prst="rect">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0" name="Oval 119"/>
          <p:cNvSpPr/>
          <p:nvPr/>
        </p:nvSpPr>
        <p:spPr bwMode="auto">
          <a:xfrm>
            <a:off x="7378700" y="4000502"/>
            <a:ext cx="696686" cy="520547"/>
          </a:xfrm>
          <a:prstGeom prst="ellipse">
            <a:avLst/>
          </a:prstGeom>
          <a:solidFill>
            <a:schemeClr val="bg2">
              <a:lumMod val="75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2" name="Flowchart: Or 24"/>
          <p:cNvSpPr>
            <a:spLocks noChangeAspect="1"/>
          </p:cNvSpPr>
          <p:nvPr/>
        </p:nvSpPr>
        <p:spPr bwMode="auto">
          <a:xfrm>
            <a:off x="7361745" y="2159343"/>
            <a:ext cx="187038" cy="119699"/>
          </a:xfrm>
          <a:prstGeom prst="flowChartOr">
            <a:avLst/>
          </a:prstGeom>
          <a:noFill/>
          <a:ln w="31750" algn="ctr">
            <a:solidFill>
              <a:srgbClr val="000000"/>
            </a:solidFill>
            <a:round/>
            <a:headEnd/>
            <a:tailEnd/>
          </a:ln>
        </p:spPr>
        <p:txBody>
          <a:bodyPr/>
          <a:lstStyle/>
          <a:p>
            <a:endParaRPr lang="en-US" sz="1600"/>
          </a:p>
        </p:txBody>
      </p:sp>
      <p:sp>
        <p:nvSpPr>
          <p:cNvPr id="93" name="Flowchart: Or 27"/>
          <p:cNvSpPr>
            <a:spLocks noChangeAspect="1"/>
          </p:cNvSpPr>
          <p:nvPr/>
        </p:nvSpPr>
        <p:spPr bwMode="auto">
          <a:xfrm>
            <a:off x="7914691" y="2159343"/>
            <a:ext cx="187037" cy="119699"/>
          </a:xfrm>
          <a:prstGeom prst="flowChartOr">
            <a:avLst/>
          </a:prstGeom>
          <a:noFill/>
          <a:ln w="31750" algn="ctr">
            <a:solidFill>
              <a:srgbClr val="000000"/>
            </a:solidFill>
            <a:round/>
            <a:headEnd/>
            <a:tailEnd/>
          </a:ln>
        </p:spPr>
        <p:txBody>
          <a:bodyPr/>
          <a:lstStyle/>
          <a:p>
            <a:endParaRPr lang="en-US" sz="1600"/>
          </a:p>
        </p:txBody>
      </p:sp>
      <p:sp>
        <p:nvSpPr>
          <p:cNvPr id="101" name="Freeform 99"/>
          <p:cNvSpPr>
            <a:spLocks/>
          </p:cNvSpPr>
          <p:nvPr/>
        </p:nvSpPr>
        <p:spPr bwMode="auto">
          <a:xfrm flipH="1">
            <a:off x="7620995" y="1835060"/>
            <a:ext cx="263893" cy="294675"/>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25400" cap="flat" cmpd="sng" algn="ctr">
            <a:solidFill>
              <a:srgbClr val="000000"/>
            </a:solidFill>
            <a:prstDash val="solid"/>
            <a:round/>
            <a:headEnd type="none" w="med" len="med"/>
            <a:tailEnd type="arrow" w="med" len="med"/>
          </a:ln>
        </p:spPr>
        <p:txBody>
          <a:bodyPr/>
          <a:lstStyle/>
          <a:p>
            <a:endParaRPr lang="en-US" sz="1600"/>
          </a:p>
        </p:txBody>
      </p:sp>
      <p:sp>
        <p:nvSpPr>
          <p:cNvPr id="102" name="Rectangle 9"/>
          <p:cNvSpPr>
            <a:spLocks noChangeArrowheads="1"/>
          </p:cNvSpPr>
          <p:nvPr/>
        </p:nvSpPr>
        <p:spPr bwMode="auto">
          <a:xfrm>
            <a:off x="1034069" y="2119488"/>
            <a:ext cx="831622" cy="1242851"/>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3" name="Rectangle 11"/>
          <p:cNvSpPr>
            <a:spLocks noChangeArrowheads="1"/>
          </p:cNvSpPr>
          <p:nvPr/>
        </p:nvSpPr>
        <p:spPr bwMode="auto">
          <a:xfrm>
            <a:off x="98882" y="3489266"/>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4" name="Rectangle 9"/>
          <p:cNvSpPr>
            <a:spLocks noChangeArrowheads="1"/>
          </p:cNvSpPr>
          <p:nvPr/>
        </p:nvSpPr>
        <p:spPr bwMode="auto">
          <a:xfrm>
            <a:off x="7305715" y="2133763"/>
            <a:ext cx="831622" cy="1242851"/>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06" name="Rectangle 11"/>
          <p:cNvSpPr>
            <a:spLocks noChangeArrowheads="1"/>
          </p:cNvSpPr>
          <p:nvPr/>
        </p:nvSpPr>
        <p:spPr bwMode="auto">
          <a:xfrm>
            <a:off x="6370528" y="3503542"/>
            <a:ext cx="2686541" cy="328913"/>
          </a:xfrm>
          <a:prstGeom prst="rect">
            <a:avLst/>
          </a:prstGeom>
          <a:solidFill>
            <a:srgbClr val="00B0F0">
              <a:alpha val="39000"/>
            </a:srgbClr>
          </a:solidFill>
          <a:ln w="31750" algn="ctr">
            <a:solidFill>
              <a:srgbClr val="000000"/>
            </a:solidFill>
            <a:round/>
            <a:headEnd/>
            <a:tailEnd/>
          </a:ln>
        </p:spPr>
        <p:txBody>
          <a:bodyPr/>
          <a:lstStyle/>
          <a:p>
            <a:endParaRPr lang="en-US" sz="1600"/>
          </a:p>
        </p:txBody>
      </p:sp>
      <p:sp>
        <p:nvSpPr>
          <p:cNvPr id="121" name="TextBox 3"/>
          <p:cNvSpPr txBox="1">
            <a:spLocks noChangeArrowheads="1"/>
          </p:cNvSpPr>
          <p:nvPr/>
        </p:nvSpPr>
        <p:spPr bwMode="auto">
          <a:xfrm>
            <a:off x="0" y="0"/>
            <a:ext cx="8595316" cy="523220"/>
          </a:xfrm>
          <a:prstGeom prst="rect">
            <a:avLst/>
          </a:prstGeom>
          <a:noFill/>
          <a:ln w="9525">
            <a:noFill/>
            <a:miter lim="800000"/>
            <a:headEnd/>
            <a:tailEnd/>
          </a:ln>
        </p:spPr>
        <p:txBody>
          <a:bodyPr wrap="square">
            <a:spAutoFit/>
          </a:bodyPr>
          <a:lstStyle/>
          <a:p>
            <a:r>
              <a:rPr lang="en-US" sz="2800" dirty="0" smtClean="0"/>
              <a:t>Factors to Detectability ( Time and Voltage ) </a:t>
            </a:r>
            <a:endParaRPr lang="en-US" sz="2800" dirty="0"/>
          </a:p>
        </p:txBody>
      </p:sp>
      <p:sp>
        <p:nvSpPr>
          <p:cNvPr id="122" name="TextBox 121"/>
          <p:cNvSpPr txBox="1"/>
          <p:nvPr/>
        </p:nvSpPr>
        <p:spPr>
          <a:xfrm>
            <a:off x="491673" y="674991"/>
            <a:ext cx="1741714" cy="338554"/>
          </a:xfrm>
          <a:prstGeom prst="rect">
            <a:avLst/>
          </a:prstGeom>
          <a:noFill/>
        </p:spPr>
        <p:txBody>
          <a:bodyPr wrap="square" rtlCol="0">
            <a:spAutoFit/>
          </a:bodyPr>
          <a:lstStyle/>
          <a:p>
            <a:r>
              <a:rPr lang="en-US" sz="1600" dirty="0" smtClean="0"/>
              <a:t>Initial Status</a:t>
            </a:r>
            <a:endParaRPr lang="en-US" sz="1600" dirty="0"/>
          </a:p>
        </p:txBody>
      </p:sp>
      <p:sp>
        <p:nvSpPr>
          <p:cNvPr id="123" name="Rectangle 122"/>
          <p:cNvSpPr/>
          <p:nvPr/>
        </p:nvSpPr>
        <p:spPr>
          <a:xfrm>
            <a:off x="6842804" y="658954"/>
            <a:ext cx="1638975" cy="338554"/>
          </a:xfrm>
          <a:prstGeom prst="rect">
            <a:avLst/>
          </a:prstGeom>
        </p:spPr>
        <p:txBody>
          <a:bodyPr wrap="none">
            <a:spAutoFit/>
          </a:bodyPr>
          <a:lstStyle/>
          <a:p>
            <a:r>
              <a:rPr lang="en-US" sz="1600" dirty="0" smtClean="0"/>
              <a:t> At Equilibrium</a:t>
            </a:r>
            <a:endParaRPr lang="en-US" sz="1600" dirty="0"/>
          </a:p>
        </p:txBody>
      </p:sp>
      <p:sp>
        <p:nvSpPr>
          <p:cNvPr id="79" name="TextBox 58"/>
          <p:cNvSpPr txBox="1">
            <a:spLocks noChangeArrowheads="1"/>
          </p:cNvSpPr>
          <p:nvPr/>
        </p:nvSpPr>
        <p:spPr bwMode="auto">
          <a:xfrm>
            <a:off x="6490456" y="2240233"/>
            <a:ext cx="712599"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0" name="TextBox 59"/>
          <p:cNvSpPr txBox="1">
            <a:spLocks noChangeArrowheads="1"/>
          </p:cNvSpPr>
          <p:nvPr/>
        </p:nvSpPr>
        <p:spPr bwMode="auto">
          <a:xfrm>
            <a:off x="8257266" y="2240233"/>
            <a:ext cx="711052" cy="338554"/>
          </a:xfrm>
          <a:prstGeom prst="rect">
            <a:avLst/>
          </a:prstGeom>
          <a:noFill/>
          <a:ln w="9525">
            <a:noFill/>
            <a:miter lim="800000"/>
            <a:headEnd/>
            <a:tailEnd/>
          </a:ln>
        </p:spPr>
        <p:txBody>
          <a:bodyPr anchor="ctr">
            <a:spAutoFit/>
          </a:bodyPr>
          <a:lstStyle/>
          <a:p>
            <a:pPr algn="ctr"/>
            <a:r>
              <a:rPr lang="en-US" sz="1600" dirty="0" smtClean="0"/>
              <a:t>4V</a:t>
            </a:r>
            <a:endParaRPr lang="en-US" sz="1600" dirty="0"/>
          </a:p>
        </p:txBody>
      </p:sp>
      <p:sp>
        <p:nvSpPr>
          <p:cNvPr id="81" name="TextBox 60"/>
          <p:cNvSpPr txBox="1">
            <a:spLocks noChangeArrowheads="1"/>
          </p:cNvSpPr>
          <p:nvPr/>
        </p:nvSpPr>
        <p:spPr bwMode="auto">
          <a:xfrm>
            <a:off x="7292708" y="2240233"/>
            <a:ext cx="816164" cy="338554"/>
          </a:xfrm>
          <a:prstGeom prst="rect">
            <a:avLst/>
          </a:prstGeom>
          <a:noFill/>
          <a:ln w="9525">
            <a:noFill/>
            <a:miter lim="800000"/>
            <a:headEnd/>
            <a:tailEnd/>
          </a:ln>
        </p:spPr>
        <p:txBody>
          <a:bodyPr anchor="ctr">
            <a:spAutoFit/>
          </a:bodyPr>
          <a:lstStyle/>
          <a:p>
            <a:pPr algn="ctr"/>
            <a:r>
              <a:rPr lang="en-US" sz="1600" dirty="0" smtClean="0"/>
              <a:t>3V</a:t>
            </a:r>
            <a:endParaRPr lang="en-US" sz="1600" dirty="0"/>
          </a:p>
        </p:txBody>
      </p:sp>
      <p:sp>
        <p:nvSpPr>
          <p:cNvPr id="124" name="Right Arrow 123"/>
          <p:cNvSpPr/>
          <p:nvPr/>
        </p:nvSpPr>
        <p:spPr bwMode="auto">
          <a:xfrm>
            <a:off x="3314700" y="1528763"/>
            <a:ext cx="2608942" cy="17825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25" name="TextBox 124"/>
          <p:cNvSpPr txBox="1"/>
          <p:nvPr/>
        </p:nvSpPr>
        <p:spPr>
          <a:xfrm>
            <a:off x="2422072" y="859973"/>
            <a:ext cx="754743" cy="338554"/>
          </a:xfrm>
          <a:prstGeom prst="rect">
            <a:avLst/>
          </a:prstGeom>
          <a:noFill/>
        </p:spPr>
        <p:txBody>
          <a:bodyPr wrap="square" rtlCol="0">
            <a:spAutoFit/>
          </a:bodyPr>
          <a:lstStyle/>
          <a:p>
            <a:r>
              <a:rPr lang="en-US" sz="1600" dirty="0" smtClean="0">
                <a:solidFill>
                  <a:srgbClr val="FF0000"/>
                </a:solidFill>
              </a:rPr>
              <a:t>PE</a:t>
            </a:r>
            <a:endParaRPr lang="en-US" sz="1600" dirty="0">
              <a:solidFill>
                <a:srgbClr val="FF0000"/>
              </a:solidFill>
            </a:endParaRPr>
          </a:p>
        </p:txBody>
      </p:sp>
      <p:sp>
        <p:nvSpPr>
          <p:cNvPr id="126" name="TextBox 125"/>
          <p:cNvSpPr txBox="1"/>
          <p:nvPr/>
        </p:nvSpPr>
        <p:spPr>
          <a:xfrm>
            <a:off x="2647044" y="1475016"/>
            <a:ext cx="754743" cy="338554"/>
          </a:xfrm>
          <a:prstGeom prst="rect">
            <a:avLst/>
          </a:prstGeom>
          <a:noFill/>
        </p:spPr>
        <p:txBody>
          <a:bodyPr wrap="square" rtlCol="0">
            <a:spAutoFit/>
          </a:bodyPr>
          <a:lstStyle/>
          <a:p>
            <a:r>
              <a:rPr lang="en-US" sz="1600" dirty="0" smtClean="0"/>
              <a:t>SE</a:t>
            </a:r>
            <a:endParaRPr lang="en-US" sz="1600" dirty="0"/>
          </a:p>
        </p:txBody>
      </p:sp>
      <p:sp>
        <p:nvSpPr>
          <p:cNvPr id="127" name="TextBox 126"/>
          <p:cNvSpPr txBox="1"/>
          <p:nvPr/>
        </p:nvSpPr>
        <p:spPr>
          <a:xfrm>
            <a:off x="171450" y="2714625"/>
            <a:ext cx="800100" cy="338554"/>
          </a:xfrm>
          <a:prstGeom prst="rect">
            <a:avLst/>
          </a:prstGeom>
          <a:noFill/>
        </p:spPr>
        <p:txBody>
          <a:bodyPr wrap="square" rtlCol="0">
            <a:spAutoFit/>
          </a:bodyPr>
          <a:lstStyle/>
          <a:p>
            <a:r>
              <a:rPr lang="en-US" sz="1600" dirty="0" smtClean="0"/>
              <a:t>SiO2</a:t>
            </a:r>
            <a:endParaRPr lang="en-US" sz="1600" dirty="0"/>
          </a:p>
        </p:txBody>
      </p:sp>
      <p:sp>
        <p:nvSpPr>
          <p:cNvPr id="128" name="TextBox 127"/>
          <p:cNvSpPr txBox="1"/>
          <p:nvPr/>
        </p:nvSpPr>
        <p:spPr>
          <a:xfrm>
            <a:off x="1219200" y="2714625"/>
            <a:ext cx="552450" cy="338554"/>
          </a:xfrm>
          <a:prstGeom prst="rect">
            <a:avLst/>
          </a:prstGeom>
          <a:noFill/>
        </p:spPr>
        <p:txBody>
          <a:bodyPr wrap="square" rtlCol="0">
            <a:spAutoFit/>
          </a:bodyPr>
          <a:lstStyle/>
          <a:p>
            <a:r>
              <a:rPr lang="en-US" sz="1600" dirty="0" smtClean="0"/>
              <a:t>Si</a:t>
            </a:r>
            <a:endParaRPr lang="en-US" sz="1600" dirty="0"/>
          </a:p>
        </p:txBody>
      </p:sp>
      <p:sp>
        <p:nvSpPr>
          <p:cNvPr id="84" name="TextBox 83"/>
          <p:cNvSpPr txBox="1"/>
          <p:nvPr/>
        </p:nvSpPr>
        <p:spPr>
          <a:xfrm>
            <a:off x="1987550" y="2705100"/>
            <a:ext cx="800100" cy="338554"/>
          </a:xfrm>
          <a:prstGeom prst="rect">
            <a:avLst/>
          </a:prstGeom>
          <a:noFill/>
        </p:spPr>
        <p:txBody>
          <a:bodyPr wrap="square" rtlCol="0">
            <a:spAutoFit/>
          </a:bodyPr>
          <a:lstStyle/>
          <a:p>
            <a:r>
              <a:rPr lang="en-US" sz="1600" dirty="0" smtClean="0"/>
              <a:t>SiO2</a:t>
            </a:r>
            <a:endParaRPr lang="en-US" sz="1600" dirty="0"/>
          </a:p>
        </p:txBody>
      </p:sp>
      <p:sp>
        <p:nvSpPr>
          <p:cNvPr id="89" name="TextBox 88"/>
          <p:cNvSpPr txBox="1"/>
          <p:nvPr/>
        </p:nvSpPr>
        <p:spPr>
          <a:xfrm>
            <a:off x="6369050" y="2762250"/>
            <a:ext cx="800100" cy="338554"/>
          </a:xfrm>
          <a:prstGeom prst="rect">
            <a:avLst/>
          </a:prstGeom>
          <a:noFill/>
        </p:spPr>
        <p:txBody>
          <a:bodyPr wrap="square" rtlCol="0">
            <a:spAutoFit/>
          </a:bodyPr>
          <a:lstStyle/>
          <a:p>
            <a:r>
              <a:rPr lang="en-US" sz="1600" dirty="0" smtClean="0"/>
              <a:t>SiO2</a:t>
            </a:r>
            <a:endParaRPr lang="en-US" sz="1600" dirty="0"/>
          </a:p>
        </p:txBody>
      </p:sp>
      <p:sp>
        <p:nvSpPr>
          <p:cNvPr id="91" name="TextBox 90"/>
          <p:cNvSpPr txBox="1"/>
          <p:nvPr/>
        </p:nvSpPr>
        <p:spPr>
          <a:xfrm>
            <a:off x="7416800" y="2762250"/>
            <a:ext cx="552450" cy="338554"/>
          </a:xfrm>
          <a:prstGeom prst="rect">
            <a:avLst/>
          </a:prstGeom>
          <a:noFill/>
        </p:spPr>
        <p:txBody>
          <a:bodyPr wrap="square" rtlCol="0">
            <a:spAutoFit/>
          </a:bodyPr>
          <a:lstStyle/>
          <a:p>
            <a:r>
              <a:rPr lang="en-US" sz="1600" dirty="0" smtClean="0"/>
              <a:t>Si</a:t>
            </a:r>
            <a:endParaRPr lang="en-US" sz="1600" dirty="0"/>
          </a:p>
        </p:txBody>
      </p:sp>
      <p:sp>
        <p:nvSpPr>
          <p:cNvPr id="95" name="TextBox 94"/>
          <p:cNvSpPr txBox="1"/>
          <p:nvPr/>
        </p:nvSpPr>
        <p:spPr>
          <a:xfrm>
            <a:off x="8185150" y="2743200"/>
            <a:ext cx="800100" cy="338554"/>
          </a:xfrm>
          <a:prstGeom prst="rect">
            <a:avLst/>
          </a:prstGeom>
          <a:noFill/>
        </p:spPr>
        <p:txBody>
          <a:bodyPr wrap="square" rtlCol="0">
            <a:spAutoFit/>
          </a:bodyPr>
          <a:lstStyle/>
          <a:p>
            <a:r>
              <a:rPr lang="en-US" sz="1600" dirty="0" smtClean="0"/>
              <a:t>SiO2</a:t>
            </a:r>
            <a:endParaRPr lang="en-US" sz="1600" dirty="0"/>
          </a:p>
        </p:txBody>
      </p:sp>
      <p:sp>
        <p:nvSpPr>
          <p:cNvPr id="99" name="TextBox 98"/>
          <p:cNvSpPr txBox="1"/>
          <p:nvPr/>
        </p:nvSpPr>
        <p:spPr>
          <a:xfrm>
            <a:off x="3412288" y="1952626"/>
            <a:ext cx="1121612" cy="584775"/>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t>Planar devices</a:t>
            </a:r>
            <a:endParaRPr lang="en-US" sz="1600" dirty="0"/>
          </a:p>
        </p:txBody>
      </p:sp>
      <p:sp>
        <p:nvSpPr>
          <p:cNvPr id="129" name="TextBox 128"/>
          <p:cNvSpPr txBox="1"/>
          <p:nvPr/>
        </p:nvSpPr>
        <p:spPr>
          <a:xfrm>
            <a:off x="4627775" y="1981200"/>
            <a:ext cx="1112625" cy="338554"/>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600" dirty="0" smtClean="0"/>
              <a:t>VNAND</a:t>
            </a:r>
            <a:endParaRPr lang="en-US" sz="1600" dirty="0"/>
          </a:p>
        </p:txBody>
      </p:sp>
      <p:cxnSp>
        <p:nvCxnSpPr>
          <p:cNvPr id="136" name="Straight Connector 135"/>
          <p:cNvCxnSpPr/>
          <p:nvPr/>
        </p:nvCxnSpPr>
        <p:spPr bwMode="auto">
          <a:xfrm flipV="1">
            <a:off x="4585300" y="2262664"/>
            <a:ext cx="210248" cy="207919"/>
          </a:xfrm>
          <a:prstGeom prst="line">
            <a:avLst/>
          </a:prstGeom>
          <a:solidFill>
            <a:schemeClr val="accent1"/>
          </a:solidFill>
          <a:ln w="9525" cap="flat" cmpd="sng" algn="ctr">
            <a:solidFill>
              <a:srgbClr val="000000"/>
            </a:solidFill>
            <a:prstDash val="solid"/>
            <a:round/>
            <a:headEnd type="none" w="med" len="med"/>
            <a:tailEnd type="none" w="med" len="med"/>
          </a:ln>
          <a:effectLst/>
        </p:spPr>
      </p:cxnSp>
      <p:pic>
        <p:nvPicPr>
          <p:cNvPr id="33794" name="Picture 2"/>
          <p:cNvPicPr>
            <a:picLocks noChangeAspect="1" noChangeArrowheads="1"/>
          </p:cNvPicPr>
          <p:nvPr/>
        </p:nvPicPr>
        <p:blipFill>
          <a:blip r:embed="rId3" cstate="print"/>
          <a:srcRect/>
          <a:stretch>
            <a:fillRect/>
          </a:stretch>
        </p:blipFill>
        <p:spPr bwMode="auto">
          <a:xfrm>
            <a:off x="2957514" y="2468166"/>
            <a:ext cx="3305175" cy="2264569"/>
          </a:xfrm>
          <a:prstGeom prst="rect">
            <a:avLst/>
          </a:prstGeom>
          <a:noFill/>
          <a:ln w="9525" cap="flat" cmpd="sng" algn="ctr">
            <a:noFill/>
            <a:prstDash val="solid"/>
            <a:miter lim="800000"/>
            <a:headEnd/>
            <a:tailEnd/>
          </a:ln>
        </p:spPr>
      </p:pic>
      <p:cxnSp>
        <p:nvCxnSpPr>
          <p:cNvPr id="139" name="Straight Arrow Connector 138"/>
          <p:cNvCxnSpPr/>
          <p:nvPr/>
        </p:nvCxnSpPr>
        <p:spPr bwMode="auto">
          <a:xfrm flipH="1">
            <a:off x="3517900" y="2438400"/>
            <a:ext cx="38100" cy="26670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141" name="Straight Arrow Connector 140"/>
          <p:cNvCxnSpPr/>
          <p:nvPr/>
        </p:nvCxnSpPr>
        <p:spPr bwMode="auto">
          <a:xfrm flipH="1">
            <a:off x="4089400" y="2266950"/>
            <a:ext cx="711200" cy="714375"/>
          </a:xfrm>
          <a:prstGeom prst="straightConnector1">
            <a:avLst/>
          </a:prstGeom>
          <a:solidFill>
            <a:schemeClr val="accent1"/>
          </a:solidFill>
          <a:ln w="22225" cap="flat" cmpd="sng" algn="ctr">
            <a:solidFill>
              <a:srgbClr val="00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666750"/>
            <a:ext cx="5575300" cy="3981450"/>
          </a:xfrm>
        </p:spPr>
        <p:txBody>
          <a:bodyPr/>
          <a:lstStyle/>
          <a:p>
            <a:r>
              <a:rPr lang="en-US" sz="1600" b="1" dirty="0" smtClean="0">
                <a:latin typeface="Trebuchet MS" pitchFamily="34" charset="0"/>
              </a:rPr>
              <a:t>Extremely high AR (&gt;40:1) makes EBI at  AEI steps impossible for both physical mode (BSE) and VC modes.</a:t>
            </a:r>
          </a:p>
          <a:p>
            <a:r>
              <a:rPr lang="en-US" sz="1600" b="1" dirty="0" smtClean="0">
                <a:latin typeface="Trebuchet MS" pitchFamily="34" charset="0"/>
              </a:rPr>
              <a:t>At post CMP steps, increases in the distributed capacitors, makes EBI to take</a:t>
            </a:r>
          </a:p>
          <a:p>
            <a:pPr>
              <a:buNone/>
            </a:pPr>
            <a:r>
              <a:rPr lang="en-US" sz="1600" b="1" dirty="0" smtClean="0">
                <a:latin typeface="Trebuchet MS" pitchFamily="34" charset="0"/>
              </a:rPr>
              <a:t> </a:t>
            </a:r>
          </a:p>
          <a:p>
            <a:pPr lvl="1"/>
            <a:r>
              <a:rPr lang="en-US" sz="1400" b="1" dirty="0" smtClean="0">
                <a:latin typeface="Trebuchet MS" pitchFamily="34" charset="0"/>
              </a:rPr>
              <a:t>extremely long time to charge up the CT Plug/DOI, </a:t>
            </a:r>
            <a:r>
              <a:rPr lang="en-US" sz="1400" b="1" dirty="0" smtClean="0">
                <a:solidFill>
                  <a:srgbClr val="FF0000"/>
                </a:solidFill>
                <a:latin typeface="Trebuchet MS" pitchFamily="34" charset="0"/>
              </a:rPr>
              <a:t>thus prolonged pre-scan (&gt;64 Frame average for positive mode) or extremely slow speed and small pitch pre-charge (for negative mode) are required.</a:t>
            </a:r>
          </a:p>
          <a:p>
            <a:pPr lvl="1"/>
            <a:endParaRPr lang="en-US" sz="1400" b="1" dirty="0" smtClean="0">
              <a:solidFill>
                <a:srgbClr val="FF0000"/>
              </a:solidFill>
              <a:latin typeface="Trebuchet MS" pitchFamily="34" charset="0"/>
            </a:endParaRPr>
          </a:p>
          <a:p>
            <a:pPr lvl="1"/>
            <a:r>
              <a:rPr lang="en-US" sz="1400" b="1" dirty="0" smtClean="0">
                <a:latin typeface="Trebuchet MS" pitchFamily="34" charset="0"/>
              </a:rPr>
              <a:t>Positive charges induced by PE on surface takes time to dwell to the entire devices. In opposite, it tend attract SE back to refrain the development of charging. </a:t>
            </a:r>
            <a:r>
              <a:rPr lang="en-US" sz="1400" b="1" dirty="0" smtClean="0">
                <a:solidFill>
                  <a:srgbClr val="FF0000"/>
                </a:solidFill>
                <a:latin typeface="Trebuchet MS" pitchFamily="34" charset="0"/>
              </a:rPr>
              <a:t>So Pre-scan must use frame average (give longer dwelling time) and small current as well.</a:t>
            </a:r>
            <a:endParaRPr lang="en-US" sz="1400" b="1" dirty="0">
              <a:solidFill>
                <a:srgbClr val="FF0000"/>
              </a:solidFill>
              <a:latin typeface="Trebuchet MS" pitchFamily="34" charset="0"/>
            </a:endParaRPr>
          </a:p>
        </p:txBody>
      </p:sp>
      <p:sp>
        <p:nvSpPr>
          <p:cNvPr id="4" name="TextBox 3"/>
          <p:cNvSpPr txBox="1">
            <a:spLocks noChangeArrowheads="1"/>
          </p:cNvSpPr>
          <p:nvPr/>
        </p:nvSpPr>
        <p:spPr bwMode="auto">
          <a:xfrm>
            <a:off x="0" y="0"/>
            <a:ext cx="5181600" cy="523220"/>
          </a:xfrm>
          <a:prstGeom prst="rect">
            <a:avLst/>
          </a:prstGeom>
          <a:noFill/>
          <a:ln w="9525">
            <a:noFill/>
            <a:miter lim="800000"/>
            <a:headEnd/>
            <a:tailEnd/>
          </a:ln>
        </p:spPr>
        <p:txBody>
          <a:bodyPr>
            <a:spAutoFit/>
          </a:bodyPr>
          <a:lstStyle/>
          <a:p>
            <a:r>
              <a:rPr lang="en-US" sz="2800" dirty="0" smtClean="0">
                <a:latin typeface="Trebuchet MS" pitchFamily="34" charset="0"/>
              </a:rPr>
              <a:t>Challenges for VNAND EBI</a:t>
            </a:r>
          </a:p>
        </p:txBody>
      </p:sp>
      <p:pic>
        <p:nvPicPr>
          <p:cNvPr id="63491" name="Picture 3"/>
          <p:cNvPicPr>
            <a:picLocks noChangeAspect="1" noChangeArrowheads="1"/>
          </p:cNvPicPr>
          <p:nvPr/>
        </p:nvPicPr>
        <p:blipFill>
          <a:blip r:embed="rId2" cstate="print"/>
          <a:srcRect/>
          <a:stretch>
            <a:fillRect/>
          </a:stretch>
        </p:blipFill>
        <p:spPr bwMode="auto">
          <a:xfrm>
            <a:off x="5681664" y="665560"/>
            <a:ext cx="3038475" cy="3393281"/>
          </a:xfrm>
          <a:prstGeom prst="rect">
            <a:avLst/>
          </a:prstGeom>
          <a:noFill/>
          <a:ln w="9525" cap="flat" cmpd="sng" algn="ctr">
            <a:noFill/>
            <a:prstDash val="solid"/>
            <a:miter lim="800000"/>
            <a:headEnd/>
            <a:tailEnd/>
          </a:ln>
        </p:spPr>
      </p:pic>
      <p:grpSp>
        <p:nvGrpSpPr>
          <p:cNvPr id="2" name="Group 94"/>
          <p:cNvGrpSpPr/>
          <p:nvPr/>
        </p:nvGrpSpPr>
        <p:grpSpPr>
          <a:xfrm>
            <a:off x="7835900" y="1990725"/>
            <a:ext cx="226060" cy="66676"/>
            <a:chOff x="762000" y="3106989"/>
            <a:chExt cx="412750" cy="216976"/>
          </a:xfrm>
        </p:grpSpPr>
        <p:cxnSp>
          <p:nvCxnSpPr>
            <p:cNvPr id="96" name="Straight Connector 95"/>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97" name="Straight Connector 96"/>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98" name="Straight Connector 97"/>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99" name="Straight Connector 98"/>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5" name="Group 99"/>
          <p:cNvGrpSpPr/>
          <p:nvPr/>
        </p:nvGrpSpPr>
        <p:grpSpPr>
          <a:xfrm>
            <a:off x="7833360" y="1903095"/>
            <a:ext cx="226060" cy="66676"/>
            <a:chOff x="762000" y="3106989"/>
            <a:chExt cx="412750" cy="216976"/>
          </a:xfrm>
        </p:grpSpPr>
        <p:cxnSp>
          <p:nvCxnSpPr>
            <p:cNvPr id="101" name="Straight Connector 100"/>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2" name="Straight Connector 101"/>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3" name="Straight Connector 102"/>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4" name="Straight Connector 103"/>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6" name="Group 104"/>
          <p:cNvGrpSpPr/>
          <p:nvPr/>
        </p:nvGrpSpPr>
        <p:grpSpPr>
          <a:xfrm>
            <a:off x="7835900" y="2167890"/>
            <a:ext cx="226060" cy="66676"/>
            <a:chOff x="762000" y="3106989"/>
            <a:chExt cx="412750" cy="216976"/>
          </a:xfrm>
        </p:grpSpPr>
        <p:cxnSp>
          <p:nvCxnSpPr>
            <p:cNvPr id="106" name="Straight Connector 105"/>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7" name="Straight Connector 106"/>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8" name="Straight Connector 107"/>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9" name="Straight Connector 108"/>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7" name="Group 109"/>
          <p:cNvGrpSpPr/>
          <p:nvPr/>
        </p:nvGrpSpPr>
        <p:grpSpPr>
          <a:xfrm>
            <a:off x="7833360" y="2085975"/>
            <a:ext cx="226060" cy="66676"/>
            <a:chOff x="762000" y="3106989"/>
            <a:chExt cx="412750" cy="216976"/>
          </a:xfrm>
        </p:grpSpPr>
        <p:cxnSp>
          <p:nvCxnSpPr>
            <p:cNvPr id="111" name="Straight Connector 110"/>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2" name="Straight Connector 111"/>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3" name="Straight Connector 112"/>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4" name="Straight Connector 113"/>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8" name="Group 114"/>
          <p:cNvGrpSpPr/>
          <p:nvPr/>
        </p:nvGrpSpPr>
        <p:grpSpPr>
          <a:xfrm rot="16200000">
            <a:off x="8110542" y="1997392"/>
            <a:ext cx="154305" cy="114301"/>
            <a:chOff x="762000" y="3106989"/>
            <a:chExt cx="412750" cy="216976"/>
          </a:xfrm>
        </p:grpSpPr>
        <p:cxnSp>
          <p:nvCxnSpPr>
            <p:cNvPr id="116" name="Straight Connector 115"/>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7" name="Straight Connector 116"/>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8" name="Straight Connector 117"/>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9" name="Straight Connector 118"/>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9" name="Group 119"/>
          <p:cNvGrpSpPr/>
          <p:nvPr/>
        </p:nvGrpSpPr>
        <p:grpSpPr>
          <a:xfrm rot="16200000">
            <a:off x="8110542" y="2094547"/>
            <a:ext cx="154305" cy="114301"/>
            <a:chOff x="762000" y="3106989"/>
            <a:chExt cx="412750" cy="216976"/>
          </a:xfrm>
        </p:grpSpPr>
        <p:cxnSp>
          <p:nvCxnSpPr>
            <p:cNvPr id="121" name="Straight Connector 120"/>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2" name="Straight Connector 121"/>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3" name="Straight Connector 122"/>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4" name="Straight Connector 123"/>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10" name="Group 124"/>
          <p:cNvGrpSpPr/>
          <p:nvPr/>
        </p:nvGrpSpPr>
        <p:grpSpPr>
          <a:xfrm rot="16200000">
            <a:off x="8110542" y="1911667"/>
            <a:ext cx="154305" cy="114301"/>
            <a:chOff x="762000" y="3106989"/>
            <a:chExt cx="412750" cy="216976"/>
          </a:xfrm>
        </p:grpSpPr>
        <p:cxnSp>
          <p:nvCxnSpPr>
            <p:cNvPr id="126" name="Straight Connector 125"/>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7" name="Straight Connector 126"/>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8" name="Straight Connector 127"/>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9" name="Straight Connector 128"/>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cxnSp>
        <p:nvCxnSpPr>
          <p:cNvPr id="133" name="Straight Connector 132"/>
          <p:cNvCxnSpPr/>
          <p:nvPr/>
        </p:nvCxnSpPr>
        <p:spPr bwMode="auto">
          <a:xfrm flipH="1">
            <a:off x="7947660" y="2280285"/>
            <a:ext cx="7620" cy="1480185"/>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cxnSp>
        <p:nvCxnSpPr>
          <p:cNvPr id="134" name="Straight Connector 133"/>
          <p:cNvCxnSpPr/>
          <p:nvPr/>
        </p:nvCxnSpPr>
        <p:spPr bwMode="auto">
          <a:xfrm flipH="1">
            <a:off x="8183880" y="2280285"/>
            <a:ext cx="7620" cy="1480185"/>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sp>
        <p:nvSpPr>
          <p:cNvPr id="160" name="Rectangle 159"/>
          <p:cNvSpPr/>
          <p:nvPr/>
        </p:nvSpPr>
        <p:spPr bwMode="auto">
          <a:xfrm>
            <a:off x="7296151" y="3729037"/>
            <a:ext cx="1038225" cy="85725"/>
          </a:xfrm>
          <a:prstGeom prst="rect">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grpSp>
        <p:nvGrpSpPr>
          <p:cNvPr id="11" name="Group 154"/>
          <p:cNvGrpSpPr/>
          <p:nvPr/>
        </p:nvGrpSpPr>
        <p:grpSpPr>
          <a:xfrm rot="16200000">
            <a:off x="7739072" y="3798570"/>
            <a:ext cx="154305" cy="114301"/>
            <a:chOff x="762000" y="3106989"/>
            <a:chExt cx="412750" cy="216976"/>
          </a:xfrm>
        </p:grpSpPr>
        <p:cxnSp>
          <p:nvCxnSpPr>
            <p:cNvPr id="156" name="Straight Connector 155"/>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57" name="Straight Connector 156"/>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58" name="Straight Connector 157"/>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59" name="Straight Connector 158"/>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title"/>
          </p:nvPr>
        </p:nvSpPr>
        <p:spPr>
          <a:xfrm>
            <a:off x="0" y="0"/>
            <a:ext cx="9144000" cy="445294"/>
          </a:xfrm>
        </p:spPr>
        <p:txBody>
          <a:bodyPr/>
          <a:lstStyle/>
          <a:p>
            <a:pPr algn="l" eaLnBrk="1" hangingPunct="1">
              <a:defRPr/>
            </a:pPr>
            <a:r>
              <a:rPr lang="en-US" sz="2800" b="1" dirty="0" smtClean="0"/>
              <a:t>Summary</a:t>
            </a:r>
          </a:p>
        </p:txBody>
      </p:sp>
      <p:sp>
        <p:nvSpPr>
          <p:cNvPr id="3075" name="Text Box 4"/>
          <p:cNvSpPr txBox="1">
            <a:spLocks noChangeArrowheads="1"/>
          </p:cNvSpPr>
          <p:nvPr/>
        </p:nvSpPr>
        <p:spPr bwMode="auto">
          <a:xfrm>
            <a:off x="0" y="583407"/>
            <a:ext cx="9144000" cy="4121128"/>
          </a:xfrm>
          <a:prstGeom prst="rect">
            <a:avLst/>
          </a:prstGeom>
          <a:noFill/>
          <a:ln w="9525">
            <a:noFill/>
            <a:miter lim="800000"/>
            <a:headEnd/>
            <a:tailEnd/>
          </a:ln>
        </p:spPr>
        <p:txBody>
          <a:bodyPr>
            <a:spAutoFit/>
          </a:bodyPr>
          <a:lstStyle/>
          <a:p>
            <a:pPr marL="342900" indent="-342900" algn="l">
              <a:lnSpc>
                <a:spcPct val="70000"/>
              </a:lnSpc>
              <a:spcBef>
                <a:spcPct val="50000"/>
              </a:spcBef>
              <a:buClr>
                <a:schemeClr val="accent2"/>
              </a:buClr>
              <a:buFont typeface="Wingdings" pitchFamily="2" charset="2"/>
              <a:buChar char="n"/>
            </a:pPr>
            <a:r>
              <a:rPr lang="en-US" altLang="zh-TW" sz="1400" dirty="0">
                <a:ea typeface="新細明體" pitchFamily="18" charset="-120"/>
              </a:rPr>
              <a:t> For P leak detection on “</a:t>
            </a:r>
            <a:r>
              <a:rPr lang="en-US" altLang="zh-TW" sz="1400" dirty="0">
                <a:solidFill>
                  <a:srgbClr val="FF1919"/>
                </a:solidFill>
                <a:ea typeface="新細明體" pitchFamily="18" charset="-120"/>
              </a:rPr>
              <a:t>Smaller DR</a:t>
            </a:r>
            <a:r>
              <a:rPr lang="en-US" altLang="zh-TW" sz="1400" dirty="0">
                <a:ea typeface="新細明體" pitchFamily="18" charset="-120"/>
              </a:rPr>
              <a:t>” (Like 28nm_WCMP or below)</a:t>
            </a:r>
          </a:p>
          <a:p>
            <a:pPr marL="800100" lvl="1" indent="-342900" algn="l">
              <a:lnSpc>
                <a:spcPct val="70000"/>
              </a:lnSpc>
              <a:spcBef>
                <a:spcPct val="50000"/>
              </a:spcBef>
              <a:buClr>
                <a:schemeClr val="accent2"/>
              </a:buClr>
              <a:buFont typeface="Wingdings" pitchFamily="2" charset="2"/>
              <a:buAutoNum type="arabicPeriod"/>
            </a:pPr>
            <a:r>
              <a:rPr lang="en-US" altLang="zh-TW" sz="1400" dirty="0">
                <a:ea typeface="新細明體" pitchFamily="18" charset="-120"/>
              </a:rPr>
              <a:t>Positive mode: </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Condition setting is easy.</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Normal PMOS is not very bright.</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P leak is very bright and easier to be detected.</a:t>
            </a:r>
          </a:p>
          <a:p>
            <a:pPr marL="800100" lvl="1" indent="-342900" algn="l">
              <a:lnSpc>
                <a:spcPct val="70000"/>
              </a:lnSpc>
              <a:spcBef>
                <a:spcPct val="50000"/>
              </a:spcBef>
              <a:buClr>
                <a:schemeClr val="accent2"/>
              </a:buClr>
              <a:buFont typeface="Wingdings" pitchFamily="2" charset="2"/>
              <a:buAutoNum type="arabicPeriod"/>
            </a:pPr>
            <a:r>
              <a:rPr lang="en-US" altLang="zh-TW" sz="1400" dirty="0">
                <a:ea typeface="新細明體" pitchFamily="18" charset="-120"/>
              </a:rPr>
              <a:t>Negative mode:</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Condition window is narrow.</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Normal PMOS is bright and P leak behaves as DVC.</a:t>
            </a:r>
          </a:p>
          <a:p>
            <a:pPr marL="342900" indent="-342900" algn="l">
              <a:lnSpc>
                <a:spcPct val="70000"/>
              </a:lnSpc>
              <a:spcBef>
                <a:spcPct val="50000"/>
              </a:spcBef>
              <a:buClr>
                <a:schemeClr val="accent2"/>
              </a:buClr>
              <a:buFont typeface="Wingdings" pitchFamily="2" charset="2"/>
              <a:buChar char="n"/>
            </a:pPr>
            <a:r>
              <a:rPr lang="en-US" altLang="zh-TW" sz="1400" dirty="0">
                <a:ea typeface="新細明體" pitchFamily="18" charset="-120"/>
              </a:rPr>
              <a:t>For P leak detection on “</a:t>
            </a:r>
            <a:r>
              <a:rPr lang="en-US" altLang="zh-TW" sz="1400" dirty="0">
                <a:solidFill>
                  <a:srgbClr val="FF1919"/>
                </a:solidFill>
                <a:ea typeface="新細明體" pitchFamily="18" charset="-120"/>
              </a:rPr>
              <a:t>Larger DR</a:t>
            </a:r>
            <a:r>
              <a:rPr lang="en-US" altLang="zh-TW" sz="1400" dirty="0">
                <a:ea typeface="新細明體" pitchFamily="18" charset="-120"/>
              </a:rPr>
              <a:t>” (Like 45nm_WCMP or above)</a:t>
            </a:r>
          </a:p>
          <a:p>
            <a:pPr marL="800100" lvl="1" indent="-342900" algn="l">
              <a:lnSpc>
                <a:spcPct val="70000"/>
              </a:lnSpc>
              <a:spcBef>
                <a:spcPct val="50000"/>
              </a:spcBef>
              <a:buClr>
                <a:schemeClr val="accent2"/>
              </a:buClr>
              <a:buFont typeface="Wingdings" pitchFamily="2" charset="2"/>
              <a:buAutoNum type="arabicPeriod"/>
            </a:pPr>
            <a:r>
              <a:rPr lang="en-US" altLang="zh-TW" sz="1400" dirty="0">
                <a:ea typeface="新細明體" pitchFamily="18" charset="-120"/>
              </a:rPr>
              <a:t>Positive mode:</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Condition setting is easy.</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Normal PMOS is very bright.</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P leak behaves very bright and hard to be detected.</a:t>
            </a:r>
          </a:p>
          <a:p>
            <a:pPr marL="800100" lvl="1" indent="-342900" algn="l">
              <a:lnSpc>
                <a:spcPct val="70000"/>
              </a:lnSpc>
              <a:spcBef>
                <a:spcPct val="50000"/>
              </a:spcBef>
              <a:buClr>
                <a:schemeClr val="accent2"/>
              </a:buClr>
              <a:buFont typeface="Wingdings" pitchFamily="2" charset="2"/>
              <a:buAutoNum type="arabicPeriod"/>
            </a:pPr>
            <a:r>
              <a:rPr lang="en-US" altLang="zh-TW" sz="1400" dirty="0">
                <a:ea typeface="新細明體" pitchFamily="18" charset="-120"/>
              </a:rPr>
              <a:t>Negative mode:</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Condition window is wide.</a:t>
            </a:r>
          </a:p>
          <a:p>
            <a:pPr marL="1257300" lvl="2" indent="-342900" algn="l">
              <a:lnSpc>
                <a:spcPct val="70000"/>
              </a:lnSpc>
              <a:spcBef>
                <a:spcPct val="50000"/>
              </a:spcBef>
              <a:buClr>
                <a:schemeClr val="accent2"/>
              </a:buClr>
              <a:buFont typeface="Wingdings" pitchFamily="2" charset="2"/>
              <a:buAutoNum type="alphaLcPeriod"/>
            </a:pPr>
            <a:r>
              <a:rPr lang="en-US" altLang="zh-TW" sz="1400" dirty="0">
                <a:ea typeface="新細明體" pitchFamily="18" charset="-120"/>
              </a:rPr>
              <a:t>Normal PMOS is bright and P leak behaves as DVC.</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60092"/>
            <a:ext cx="5120634" cy="4583408"/>
          </a:xfrm>
          <a:solidFill>
            <a:schemeClr val="bg1"/>
          </a:solidFill>
        </p:spPr>
        <p:txBody>
          <a:bodyPr/>
          <a:lstStyle/>
          <a:p>
            <a:r>
              <a:rPr lang="en-US" sz="2000" dirty="0" smtClean="0">
                <a:latin typeface="Trebuchet MS" pitchFamily="34" charset="0"/>
              </a:rPr>
              <a:t>Super Charger for VNAND</a:t>
            </a:r>
          </a:p>
          <a:p>
            <a:pPr lvl="1"/>
            <a:r>
              <a:rPr lang="en-US" sz="2000" dirty="0" smtClean="0">
                <a:latin typeface="Trebuchet MS" pitchFamily="34" charset="0"/>
              </a:rPr>
              <a:t>Pre-charging for Negative mode</a:t>
            </a:r>
          </a:p>
          <a:p>
            <a:pPr lvl="2"/>
            <a:r>
              <a:rPr lang="en-US" sz="1600" dirty="0" smtClean="0">
                <a:solidFill>
                  <a:srgbClr val="0000CC"/>
                </a:solidFill>
                <a:latin typeface="Trebuchet MS" pitchFamily="34" charset="0"/>
              </a:rPr>
              <a:t>Larger pre-charger beam current</a:t>
            </a:r>
          </a:p>
          <a:p>
            <a:pPr lvl="2"/>
            <a:r>
              <a:rPr lang="en-US" sz="1600" dirty="0" smtClean="0">
                <a:latin typeface="Trebuchet MS" pitchFamily="34" charset="0"/>
              </a:rPr>
              <a:t>Small spot size for higher dose density</a:t>
            </a:r>
          </a:p>
          <a:p>
            <a:pPr lvl="2"/>
            <a:r>
              <a:rPr lang="en-US" sz="1600" dirty="0" smtClean="0">
                <a:solidFill>
                  <a:srgbClr val="0000CC"/>
                </a:solidFill>
                <a:latin typeface="Trebuchet MS" pitchFamily="34" charset="0"/>
              </a:rPr>
              <a:t>Strong retarding field</a:t>
            </a:r>
          </a:p>
          <a:p>
            <a:pPr lvl="1"/>
            <a:r>
              <a:rPr lang="en-US" sz="2000" dirty="0" smtClean="0">
                <a:latin typeface="Trebuchet MS" pitchFamily="34" charset="0"/>
              </a:rPr>
              <a:t>Pre-charging for Positive mode</a:t>
            </a:r>
          </a:p>
          <a:p>
            <a:pPr lvl="2"/>
            <a:r>
              <a:rPr lang="en-US" sz="1600" dirty="0" smtClean="0">
                <a:solidFill>
                  <a:srgbClr val="0000CC"/>
                </a:solidFill>
                <a:latin typeface="Trebuchet MS" pitchFamily="34" charset="0"/>
              </a:rPr>
              <a:t>Medium beam current</a:t>
            </a:r>
          </a:p>
          <a:p>
            <a:pPr lvl="2"/>
            <a:r>
              <a:rPr lang="en-US" sz="1600" dirty="0" smtClean="0">
                <a:latin typeface="Trebuchet MS" pitchFamily="34" charset="0"/>
              </a:rPr>
              <a:t>Large spot size for Low dose density</a:t>
            </a:r>
          </a:p>
          <a:p>
            <a:pPr lvl="2"/>
            <a:r>
              <a:rPr lang="en-US" sz="1600" dirty="0" smtClean="0">
                <a:solidFill>
                  <a:srgbClr val="0000CC"/>
                </a:solidFill>
                <a:latin typeface="Trebuchet MS" pitchFamily="34" charset="0"/>
              </a:rPr>
              <a:t>Strong extraction field</a:t>
            </a:r>
            <a:endParaRPr lang="en-US" sz="1600" dirty="0" smtClean="0">
              <a:latin typeface="Trebuchet MS" pitchFamily="34" charset="0"/>
            </a:endParaRPr>
          </a:p>
          <a:p>
            <a:pPr lvl="1"/>
            <a:r>
              <a:rPr lang="en-US" sz="2000" dirty="0" smtClean="0">
                <a:latin typeface="Trebuchet MS" pitchFamily="34" charset="0"/>
              </a:rPr>
              <a:t>Pre-scan</a:t>
            </a:r>
          </a:p>
          <a:p>
            <a:pPr lvl="2"/>
            <a:r>
              <a:rPr lang="en-US" sz="1600" dirty="0" smtClean="0">
                <a:solidFill>
                  <a:srgbClr val="0000CC"/>
                </a:solidFill>
                <a:latin typeface="Trebuchet MS" pitchFamily="34" charset="0"/>
              </a:rPr>
              <a:t>Fast defocus/refocus switching</a:t>
            </a:r>
          </a:p>
          <a:p>
            <a:pPr lvl="2"/>
            <a:r>
              <a:rPr lang="en-US" sz="1600" dirty="0" smtClean="0">
                <a:latin typeface="Trebuchet MS" pitchFamily="34" charset="0"/>
              </a:rPr>
              <a:t>Extremely low beam density </a:t>
            </a:r>
          </a:p>
          <a:p>
            <a:pPr lvl="1"/>
            <a:r>
              <a:rPr lang="en-US" sz="2000" dirty="0" smtClean="0">
                <a:latin typeface="Trebuchet MS" pitchFamily="34" charset="0"/>
              </a:rPr>
              <a:t>Higher scan rate</a:t>
            </a:r>
          </a:p>
          <a:p>
            <a:pPr lvl="2">
              <a:buFont typeface="Arial" pitchFamily="34" charset="0"/>
              <a:buChar char="•"/>
            </a:pPr>
            <a:r>
              <a:rPr lang="en-US" sz="1600" dirty="0" smtClean="0">
                <a:solidFill>
                  <a:srgbClr val="0000CC"/>
                </a:solidFill>
                <a:latin typeface="Trebuchet MS" pitchFamily="34" charset="0"/>
              </a:rPr>
              <a:t>800Mhz Scan rate </a:t>
            </a:r>
          </a:p>
          <a:p>
            <a:pPr lvl="2"/>
            <a:endParaRPr lang="en-US" dirty="0" smtClean="0">
              <a:latin typeface="Trebuchet MS" pitchFamily="34" charset="0"/>
            </a:endParaRPr>
          </a:p>
        </p:txBody>
      </p:sp>
      <p:sp>
        <p:nvSpPr>
          <p:cNvPr id="4" name="TextBox 3"/>
          <p:cNvSpPr txBox="1">
            <a:spLocks noChangeArrowheads="1"/>
          </p:cNvSpPr>
          <p:nvPr/>
        </p:nvSpPr>
        <p:spPr bwMode="auto">
          <a:xfrm>
            <a:off x="-1" y="0"/>
            <a:ext cx="8503877" cy="523220"/>
          </a:xfrm>
          <a:prstGeom prst="rect">
            <a:avLst/>
          </a:prstGeom>
          <a:noFill/>
          <a:ln w="9525">
            <a:noFill/>
            <a:miter lim="800000"/>
            <a:headEnd/>
            <a:tailEnd/>
          </a:ln>
        </p:spPr>
        <p:txBody>
          <a:bodyPr wrap="square">
            <a:spAutoFit/>
          </a:bodyPr>
          <a:lstStyle/>
          <a:p>
            <a:r>
              <a:rPr lang="en-US" sz="2800" dirty="0" smtClean="0">
                <a:latin typeface="Trebuchet MS" pitchFamily="34" charset="0"/>
              </a:rPr>
              <a:t>Improvements for VNAND – Throughout</a:t>
            </a:r>
            <a:endParaRPr lang="en-US" sz="2800" dirty="0">
              <a:latin typeface="Trebuchet MS" pitchFamily="34" charset="0"/>
            </a:endParaRPr>
          </a:p>
        </p:txBody>
      </p:sp>
      <p:sp>
        <p:nvSpPr>
          <p:cNvPr id="23" name="Rectangle 22"/>
          <p:cNvSpPr/>
          <p:nvPr/>
        </p:nvSpPr>
        <p:spPr bwMode="auto">
          <a:xfrm>
            <a:off x="6047037" y="1914525"/>
            <a:ext cx="1738063" cy="1685925"/>
          </a:xfrm>
          <a:prstGeom prst="rect">
            <a:avLst/>
          </a:prstGeom>
          <a:solidFill>
            <a:schemeClr val="accent2">
              <a:lumMod val="20000"/>
              <a:lumOff val="80000"/>
              <a:alpha val="71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sp>
        <p:nvSpPr>
          <p:cNvPr id="24" name="Rectangle 23"/>
          <p:cNvSpPr/>
          <p:nvPr/>
        </p:nvSpPr>
        <p:spPr bwMode="auto">
          <a:xfrm>
            <a:off x="7797801" y="1905000"/>
            <a:ext cx="368300" cy="1695450"/>
          </a:xfrm>
          <a:prstGeom prst="rect">
            <a:avLst/>
          </a:prstGeom>
          <a:solidFill>
            <a:schemeClr val="accent5">
              <a:lumMod val="90000"/>
              <a:alpha val="71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cxnSp>
        <p:nvCxnSpPr>
          <p:cNvPr id="27" name="Straight Arrow Connector 26"/>
          <p:cNvCxnSpPr/>
          <p:nvPr/>
        </p:nvCxnSpPr>
        <p:spPr bwMode="auto">
          <a:xfrm>
            <a:off x="6060616" y="1466850"/>
            <a:ext cx="1724485"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cxnSp>
        <p:nvCxnSpPr>
          <p:cNvPr id="30" name="Straight Connector 29"/>
          <p:cNvCxnSpPr/>
          <p:nvPr/>
        </p:nvCxnSpPr>
        <p:spPr bwMode="auto">
          <a:xfrm flipV="1">
            <a:off x="6045200" y="1162050"/>
            <a:ext cx="0" cy="77152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1" name="Straight Connector 30"/>
          <p:cNvCxnSpPr/>
          <p:nvPr/>
        </p:nvCxnSpPr>
        <p:spPr bwMode="auto">
          <a:xfrm flipV="1">
            <a:off x="7785100" y="1143000"/>
            <a:ext cx="0" cy="77152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2" name="Straight Connector 31"/>
          <p:cNvCxnSpPr/>
          <p:nvPr/>
        </p:nvCxnSpPr>
        <p:spPr bwMode="auto">
          <a:xfrm flipV="1">
            <a:off x="8166100" y="1181100"/>
            <a:ext cx="0" cy="77152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3" name="Straight Arrow Connector 32"/>
          <p:cNvCxnSpPr/>
          <p:nvPr/>
        </p:nvCxnSpPr>
        <p:spPr bwMode="auto">
          <a:xfrm>
            <a:off x="7815592" y="1466850"/>
            <a:ext cx="337809" cy="0"/>
          </a:xfrm>
          <a:prstGeom prst="straightConnector1">
            <a:avLst/>
          </a:prstGeom>
          <a:solidFill>
            <a:schemeClr val="accent1"/>
          </a:solidFill>
          <a:ln w="9525" cap="flat" cmpd="sng" algn="ctr">
            <a:solidFill>
              <a:srgbClr val="000000"/>
            </a:solidFill>
            <a:prstDash val="solid"/>
            <a:round/>
            <a:headEnd type="triangle" w="med" len="med"/>
            <a:tailEnd type="triangle"/>
          </a:ln>
          <a:effectLst/>
        </p:spPr>
      </p:cxnSp>
      <p:sp>
        <p:nvSpPr>
          <p:cNvPr id="36" name="TextBox 35"/>
          <p:cNvSpPr txBox="1"/>
          <p:nvPr/>
        </p:nvSpPr>
        <p:spPr>
          <a:xfrm>
            <a:off x="6336838" y="847726"/>
            <a:ext cx="1219662" cy="523220"/>
          </a:xfrm>
          <a:prstGeom prst="rect">
            <a:avLst/>
          </a:prstGeom>
          <a:noFill/>
        </p:spPr>
        <p:txBody>
          <a:bodyPr wrap="square" rtlCol="0">
            <a:spAutoFit/>
          </a:bodyPr>
          <a:lstStyle/>
          <a:p>
            <a:r>
              <a:rPr lang="en-US" sz="1400" dirty="0" smtClean="0">
                <a:latin typeface="Trebuchet MS" pitchFamily="34" charset="0"/>
              </a:rPr>
              <a:t>Pre-charging</a:t>
            </a:r>
            <a:endParaRPr lang="en-US" sz="1400" dirty="0">
              <a:latin typeface="Trebuchet MS" pitchFamily="34" charset="0"/>
            </a:endParaRPr>
          </a:p>
        </p:txBody>
      </p:sp>
      <p:sp>
        <p:nvSpPr>
          <p:cNvPr id="37" name="TextBox 36"/>
          <p:cNvSpPr txBox="1"/>
          <p:nvPr/>
        </p:nvSpPr>
        <p:spPr>
          <a:xfrm>
            <a:off x="7641544" y="866775"/>
            <a:ext cx="702356" cy="307777"/>
          </a:xfrm>
          <a:prstGeom prst="rect">
            <a:avLst/>
          </a:prstGeom>
          <a:noFill/>
        </p:spPr>
        <p:txBody>
          <a:bodyPr wrap="square" rtlCol="0">
            <a:spAutoFit/>
          </a:bodyPr>
          <a:lstStyle/>
          <a:p>
            <a:r>
              <a:rPr lang="en-US" sz="1400" dirty="0" smtClean="0">
                <a:latin typeface="Trebuchet MS" pitchFamily="34" charset="0"/>
              </a:rPr>
              <a:t>EBI</a:t>
            </a:r>
            <a:endParaRPr lang="en-US" sz="1400" dirty="0">
              <a:latin typeface="Trebuchet MS" pitchFamily="34" charset="0"/>
            </a:endParaRPr>
          </a:p>
        </p:txBody>
      </p:sp>
      <p:cxnSp>
        <p:nvCxnSpPr>
          <p:cNvPr id="39" name="Straight Arrow Connector 38"/>
          <p:cNvCxnSpPr>
            <a:stCxn id="37" idx="2"/>
          </p:cNvCxnSpPr>
          <p:nvPr/>
        </p:nvCxnSpPr>
        <p:spPr bwMode="auto">
          <a:xfrm flipH="1">
            <a:off x="7962900" y="1174552"/>
            <a:ext cx="29822" cy="29229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31748" name="AutoShape 4" descr="Image result for supercharger for tesla"/>
          <p:cNvSpPr>
            <a:spLocks noChangeAspect="1" noChangeArrowheads="1"/>
          </p:cNvSpPr>
          <p:nvPr/>
        </p:nvSpPr>
        <p:spPr bwMode="auto">
          <a:xfrm>
            <a:off x="0"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rebuchet MS" pitchFamily="34" charset="0"/>
            </a:endParaRPr>
          </a:p>
        </p:txBody>
      </p:sp>
      <p:pic>
        <p:nvPicPr>
          <p:cNvPr id="31753"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88026" y="1781175"/>
            <a:ext cx="3305175" cy="2170510"/>
          </a:xfrm>
          <a:prstGeom prst="rect">
            <a:avLst/>
          </a:prstGeom>
          <a:noFill/>
          <a:ln w="9525" cap="flat" cmpd="sng" algn="ctr">
            <a:noFill/>
            <a:prstDash val="solid"/>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33" y="584200"/>
            <a:ext cx="8551334" cy="4292600"/>
          </a:xfrm>
        </p:spPr>
        <p:txBody>
          <a:bodyPr/>
          <a:lstStyle/>
          <a:p>
            <a:pPr marL="457200" lvl="1" indent="-457200">
              <a:buFont typeface="Wingdings" pitchFamily="2" charset="2"/>
              <a:buChar char="Ø"/>
            </a:pPr>
            <a:r>
              <a:rPr lang="en-US" sz="2000" b="1" dirty="0" smtClean="0">
                <a:latin typeface="Trebuchet MS" pitchFamily="34" charset="0"/>
              </a:rPr>
              <a:t>Super Negative Mode</a:t>
            </a:r>
          </a:p>
          <a:p>
            <a:pPr marL="914400" lvl="2" indent="-457200">
              <a:buFont typeface="+mj-lt"/>
              <a:buAutoNum type="arabicParenR"/>
            </a:pPr>
            <a:r>
              <a:rPr lang="en-US" sz="1400" dirty="0" smtClean="0">
                <a:solidFill>
                  <a:srgbClr val="0000CC"/>
                </a:solidFill>
                <a:latin typeface="Trebuchet MS" pitchFamily="34" charset="0"/>
              </a:rPr>
              <a:t>Larger pre-charger beam current  </a:t>
            </a:r>
          </a:p>
          <a:p>
            <a:pPr marL="1252538" lvl="3" indent="-338138"/>
            <a:r>
              <a:rPr lang="en-US" sz="1400" dirty="0" smtClean="0">
                <a:solidFill>
                  <a:srgbClr val="0000CC"/>
                </a:solidFill>
                <a:latin typeface="Trebuchet MS" pitchFamily="34" charset="0"/>
              </a:rPr>
              <a:t>Already increased from 100uA to 200uA, further high current?</a:t>
            </a:r>
          </a:p>
          <a:p>
            <a:pPr marL="914400" lvl="2" indent="-457200">
              <a:buFont typeface="+mj-lt"/>
              <a:buAutoNum type="arabicParenR"/>
            </a:pPr>
            <a:r>
              <a:rPr lang="en-US" sz="1400" dirty="0" smtClean="0">
                <a:latin typeface="Trebuchet MS" pitchFamily="34" charset="0"/>
              </a:rPr>
              <a:t>Small spot size for higher dose density </a:t>
            </a:r>
          </a:p>
          <a:p>
            <a:pPr marL="1252538" lvl="3" indent="-338138"/>
            <a:r>
              <a:rPr lang="en-US" sz="1400" dirty="0" smtClean="0">
                <a:latin typeface="Trebuchet MS" pitchFamily="34" charset="0"/>
              </a:rPr>
              <a:t>Focus is under testing</a:t>
            </a:r>
          </a:p>
          <a:p>
            <a:pPr marL="914400" lvl="2" indent="-457200">
              <a:buFont typeface="+mj-lt"/>
              <a:buAutoNum type="arabicParenR"/>
            </a:pPr>
            <a:r>
              <a:rPr lang="en-US" sz="1400" dirty="0" smtClean="0">
                <a:solidFill>
                  <a:srgbClr val="0000CC"/>
                </a:solidFill>
                <a:latin typeface="Trebuchet MS" pitchFamily="34" charset="0"/>
              </a:rPr>
              <a:t>Strong retarding field </a:t>
            </a:r>
            <a:r>
              <a:rPr lang="en-US" sz="1400" b="1" dirty="0" smtClean="0">
                <a:solidFill>
                  <a:srgbClr val="FF0000"/>
                </a:solidFill>
                <a:latin typeface="Trebuchet MS" pitchFamily="34" charset="0"/>
              </a:rPr>
              <a:t>(not discussed with Micron)</a:t>
            </a:r>
            <a:endParaRPr lang="en-US" sz="1400" dirty="0" smtClean="0">
              <a:solidFill>
                <a:srgbClr val="0000CC"/>
              </a:solidFill>
              <a:latin typeface="Trebuchet MS" pitchFamily="34" charset="0"/>
            </a:endParaRPr>
          </a:p>
          <a:p>
            <a:pPr marL="1252538" lvl="3" indent="-338138"/>
            <a:r>
              <a:rPr lang="en-US" sz="1400" dirty="0" smtClean="0">
                <a:solidFill>
                  <a:srgbClr val="0000CC"/>
                </a:solidFill>
                <a:latin typeface="Trebuchet MS" pitchFamily="34" charset="0"/>
              </a:rPr>
              <a:t>Currently max mesh bias is -20V, can be a limiting factor  to 1) and 2).</a:t>
            </a:r>
          </a:p>
          <a:p>
            <a:pPr marL="1252538" lvl="3" indent="-338138"/>
            <a:r>
              <a:rPr lang="en-US" sz="1400" dirty="0" smtClean="0">
                <a:solidFill>
                  <a:srgbClr val="0000CC"/>
                </a:solidFill>
                <a:latin typeface="Trebuchet MS" pitchFamily="34" charset="0"/>
              </a:rPr>
              <a:t>Suggested to increase to -1000V.</a:t>
            </a:r>
          </a:p>
          <a:p>
            <a:pPr marL="457200" lvl="1" indent="-457200">
              <a:buFont typeface="Wingdings" pitchFamily="2" charset="2"/>
              <a:buChar char="Ø"/>
            </a:pPr>
            <a:r>
              <a:rPr lang="en-US" sz="2000" b="1" dirty="0" smtClean="0">
                <a:latin typeface="Trebuchet MS" pitchFamily="34" charset="0"/>
              </a:rPr>
              <a:t>Super Positive Mode</a:t>
            </a:r>
          </a:p>
          <a:p>
            <a:pPr marL="914400" lvl="2" indent="-457200">
              <a:buFont typeface="+mj-lt"/>
              <a:buAutoNum type="arabicParenR"/>
            </a:pPr>
            <a:r>
              <a:rPr lang="en-US" sz="1400" dirty="0" smtClean="0">
                <a:solidFill>
                  <a:srgbClr val="0000CC"/>
                </a:solidFill>
                <a:latin typeface="Trebuchet MS" pitchFamily="34" charset="0"/>
              </a:rPr>
              <a:t>Smaller pre-charger beam current  </a:t>
            </a:r>
          </a:p>
          <a:p>
            <a:pPr marL="1252538" lvl="3" indent="-338138"/>
            <a:r>
              <a:rPr lang="en-US" sz="1400" dirty="0" smtClean="0">
                <a:solidFill>
                  <a:srgbClr val="0000CC"/>
                </a:solidFill>
                <a:latin typeface="Trebuchet MS" pitchFamily="34" charset="0"/>
              </a:rPr>
              <a:t>Limited by ECC and gun, current is around 10uA. Not much space.</a:t>
            </a:r>
          </a:p>
          <a:p>
            <a:pPr marL="914400" lvl="2" indent="-457200">
              <a:buFont typeface="+mj-lt"/>
              <a:buAutoNum type="arabicParenR"/>
            </a:pPr>
            <a:r>
              <a:rPr lang="en-US" sz="1400" dirty="0" smtClean="0">
                <a:latin typeface="Trebuchet MS" pitchFamily="34" charset="0"/>
              </a:rPr>
              <a:t>Large spot size for lower dose density </a:t>
            </a:r>
          </a:p>
          <a:p>
            <a:pPr marL="1252538" lvl="3" indent="-338138"/>
            <a:r>
              <a:rPr lang="en-US" sz="1400" dirty="0" smtClean="0">
                <a:latin typeface="Trebuchet MS" pitchFamily="34" charset="0"/>
              </a:rPr>
              <a:t>Limited by hole size,  not much space.</a:t>
            </a:r>
          </a:p>
          <a:p>
            <a:pPr marL="914400" lvl="2" indent="-457200">
              <a:buFont typeface="+mj-lt"/>
              <a:buAutoNum type="arabicParenR"/>
            </a:pPr>
            <a:r>
              <a:rPr lang="en-US" sz="1400" dirty="0" smtClean="0">
                <a:solidFill>
                  <a:srgbClr val="0000CC"/>
                </a:solidFill>
                <a:latin typeface="Trebuchet MS" pitchFamily="34" charset="0"/>
              </a:rPr>
              <a:t>Strong extraction field </a:t>
            </a:r>
          </a:p>
          <a:p>
            <a:pPr marL="1252538" lvl="3" indent="-338138"/>
            <a:r>
              <a:rPr lang="en-US" sz="1400" dirty="0" smtClean="0">
                <a:solidFill>
                  <a:srgbClr val="0000CC"/>
                </a:solidFill>
                <a:latin typeface="Trebuchet MS" pitchFamily="34" charset="0"/>
              </a:rPr>
              <a:t>Currently maximum mesh bias is 60V, target on +1000V for an effective way to boost positive charge </a:t>
            </a:r>
            <a:r>
              <a:rPr lang="en-US" sz="1400" b="1" dirty="0" smtClean="0">
                <a:solidFill>
                  <a:srgbClr val="FF0000"/>
                </a:solidFill>
                <a:latin typeface="Trebuchet MS" pitchFamily="34" charset="0"/>
              </a:rPr>
              <a:t>(not discussed with Micron)</a:t>
            </a:r>
            <a:endParaRPr lang="en-US" sz="1400" dirty="0" smtClean="0">
              <a:solidFill>
                <a:srgbClr val="0000CC"/>
              </a:solidFill>
              <a:latin typeface="Trebuchet MS" pitchFamily="34" charset="0"/>
            </a:endParaRPr>
          </a:p>
        </p:txBody>
      </p:sp>
      <p:sp>
        <p:nvSpPr>
          <p:cNvPr id="4" name="TextBox 3"/>
          <p:cNvSpPr txBox="1">
            <a:spLocks noChangeArrowheads="1"/>
          </p:cNvSpPr>
          <p:nvPr/>
        </p:nvSpPr>
        <p:spPr bwMode="auto">
          <a:xfrm>
            <a:off x="0" y="0"/>
            <a:ext cx="9144000" cy="523220"/>
          </a:xfrm>
          <a:prstGeom prst="rect">
            <a:avLst/>
          </a:prstGeom>
          <a:noFill/>
          <a:ln w="9525">
            <a:noFill/>
            <a:miter lim="800000"/>
            <a:headEnd/>
            <a:tailEnd/>
          </a:ln>
        </p:spPr>
        <p:txBody>
          <a:bodyPr wrap="square">
            <a:spAutoFit/>
          </a:bodyPr>
          <a:lstStyle/>
          <a:p>
            <a:r>
              <a:rPr lang="en-US" sz="2800" dirty="0" smtClean="0">
                <a:latin typeface="Trebuchet MS" pitchFamily="34" charset="0"/>
              </a:rPr>
              <a:t>Throughout  enhancement -- Pre-charging</a:t>
            </a:r>
            <a:endParaRPr lang="en-US" sz="2800" dirty="0">
              <a:latin typeface="Trebuchet MS"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6600" y="828675"/>
            <a:ext cx="7708901" cy="3752850"/>
          </a:xfrm>
        </p:spPr>
        <p:txBody>
          <a:bodyPr/>
          <a:lstStyle/>
          <a:p>
            <a:pPr marL="457200" lvl="1" indent="-457200">
              <a:buFont typeface="Wingdings" pitchFamily="2" charset="2"/>
              <a:buChar char="Ø"/>
            </a:pPr>
            <a:r>
              <a:rPr lang="en-US" sz="2000" b="1" dirty="0" smtClean="0">
                <a:latin typeface="Trebuchet MS" pitchFamily="34" charset="0"/>
              </a:rPr>
              <a:t>Pre-charge kept warm</a:t>
            </a:r>
          </a:p>
          <a:p>
            <a:pPr marL="914400" lvl="2" indent="-457200">
              <a:buFont typeface="+mj-lt"/>
              <a:buAutoNum type="arabicParenR"/>
            </a:pPr>
            <a:r>
              <a:rPr lang="en-US" sz="1600" dirty="0" smtClean="0">
                <a:solidFill>
                  <a:srgbClr val="0000CC"/>
                </a:solidFill>
                <a:latin typeface="Trebuchet MS" pitchFamily="34" charset="0"/>
              </a:rPr>
              <a:t>Already implemented </a:t>
            </a:r>
          </a:p>
          <a:p>
            <a:pPr marL="457200" lvl="1" indent="-457200">
              <a:buFont typeface="Wingdings" pitchFamily="2" charset="2"/>
              <a:buChar char="Ø"/>
            </a:pPr>
            <a:r>
              <a:rPr lang="en-US" sz="2000" b="1" dirty="0" smtClean="0">
                <a:latin typeface="Trebuchet MS" pitchFamily="34" charset="0"/>
              </a:rPr>
              <a:t>CS-like control of pre-charge</a:t>
            </a:r>
          </a:p>
          <a:p>
            <a:pPr marL="914400" lvl="2" indent="-457200">
              <a:buFont typeface="+mj-lt"/>
              <a:buAutoNum type="arabicParenR"/>
            </a:pPr>
            <a:r>
              <a:rPr lang="en-US" sz="1600" dirty="0" smtClean="0">
                <a:latin typeface="Trebuchet MS" pitchFamily="34" charset="0"/>
              </a:rPr>
              <a:t>Follow CS inspection style for Pre-charging</a:t>
            </a:r>
          </a:p>
          <a:p>
            <a:pPr marL="914400" lvl="2" indent="-457200">
              <a:buFont typeface="+mj-lt"/>
              <a:buAutoNum type="arabicParenR"/>
            </a:pPr>
            <a:r>
              <a:rPr lang="en-US" sz="1600" dirty="0" smtClean="0">
                <a:solidFill>
                  <a:srgbClr val="0000CC"/>
                </a:solidFill>
                <a:latin typeface="Trebuchet MS" pitchFamily="34" charset="0"/>
              </a:rPr>
              <a:t>Can be area based, and acerbated speed  between areas</a:t>
            </a:r>
          </a:p>
          <a:p>
            <a:pPr marL="914400" lvl="2" indent="-457200">
              <a:buFont typeface="+mj-lt"/>
              <a:buAutoNum type="arabicParenR"/>
            </a:pPr>
            <a:r>
              <a:rPr lang="en-US" sz="1600" dirty="0" smtClean="0">
                <a:latin typeface="Trebuchet MS" pitchFamily="34" charset="0"/>
              </a:rPr>
              <a:t>Can be inserted in inspection and activated during inspection.</a:t>
            </a:r>
          </a:p>
          <a:p>
            <a:pPr marL="914400" lvl="2" indent="-457200">
              <a:buFont typeface="+mj-lt"/>
              <a:buAutoNum type="arabicParenR"/>
            </a:pPr>
            <a:r>
              <a:rPr lang="en-US" sz="1600" dirty="0" smtClean="0">
                <a:solidFill>
                  <a:srgbClr val="0000CC"/>
                </a:solidFill>
                <a:latin typeface="Trebuchet MS" pitchFamily="34" charset="0"/>
              </a:rPr>
              <a:t>Pre-charging at SEM mode (with HV on) </a:t>
            </a:r>
            <a:r>
              <a:rPr lang="en-US" sz="1600" dirty="0" smtClean="0">
                <a:solidFill>
                  <a:srgbClr val="FF0000"/>
                </a:solidFill>
                <a:latin typeface="Trebuchet MS" pitchFamily="34" charset="0"/>
              </a:rPr>
              <a:t>(not discussed with Micron)</a:t>
            </a:r>
            <a:endParaRPr lang="en-US" sz="1600" dirty="0" smtClean="0">
              <a:solidFill>
                <a:srgbClr val="0000CC"/>
              </a:solidFill>
              <a:latin typeface="Trebuchet MS" pitchFamily="34" charset="0"/>
            </a:endParaRPr>
          </a:p>
          <a:p>
            <a:pPr marL="457200" lvl="1" indent="-457200">
              <a:buFont typeface="Wingdings" pitchFamily="2" charset="2"/>
              <a:buChar char="Ø"/>
            </a:pPr>
            <a:r>
              <a:rPr lang="en-US" sz="2000" b="1" dirty="0" smtClean="0">
                <a:latin typeface="Trebuchet MS" pitchFamily="34" charset="0"/>
              </a:rPr>
              <a:t>Improved ECC control</a:t>
            </a:r>
          </a:p>
          <a:p>
            <a:pPr marL="914400" lvl="2" indent="-457200">
              <a:buFont typeface="+mj-lt"/>
              <a:buAutoNum type="arabicParenR"/>
            </a:pPr>
            <a:r>
              <a:rPr lang="en-US" sz="1600" dirty="0" smtClean="0">
                <a:latin typeface="Trebuchet MS" pitchFamily="34" charset="0"/>
              </a:rPr>
              <a:t>Now ECC control algorithm</a:t>
            </a:r>
          </a:p>
          <a:p>
            <a:pPr marL="914400" lvl="2" indent="-457200">
              <a:buFont typeface="+mj-lt"/>
              <a:buAutoNum type="arabicParenR"/>
            </a:pPr>
            <a:r>
              <a:rPr lang="en-US" sz="1600" dirty="0" smtClean="0">
                <a:solidFill>
                  <a:srgbClr val="0000CC"/>
                </a:solidFill>
                <a:latin typeface="Trebuchet MS" pitchFamily="34" charset="0"/>
              </a:rPr>
              <a:t>Faster, more reliably, more stable pre-charging process</a:t>
            </a:r>
          </a:p>
        </p:txBody>
      </p:sp>
      <p:sp>
        <p:nvSpPr>
          <p:cNvPr id="4" name="TextBox 3"/>
          <p:cNvSpPr txBox="1">
            <a:spLocks noChangeArrowheads="1"/>
          </p:cNvSpPr>
          <p:nvPr/>
        </p:nvSpPr>
        <p:spPr bwMode="auto">
          <a:xfrm>
            <a:off x="0" y="0"/>
            <a:ext cx="9144000" cy="461665"/>
          </a:xfrm>
          <a:prstGeom prst="rect">
            <a:avLst/>
          </a:prstGeom>
          <a:solidFill>
            <a:schemeClr val="bg1"/>
          </a:solidFill>
          <a:ln w="9525">
            <a:noFill/>
            <a:miter lim="800000"/>
            <a:headEnd/>
            <a:tailEnd/>
          </a:ln>
        </p:spPr>
        <p:txBody>
          <a:bodyPr wrap="square">
            <a:spAutoFit/>
          </a:bodyPr>
          <a:lstStyle/>
          <a:p>
            <a:r>
              <a:rPr lang="en-US" sz="2400" dirty="0" smtClean="0">
                <a:latin typeface="Trebuchet MS" pitchFamily="34" charset="0"/>
              </a:rPr>
              <a:t>Throughout  enhancement – Optimized Pre-charging control</a:t>
            </a:r>
            <a:endParaRPr lang="en-US" sz="2400" dirty="0">
              <a:latin typeface="Trebuchet MS"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33" y="622300"/>
            <a:ext cx="8551334" cy="4292600"/>
          </a:xfrm>
        </p:spPr>
        <p:txBody>
          <a:bodyPr/>
          <a:lstStyle/>
          <a:p>
            <a:pPr marL="457200" lvl="1" indent="-457200">
              <a:buFont typeface="Wingdings" pitchFamily="2" charset="2"/>
              <a:buChar char="Ø"/>
            </a:pPr>
            <a:r>
              <a:rPr lang="en-US" sz="2000" b="1" dirty="0" smtClean="0">
                <a:latin typeface="Trebuchet MS" pitchFamily="34" charset="0"/>
              </a:rPr>
              <a:t>Pre-scan more effective by defocused primary beam </a:t>
            </a:r>
          </a:p>
          <a:p>
            <a:pPr marL="857250" lvl="2" indent="-457200">
              <a:buFont typeface="Wingdings" pitchFamily="2" charset="2"/>
              <a:buChar char="§"/>
            </a:pPr>
            <a:r>
              <a:rPr lang="en-US" sz="2000" dirty="0" smtClean="0">
                <a:solidFill>
                  <a:srgbClr val="0000CC"/>
                </a:solidFill>
                <a:latin typeface="Trebuchet MS" pitchFamily="34" charset="0"/>
              </a:rPr>
              <a:t>Pre-inspection with severely defocused primary beam proven to be more effective to reach targeted positive charge.</a:t>
            </a:r>
          </a:p>
          <a:p>
            <a:pPr marL="857250" lvl="2" indent="-457200">
              <a:buFont typeface="Wingdings" pitchFamily="2" charset="2"/>
              <a:buChar char="§"/>
            </a:pPr>
            <a:r>
              <a:rPr lang="en-US" sz="2000" dirty="0" smtClean="0">
                <a:latin typeface="Trebuchet MS" pitchFamily="34" charset="0"/>
              </a:rPr>
              <a:t>Cannot integrate into pre-scan due to the need to coarse focus change severe hysteresis effect when switch back to original fine focus.</a:t>
            </a:r>
          </a:p>
          <a:p>
            <a:pPr marL="857250" lvl="2" indent="-457200">
              <a:buFont typeface="Wingdings" pitchFamily="2" charset="2"/>
              <a:buChar char="§"/>
            </a:pPr>
            <a:r>
              <a:rPr lang="en-US" sz="2000" dirty="0" smtClean="0">
                <a:solidFill>
                  <a:srgbClr val="0000CC"/>
                </a:solidFill>
                <a:latin typeface="Trebuchet MS" pitchFamily="34" charset="0"/>
              </a:rPr>
              <a:t>Faster defocus/refocus mechanism is needed to boost the throughput. </a:t>
            </a:r>
            <a:r>
              <a:rPr lang="en-US" sz="2000" dirty="0" smtClean="0">
                <a:solidFill>
                  <a:srgbClr val="FF0000"/>
                </a:solidFill>
                <a:latin typeface="Trebuchet MS" pitchFamily="34" charset="0"/>
              </a:rPr>
              <a:t>(not discussed with Micron)</a:t>
            </a:r>
            <a:endParaRPr lang="en-US" sz="2000" dirty="0" smtClean="0">
              <a:solidFill>
                <a:srgbClr val="0000CC"/>
              </a:solidFill>
              <a:latin typeface="Trebuchet MS" pitchFamily="34" charset="0"/>
            </a:endParaRPr>
          </a:p>
          <a:p>
            <a:pPr marL="1314450" lvl="3" indent="-457200">
              <a:buFont typeface="Wingdings" pitchFamily="2" charset="2"/>
              <a:buChar char="§"/>
            </a:pPr>
            <a:r>
              <a:rPr lang="en-US" sz="1600" dirty="0" smtClean="0">
                <a:latin typeface="Trebuchet MS" pitchFamily="34" charset="0"/>
              </a:rPr>
              <a:t>Electrostatic  lens  defocus rather than magnetic lens defocus is needed</a:t>
            </a:r>
          </a:p>
          <a:p>
            <a:pPr marL="1314450" lvl="3" indent="-457200">
              <a:buFont typeface="Wingdings" pitchFamily="2" charset="2"/>
              <a:buChar char="§"/>
            </a:pPr>
            <a:r>
              <a:rPr lang="en-US" sz="1600" dirty="0" smtClean="0">
                <a:solidFill>
                  <a:srgbClr val="0000CC"/>
                </a:solidFill>
                <a:latin typeface="Trebuchet MS" pitchFamily="34" charset="0"/>
              </a:rPr>
              <a:t>Stage bias or No5 bias is electrostatic, but speed is limited as it is foliating on high voltage, and change voltage is limited</a:t>
            </a:r>
          </a:p>
          <a:p>
            <a:pPr marL="1314450" lvl="3" indent="-457200">
              <a:buFont typeface="Wingdings" pitchFamily="2" charset="2"/>
              <a:buChar char="§"/>
            </a:pPr>
            <a:r>
              <a:rPr lang="en-US" sz="1600" dirty="0" smtClean="0">
                <a:latin typeface="Trebuchet MS" pitchFamily="34" charset="0"/>
              </a:rPr>
              <a:t>Suggested to apply DC voltage bias onto the unused defector during pre-scan step.</a:t>
            </a:r>
          </a:p>
        </p:txBody>
      </p:sp>
      <p:sp>
        <p:nvSpPr>
          <p:cNvPr id="4" name="TextBox 3"/>
          <p:cNvSpPr txBox="1">
            <a:spLocks noChangeArrowheads="1"/>
          </p:cNvSpPr>
          <p:nvPr/>
        </p:nvSpPr>
        <p:spPr bwMode="auto">
          <a:xfrm>
            <a:off x="0" y="0"/>
            <a:ext cx="9144000" cy="523220"/>
          </a:xfrm>
          <a:prstGeom prst="rect">
            <a:avLst/>
          </a:prstGeom>
          <a:solidFill>
            <a:schemeClr val="bg1"/>
          </a:solidFill>
          <a:ln w="9525">
            <a:noFill/>
            <a:miter lim="800000"/>
            <a:headEnd/>
            <a:tailEnd/>
          </a:ln>
        </p:spPr>
        <p:txBody>
          <a:bodyPr wrap="square">
            <a:spAutoFit/>
          </a:bodyPr>
          <a:lstStyle/>
          <a:p>
            <a:r>
              <a:rPr lang="en-US" sz="2800" dirty="0" smtClean="0">
                <a:latin typeface="Trebuchet MS" pitchFamily="34" charset="0"/>
              </a:rPr>
              <a:t>Throughout  enhancement – Defocused Pre-scan</a:t>
            </a:r>
            <a:endParaRPr lang="en-US" sz="2800" dirty="0">
              <a:latin typeface="Trebuchet MS" pitchFamily="34" charset="0"/>
            </a:endParaRPr>
          </a:p>
        </p:txBody>
      </p:sp>
      <p:sp>
        <p:nvSpPr>
          <p:cNvPr id="31748" name="AutoShape 4" descr="Image result for supercharger for tesla"/>
          <p:cNvSpPr>
            <a:spLocks noChangeAspect="1" noChangeArrowheads="1"/>
          </p:cNvSpPr>
          <p:nvPr/>
        </p:nvSpPr>
        <p:spPr bwMode="auto">
          <a:xfrm>
            <a:off x="0"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rebuchet MS"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0"/>
            <a:ext cx="8778650" cy="461665"/>
          </a:xfrm>
          <a:prstGeom prst="rect">
            <a:avLst/>
          </a:prstGeom>
          <a:noFill/>
          <a:ln w="9525">
            <a:noFill/>
            <a:miter lim="800000"/>
            <a:headEnd/>
            <a:tailEnd/>
          </a:ln>
        </p:spPr>
        <p:txBody>
          <a:bodyPr wrap="square">
            <a:spAutoFit/>
          </a:bodyPr>
          <a:lstStyle/>
          <a:p>
            <a:r>
              <a:rPr lang="en-US" sz="2400" dirty="0" smtClean="0">
                <a:latin typeface="Trebuchet MS" pitchFamily="34" charset="0"/>
              </a:rPr>
              <a:t>Throughout  enhancement –Frame Average Pre-scan</a:t>
            </a:r>
            <a:endParaRPr lang="en-US" sz="2400" dirty="0">
              <a:latin typeface="Trebuchet MS" pitchFamily="34" charset="0"/>
            </a:endParaRPr>
          </a:p>
        </p:txBody>
      </p:sp>
      <p:sp>
        <p:nvSpPr>
          <p:cNvPr id="31748" name="AutoShape 4" descr="Image result for supercharger for tesla"/>
          <p:cNvSpPr>
            <a:spLocks noChangeAspect="1" noChangeArrowheads="1"/>
          </p:cNvSpPr>
          <p:nvPr/>
        </p:nvSpPr>
        <p:spPr bwMode="auto">
          <a:xfrm>
            <a:off x="0"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rebuchet MS" pitchFamily="34" charset="0"/>
            </a:endParaRPr>
          </a:p>
        </p:txBody>
      </p:sp>
      <p:grpSp>
        <p:nvGrpSpPr>
          <p:cNvPr id="2" name="Group 49"/>
          <p:cNvGrpSpPr/>
          <p:nvPr/>
        </p:nvGrpSpPr>
        <p:grpSpPr>
          <a:xfrm>
            <a:off x="714335" y="1031854"/>
            <a:ext cx="1779693" cy="1828800"/>
            <a:chOff x="167640" y="948267"/>
            <a:chExt cx="3020060" cy="2438400"/>
          </a:xfrm>
        </p:grpSpPr>
        <p:cxnSp>
          <p:nvCxnSpPr>
            <p:cNvPr id="16" name="Straight Arrow Connector 15"/>
            <p:cNvCxnSpPr/>
            <p:nvPr/>
          </p:nvCxnSpPr>
          <p:spPr bwMode="auto">
            <a:xfrm flipV="1">
              <a:off x="171449" y="3378200"/>
              <a:ext cx="3016251" cy="8467"/>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 name="Straight Arrow Connector 16"/>
            <p:cNvCxnSpPr/>
            <p:nvPr/>
          </p:nvCxnSpPr>
          <p:spPr bwMode="auto">
            <a:xfrm flipV="1">
              <a:off x="171449" y="948267"/>
              <a:ext cx="0" cy="2421466"/>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20" name="Straight Connector 19"/>
            <p:cNvCxnSpPr/>
            <p:nvPr/>
          </p:nvCxnSpPr>
          <p:spPr bwMode="auto">
            <a:xfrm flipV="1">
              <a:off x="220276" y="2419350"/>
              <a:ext cx="65474" cy="3754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 name="Straight Connector 21"/>
            <p:cNvCxnSpPr/>
            <p:nvPr/>
          </p:nvCxnSpPr>
          <p:spPr bwMode="auto">
            <a:xfrm flipV="1">
              <a:off x="287655" y="2095500"/>
              <a:ext cx="100965" cy="32004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4" name="Straight Connector 23"/>
            <p:cNvCxnSpPr/>
            <p:nvPr/>
          </p:nvCxnSpPr>
          <p:spPr bwMode="auto">
            <a:xfrm flipV="1">
              <a:off x="396240" y="1889760"/>
              <a:ext cx="91440" cy="198122"/>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3" name="Straight Connector 32"/>
            <p:cNvCxnSpPr/>
            <p:nvPr/>
          </p:nvCxnSpPr>
          <p:spPr bwMode="auto">
            <a:xfrm flipV="1">
              <a:off x="487680" y="1752600"/>
              <a:ext cx="83820" cy="1371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5" name="Straight Connector 34"/>
            <p:cNvCxnSpPr/>
            <p:nvPr/>
          </p:nvCxnSpPr>
          <p:spPr bwMode="auto">
            <a:xfrm flipV="1">
              <a:off x="566988" y="1577475"/>
              <a:ext cx="153552" cy="173831"/>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7" name="Straight Connector 36"/>
            <p:cNvCxnSpPr/>
            <p:nvPr/>
          </p:nvCxnSpPr>
          <p:spPr bwMode="auto">
            <a:xfrm flipV="1">
              <a:off x="708660" y="1515562"/>
              <a:ext cx="104821" cy="69398"/>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9" name="Straight Connector 38"/>
            <p:cNvCxnSpPr/>
            <p:nvPr/>
          </p:nvCxnSpPr>
          <p:spPr bwMode="auto">
            <a:xfrm flipV="1">
              <a:off x="807720" y="1467937"/>
              <a:ext cx="155273" cy="48443"/>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1" name="Straight Connector 40"/>
            <p:cNvCxnSpPr/>
            <p:nvPr/>
          </p:nvCxnSpPr>
          <p:spPr bwMode="auto">
            <a:xfrm flipV="1">
              <a:off x="960120" y="1432218"/>
              <a:ext cx="168550" cy="38442"/>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3" name="Straight Connector 42"/>
            <p:cNvCxnSpPr/>
            <p:nvPr/>
          </p:nvCxnSpPr>
          <p:spPr bwMode="auto">
            <a:xfrm flipV="1">
              <a:off x="1127760" y="1417320"/>
              <a:ext cx="480060" cy="1524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5" name="Straight Connector 44"/>
            <p:cNvCxnSpPr/>
            <p:nvPr/>
          </p:nvCxnSpPr>
          <p:spPr bwMode="auto">
            <a:xfrm flipV="1">
              <a:off x="1607820" y="1409700"/>
              <a:ext cx="1351280" cy="76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7" name="Straight Connector 46"/>
            <p:cNvCxnSpPr/>
            <p:nvPr/>
          </p:nvCxnSpPr>
          <p:spPr bwMode="auto">
            <a:xfrm flipV="1">
              <a:off x="167640" y="2773680"/>
              <a:ext cx="60960" cy="601980"/>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cxnSp>
        <p:nvCxnSpPr>
          <p:cNvPr id="69" name="Straight Connector 68"/>
          <p:cNvCxnSpPr/>
          <p:nvPr/>
        </p:nvCxnSpPr>
        <p:spPr bwMode="auto">
          <a:xfrm flipV="1">
            <a:off x="703580" y="2479477"/>
            <a:ext cx="89376" cy="199"/>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73" name="TextBox 72"/>
          <p:cNvSpPr txBox="1"/>
          <p:nvPr/>
        </p:nvSpPr>
        <p:spPr>
          <a:xfrm>
            <a:off x="372534" y="2289175"/>
            <a:ext cx="275167" cy="338554"/>
          </a:xfrm>
          <a:prstGeom prst="rect">
            <a:avLst/>
          </a:prstGeom>
          <a:noFill/>
        </p:spPr>
        <p:txBody>
          <a:bodyPr wrap="square" rtlCol="0">
            <a:spAutoFit/>
          </a:bodyPr>
          <a:lstStyle/>
          <a:p>
            <a:r>
              <a:rPr lang="en-US" sz="1600" dirty="0" smtClean="0">
                <a:latin typeface="Trebuchet MS" pitchFamily="34" charset="0"/>
              </a:rPr>
              <a:t>V</a:t>
            </a:r>
            <a:endParaRPr lang="en-US" sz="1600" dirty="0">
              <a:latin typeface="Trebuchet MS" pitchFamily="34" charset="0"/>
            </a:endParaRPr>
          </a:p>
        </p:txBody>
      </p:sp>
      <p:cxnSp>
        <p:nvCxnSpPr>
          <p:cNvPr id="80" name="Straight Arrow Connector 79"/>
          <p:cNvCxnSpPr/>
          <p:nvPr/>
        </p:nvCxnSpPr>
        <p:spPr bwMode="auto">
          <a:xfrm flipV="1">
            <a:off x="3193645" y="2848861"/>
            <a:ext cx="5577822" cy="635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81" name="Straight Arrow Connector 80"/>
          <p:cNvCxnSpPr/>
          <p:nvPr/>
        </p:nvCxnSpPr>
        <p:spPr bwMode="auto">
          <a:xfrm flipV="1">
            <a:off x="3193645" y="1026410"/>
            <a:ext cx="0" cy="181610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grpSp>
        <p:nvGrpSpPr>
          <p:cNvPr id="3" name="Group 92"/>
          <p:cNvGrpSpPr/>
          <p:nvPr/>
        </p:nvGrpSpPr>
        <p:grpSpPr>
          <a:xfrm>
            <a:off x="3186601" y="1372485"/>
            <a:ext cx="1978066" cy="1474470"/>
            <a:chOff x="3508333" y="4179481"/>
            <a:chExt cx="1644982" cy="1965960"/>
          </a:xfrm>
        </p:grpSpPr>
        <p:cxnSp>
          <p:nvCxnSpPr>
            <p:cNvPr id="82" name="Straight Connector 81"/>
            <p:cNvCxnSpPr/>
            <p:nvPr/>
          </p:nvCxnSpPr>
          <p:spPr bwMode="auto">
            <a:xfrm flipV="1">
              <a:off x="3539351" y="5189131"/>
              <a:ext cx="38583" cy="375498"/>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3" name="Straight Connector 82"/>
            <p:cNvCxnSpPr/>
            <p:nvPr/>
          </p:nvCxnSpPr>
          <p:spPr bwMode="auto">
            <a:xfrm flipV="1">
              <a:off x="3579057" y="4865281"/>
              <a:ext cx="59498" cy="320040"/>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4" name="Straight Connector 83"/>
            <p:cNvCxnSpPr/>
            <p:nvPr/>
          </p:nvCxnSpPr>
          <p:spPr bwMode="auto">
            <a:xfrm flipV="1">
              <a:off x="3643045" y="4659541"/>
              <a:ext cx="53885" cy="198122"/>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5" name="Straight Connector 84"/>
            <p:cNvCxnSpPr/>
            <p:nvPr/>
          </p:nvCxnSpPr>
          <p:spPr bwMode="auto">
            <a:xfrm flipV="1">
              <a:off x="3696930" y="4522381"/>
              <a:ext cx="49394" cy="137160"/>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6" name="Straight Connector 85"/>
            <p:cNvCxnSpPr/>
            <p:nvPr/>
          </p:nvCxnSpPr>
          <p:spPr bwMode="auto">
            <a:xfrm flipV="1">
              <a:off x="3743665" y="4347256"/>
              <a:ext cx="90487" cy="173831"/>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7" name="Straight Connector 86"/>
            <p:cNvCxnSpPr/>
            <p:nvPr/>
          </p:nvCxnSpPr>
          <p:spPr bwMode="auto">
            <a:xfrm flipV="1">
              <a:off x="3827151" y="4285343"/>
              <a:ext cx="61770" cy="69398"/>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8" name="Straight Connector 87"/>
            <p:cNvCxnSpPr/>
            <p:nvPr/>
          </p:nvCxnSpPr>
          <p:spPr bwMode="auto">
            <a:xfrm flipV="1">
              <a:off x="3885526" y="4237718"/>
              <a:ext cx="91501" cy="48443"/>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89" name="Straight Connector 88"/>
            <p:cNvCxnSpPr/>
            <p:nvPr/>
          </p:nvCxnSpPr>
          <p:spPr bwMode="auto">
            <a:xfrm flipV="1">
              <a:off x="3975334" y="4201999"/>
              <a:ext cx="99325" cy="38442"/>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90" name="Straight Connector 89"/>
            <p:cNvCxnSpPr/>
            <p:nvPr/>
          </p:nvCxnSpPr>
          <p:spPr bwMode="auto">
            <a:xfrm flipV="1">
              <a:off x="4074123" y="4187101"/>
              <a:ext cx="282895" cy="15240"/>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91" name="Straight Connector 90"/>
            <p:cNvCxnSpPr/>
            <p:nvPr/>
          </p:nvCxnSpPr>
          <p:spPr bwMode="auto">
            <a:xfrm flipV="1">
              <a:off x="4357018" y="4179481"/>
              <a:ext cx="796297" cy="7620"/>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92" name="Straight Connector 91"/>
            <p:cNvCxnSpPr/>
            <p:nvPr/>
          </p:nvCxnSpPr>
          <p:spPr bwMode="auto">
            <a:xfrm flipV="1">
              <a:off x="3508333" y="5543461"/>
              <a:ext cx="35923" cy="601980"/>
            </a:xfrm>
            <a:prstGeom prst="line">
              <a:avLst/>
            </a:prstGeom>
            <a:solidFill>
              <a:schemeClr val="accent1"/>
            </a:solidFill>
            <a:ln w="9525" cap="flat" cmpd="sng" algn="ctr">
              <a:solidFill>
                <a:srgbClr val="000000"/>
              </a:solidFill>
              <a:prstDash val="dash"/>
              <a:round/>
              <a:headEnd type="none" w="med" len="med"/>
              <a:tailEnd type="none" w="med" len="med"/>
            </a:ln>
            <a:effectLst/>
          </p:spPr>
        </p:cxnSp>
      </p:grpSp>
      <p:grpSp>
        <p:nvGrpSpPr>
          <p:cNvPr id="5" name="Group 93"/>
          <p:cNvGrpSpPr/>
          <p:nvPr/>
        </p:nvGrpSpPr>
        <p:grpSpPr>
          <a:xfrm>
            <a:off x="3199134" y="2036989"/>
            <a:ext cx="5178795" cy="820597"/>
            <a:chOff x="3503022" y="4179481"/>
            <a:chExt cx="1650293" cy="2005239"/>
          </a:xfrm>
        </p:grpSpPr>
        <p:cxnSp>
          <p:nvCxnSpPr>
            <p:cNvPr id="95" name="Straight Connector 94"/>
            <p:cNvCxnSpPr/>
            <p:nvPr/>
          </p:nvCxnSpPr>
          <p:spPr bwMode="auto">
            <a:xfrm flipV="1">
              <a:off x="3539352" y="5177840"/>
              <a:ext cx="42232" cy="386791"/>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6" name="Straight Connector 95"/>
            <p:cNvCxnSpPr/>
            <p:nvPr/>
          </p:nvCxnSpPr>
          <p:spPr bwMode="auto">
            <a:xfrm flipV="1">
              <a:off x="3579816" y="4854890"/>
              <a:ext cx="62473" cy="334797"/>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7" name="Straight Connector 96"/>
            <p:cNvCxnSpPr/>
            <p:nvPr/>
          </p:nvCxnSpPr>
          <p:spPr bwMode="auto">
            <a:xfrm flipV="1">
              <a:off x="3643045" y="4659541"/>
              <a:ext cx="53885" cy="198122"/>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8" name="Straight Connector 97"/>
            <p:cNvCxnSpPr/>
            <p:nvPr/>
          </p:nvCxnSpPr>
          <p:spPr bwMode="auto">
            <a:xfrm flipV="1">
              <a:off x="3696930" y="4522381"/>
              <a:ext cx="49394" cy="13716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99" name="Straight Connector 98"/>
            <p:cNvCxnSpPr/>
            <p:nvPr/>
          </p:nvCxnSpPr>
          <p:spPr bwMode="auto">
            <a:xfrm flipV="1">
              <a:off x="3743666" y="4357375"/>
              <a:ext cx="86811" cy="168076"/>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0" name="Straight Connector 99"/>
            <p:cNvCxnSpPr/>
            <p:nvPr/>
          </p:nvCxnSpPr>
          <p:spPr bwMode="auto">
            <a:xfrm flipV="1">
              <a:off x="3830476" y="4285343"/>
              <a:ext cx="58445" cy="7639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1" name="Straight Connector 100"/>
            <p:cNvCxnSpPr/>
            <p:nvPr/>
          </p:nvCxnSpPr>
          <p:spPr bwMode="auto">
            <a:xfrm flipV="1">
              <a:off x="3885526" y="4237718"/>
              <a:ext cx="91501" cy="48443"/>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2" name="Straight Connector 101"/>
            <p:cNvCxnSpPr/>
            <p:nvPr/>
          </p:nvCxnSpPr>
          <p:spPr bwMode="auto">
            <a:xfrm flipV="1">
              <a:off x="3975334" y="4201999"/>
              <a:ext cx="99325" cy="38442"/>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3" name="Straight Connector 102"/>
            <p:cNvCxnSpPr/>
            <p:nvPr/>
          </p:nvCxnSpPr>
          <p:spPr bwMode="auto">
            <a:xfrm flipV="1">
              <a:off x="4074123" y="4187101"/>
              <a:ext cx="282895" cy="1524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4" name="Straight Connector 103"/>
            <p:cNvCxnSpPr/>
            <p:nvPr/>
          </p:nvCxnSpPr>
          <p:spPr bwMode="auto">
            <a:xfrm flipV="1">
              <a:off x="4357018" y="4179481"/>
              <a:ext cx="796297" cy="762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105" name="Straight Connector 104"/>
            <p:cNvCxnSpPr/>
            <p:nvPr/>
          </p:nvCxnSpPr>
          <p:spPr bwMode="auto">
            <a:xfrm flipV="1">
              <a:off x="3503022" y="5570617"/>
              <a:ext cx="36827" cy="614103"/>
            </a:xfrm>
            <a:prstGeom prst="line">
              <a:avLst/>
            </a:prstGeom>
            <a:solidFill>
              <a:schemeClr val="accent1"/>
            </a:solidFill>
            <a:ln w="9525" cap="flat" cmpd="sng" algn="ctr">
              <a:solidFill>
                <a:srgbClr val="000000"/>
              </a:solidFill>
              <a:prstDash val="solid"/>
              <a:round/>
              <a:headEnd type="none" w="med" len="med"/>
              <a:tailEnd type="none" w="med" len="med"/>
            </a:ln>
            <a:effectLst/>
          </p:spPr>
        </p:cxnSp>
      </p:grpSp>
      <p:sp>
        <p:nvSpPr>
          <p:cNvPr id="106" name="TextBox 105"/>
          <p:cNvSpPr txBox="1"/>
          <p:nvPr/>
        </p:nvSpPr>
        <p:spPr>
          <a:xfrm>
            <a:off x="616858" y="2998561"/>
            <a:ext cx="1947333" cy="584775"/>
          </a:xfrm>
          <a:prstGeom prst="rect">
            <a:avLst/>
          </a:prstGeom>
          <a:noFill/>
        </p:spPr>
        <p:txBody>
          <a:bodyPr wrap="square" rtlCol="0">
            <a:spAutoFit/>
          </a:bodyPr>
          <a:lstStyle/>
          <a:p>
            <a:r>
              <a:rPr lang="en-US" sz="1600" dirty="0" smtClean="0">
                <a:latin typeface="Trebuchet MS" pitchFamily="34" charset="0"/>
              </a:rPr>
              <a:t>Ideal RC charge up curve </a:t>
            </a:r>
            <a:endParaRPr lang="en-US" sz="1600" dirty="0">
              <a:latin typeface="Trebuchet MS" pitchFamily="34" charset="0"/>
            </a:endParaRPr>
          </a:p>
        </p:txBody>
      </p:sp>
      <p:cxnSp>
        <p:nvCxnSpPr>
          <p:cNvPr id="109" name="Straight Arrow Connector 108"/>
          <p:cNvCxnSpPr/>
          <p:nvPr/>
        </p:nvCxnSpPr>
        <p:spPr bwMode="auto">
          <a:xfrm>
            <a:off x="5063067" y="1374775"/>
            <a:ext cx="0" cy="67310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sp>
        <p:nvSpPr>
          <p:cNvPr id="111" name="TextBox 110"/>
          <p:cNvSpPr txBox="1"/>
          <p:nvPr/>
        </p:nvSpPr>
        <p:spPr>
          <a:xfrm>
            <a:off x="3512457" y="2925991"/>
            <a:ext cx="5254172" cy="584775"/>
          </a:xfrm>
          <a:prstGeom prst="rect">
            <a:avLst/>
          </a:prstGeom>
          <a:noFill/>
        </p:spPr>
        <p:txBody>
          <a:bodyPr wrap="square" rtlCol="0">
            <a:spAutoFit/>
          </a:bodyPr>
          <a:lstStyle/>
          <a:p>
            <a:r>
              <a:rPr lang="en-US" sz="1600" dirty="0" smtClean="0">
                <a:latin typeface="Trebuchet MS" pitchFamily="34" charset="0"/>
              </a:rPr>
              <a:t>8Dot average</a:t>
            </a:r>
          </a:p>
          <a:p>
            <a:r>
              <a:rPr lang="en-US" sz="1600" dirty="0" smtClean="0">
                <a:latin typeface="Trebuchet MS" pitchFamily="34" charset="0"/>
              </a:rPr>
              <a:t>-- cannot reach the targeted voltage (dot line)</a:t>
            </a:r>
            <a:endParaRPr lang="en-US" sz="1600" dirty="0">
              <a:latin typeface="Trebuchet MS" pitchFamily="34" charset="0"/>
            </a:endParaRPr>
          </a:p>
        </p:txBody>
      </p:sp>
      <p:sp>
        <p:nvSpPr>
          <p:cNvPr id="173" name="TextBox 172"/>
          <p:cNvSpPr txBox="1"/>
          <p:nvPr/>
        </p:nvSpPr>
        <p:spPr>
          <a:xfrm>
            <a:off x="673100" y="3638550"/>
            <a:ext cx="7734300" cy="1077218"/>
          </a:xfrm>
          <a:prstGeom prst="rect">
            <a:avLst/>
          </a:prstGeom>
          <a:noFill/>
        </p:spPr>
        <p:txBody>
          <a:bodyPr wrap="square" rtlCol="0">
            <a:spAutoFit/>
          </a:bodyPr>
          <a:lstStyle/>
          <a:p>
            <a:r>
              <a:rPr lang="en-US" sz="1600" dirty="0" smtClean="0">
                <a:solidFill>
                  <a:srgbClr val="FF0000"/>
                </a:solidFill>
                <a:latin typeface="Trebuchet MS" pitchFamily="34" charset="0"/>
              </a:rPr>
              <a:t>Due to the limited dwelling time, charge is more confined locally and strong local charge will prevent SE from escaping and building up higher positive charge, so DOT/Line average will not achieve a surface voltage close to the ideal case.</a:t>
            </a:r>
          </a:p>
        </p:txBody>
      </p:sp>
      <p:sp>
        <p:nvSpPr>
          <p:cNvPr id="174" name="TextBox 173"/>
          <p:cNvSpPr txBox="1"/>
          <p:nvPr/>
        </p:nvSpPr>
        <p:spPr>
          <a:xfrm>
            <a:off x="381000" y="676275"/>
            <a:ext cx="8115300" cy="584775"/>
          </a:xfrm>
          <a:prstGeom prst="rect">
            <a:avLst/>
          </a:prstGeom>
          <a:noFill/>
        </p:spPr>
        <p:txBody>
          <a:bodyPr wrap="square" rtlCol="0">
            <a:spAutoFit/>
          </a:bodyPr>
          <a:lstStyle/>
          <a:p>
            <a:pPr marL="571500" indent="-571500">
              <a:buFont typeface="Wingdings" pitchFamily="2" charset="2"/>
              <a:buChar char="Ø"/>
            </a:pPr>
            <a:r>
              <a:rPr lang="en-US" sz="1600" dirty="0" smtClean="0">
                <a:latin typeface="Trebuchet MS" pitchFamily="34" charset="0"/>
              </a:rPr>
              <a:t>Why DOT/LINE average does not work well for positive pre-scan </a:t>
            </a:r>
            <a:r>
              <a:rPr lang="en-US" sz="1600" dirty="0" smtClean="0">
                <a:solidFill>
                  <a:srgbClr val="FF0000"/>
                </a:solidFill>
                <a:latin typeface="Trebuchet MS" pitchFamily="34" charset="0"/>
              </a:rPr>
              <a:t>(not discussed with Micron)</a:t>
            </a:r>
            <a:endParaRPr lang="en-US" sz="1600" dirty="0">
              <a:latin typeface="Trebuchet MS" pitchFamily="34" charset="0"/>
            </a:endParaRPr>
          </a:p>
        </p:txBody>
      </p:sp>
      <p:sp>
        <p:nvSpPr>
          <p:cNvPr id="175" name="TextBox 174"/>
          <p:cNvSpPr txBox="1"/>
          <p:nvPr/>
        </p:nvSpPr>
        <p:spPr>
          <a:xfrm>
            <a:off x="5245100" y="1222375"/>
            <a:ext cx="3621314" cy="830997"/>
          </a:xfrm>
          <a:prstGeom prst="rect">
            <a:avLst/>
          </a:prstGeom>
          <a:noFill/>
        </p:spPr>
        <p:txBody>
          <a:bodyPr wrap="square" rtlCol="0">
            <a:spAutoFit/>
          </a:bodyPr>
          <a:lstStyle/>
          <a:p>
            <a:r>
              <a:rPr lang="en-US" sz="1600" dirty="0" smtClean="0">
                <a:latin typeface="Trebuchet MS" pitchFamily="34" charset="0"/>
              </a:rPr>
              <a:t>8Dot average</a:t>
            </a:r>
          </a:p>
          <a:p>
            <a:r>
              <a:rPr lang="en-US" sz="1600" dirty="0" smtClean="0">
                <a:latin typeface="Trebuchet MS" pitchFamily="34" charset="0"/>
              </a:rPr>
              <a:t>-- cannot reach the targeted voltage (dot line)</a:t>
            </a:r>
            <a:endParaRPr lang="en-US" sz="1600" dirty="0">
              <a:latin typeface="Trebuchet MS"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0"/>
            <a:ext cx="8778650" cy="461665"/>
          </a:xfrm>
          <a:prstGeom prst="rect">
            <a:avLst/>
          </a:prstGeom>
          <a:noFill/>
          <a:ln w="9525">
            <a:noFill/>
            <a:miter lim="800000"/>
            <a:headEnd/>
            <a:tailEnd/>
          </a:ln>
        </p:spPr>
        <p:txBody>
          <a:bodyPr wrap="square">
            <a:spAutoFit/>
          </a:bodyPr>
          <a:lstStyle/>
          <a:p>
            <a:r>
              <a:rPr lang="en-US" sz="2400" dirty="0" smtClean="0">
                <a:latin typeface="Trebuchet MS" pitchFamily="34" charset="0"/>
              </a:rPr>
              <a:t>Throughout  enhancement –Frame average pre-scan</a:t>
            </a:r>
            <a:endParaRPr lang="en-US" sz="2400" dirty="0">
              <a:latin typeface="Trebuchet MS" pitchFamily="34" charset="0"/>
            </a:endParaRPr>
          </a:p>
        </p:txBody>
      </p:sp>
      <p:sp>
        <p:nvSpPr>
          <p:cNvPr id="31748" name="AutoShape 4" descr="Image result for supercharger for tesla"/>
          <p:cNvSpPr>
            <a:spLocks noChangeAspect="1" noChangeArrowheads="1"/>
          </p:cNvSpPr>
          <p:nvPr/>
        </p:nvSpPr>
        <p:spPr bwMode="auto">
          <a:xfrm>
            <a:off x="0"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rebuchet MS" pitchFamily="34" charset="0"/>
            </a:endParaRPr>
          </a:p>
        </p:txBody>
      </p:sp>
      <p:grpSp>
        <p:nvGrpSpPr>
          <p:cNvPr id="2" name="Group 13"/>
          <p:cNvGrpSpPr/>
          <p:nvPr/>
        </p:nvGrpSpPr>
        <p:grpSpPr>
          <a:xfrm>
            <a:off x="3077633" y="1365251"/>
            <a:ext cx="5468621" cy="1828801"/>
            <a:chOff x="909321" y="948267"/>
            <a:chExt cx="7112000" cy="2438401"/>
          </a:xfrm>
        </p:grpSpPr>
        <p:cxnSp>
          <p:nvCxnSpPr>
            <p:cNvPr id="7" name="Straight Arrow Connector 6"/>
            <p:cNvCxnSpPr/>
            <p:nvPr/>
          </p:nvCxnSpPr>
          <p:spPr bwMode="auto">
            <a:xfrm>
              <a:off x="909321" y="3386667"/>
              <a:ext cx="71120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 name="Straight Arrow Connector 8"/>
            <p:cNvCxnSpPr/>
            <p:nvPr/>
          </p:nvCxnSpPr>
          <p:spPr bwMode="auto">
            <a:xfrm flipV="1">
              <a:off x="909321" y="948267"/>
              <a:ext cx="0" cy="2421466"/>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13" name="Freeform 12"/>
            <p:cNvSpPr/>
            <p:nvPr/>
          </p:nvSpPr>
          <p:spPr bwMode="auto">
            <a:xfrm>
              <a:off x="909321" y="1523999"/>
              <a:ext cx="6398260" cy="1862669"/>
            </a:xfrm>
            <a:custGeom>
              <a:avLst/>
              <a:gdLst>
                <a:gd name="connsiteX0" fmla="*/ 135467 w 5723467"/>
                <a:gd name="connsiteY0" fmla="*/ 2554112 h 2554112"/>
                <a:gd name="connsiteX1" fmla="*/ 203200 w 5723467"/>
                <a:gd name="connsiteY1" fmla="*/ 2012245 h 2554112"/>
                <a:gd name="connsiteX2" fmla="*/ 1354667 w 5723467"/>
                <a:gd name="connsiteY2" fmla="*/ 1995312 h 2554112"/>
                <a:gd name="connsiteX3" fmla="*/ 1557867 w 5723467"/>
                <a:gd name="connsiteY3" fmla="*/ 1436512 h 2554112"/>
                <a:gd name="connsiteX4" fmla="*/ 2556934 w 5723467"/>
                <a:gd name="connsiteY4" fmla="*/ 1453445 h 2554112"/>
                <a:gd name="connsiteX5" fmla="*/ 2692400 w 5723467"/>
                <a:gd name="connsiteY5" fmla="*/ 877712 h 2554112"/>
                <a:gd name="connsiteX6" fmla="*/ 3657600 w 5723467"/>
                <a:gd name="connsiteY6" fmla="*/ 894645 h 2554112"/>
                <a:gd name="connsiteX7" fmla="*/ 3708400 w 5723467"/>
                <a:gd name="connsiteY7" fmla="*/ 335845 h 2554112"/>
                <a:gd name="connsiteX8" fmla="*/ 4605867 w 5723467"/>
                <a:gd name="connsiteY8" fmla="*/ 318912 h 2554112"/>
                <a:gd name="connsiteX9" fmla="*/ 4775200 w 5723467"/>
                <a:gd name="connsiteY9" fmla="*/ 47978 h 2554112"/>
                <a:gd name="connsiteX10" fmla="*/ 5723467 w 5723467"/>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220134 w 5655734"/>
                <a:gd name="connsiteY1" fmla="*/ 19699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0 w 5588000"/>
                <a:gd name="connsiteY0" fmla="*/ 2554112 h 2554112"/>
                <a:gd name="connsiteX1" fmla="*/ 1524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06500 w 5588000"/>
                <a:gd name="connsiteY2" fmla="*/ 19572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15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789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642783 w 5588000"/>
                <a:gd name="connsiteY7" fmla="*/ 9327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653595 h 2653595"/>
                <a:gd name="connsiteX1" fmla="*/ 139700 w 5588000"/>
                <a:gd name="connsiteY1" fmla="*/ 2069395 h 2653595"/>
                <a:gd name="connsiteX2" fmla="*/ 1231900 w 5588000"/>
                <a:gd name="connsiteY2" fmla="*/ 206939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3302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76840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2827443 w 5588000"/>
                <a:gd name="connsiteY7" fmla="*/ 116176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29830 h 2538590"/>
                <a:gd name="connsiteX9" fmla="*/ 3717713 w 5588000"/>
                <a:gd name="connsiteY9" fmla="*/ 863036 h 2538590"/>
                <a:gd name="connsiteX10" fmla="*/ 5588000 w 5588000"/>
                <a:gd name="connsiteY10" fmla="*/ 15523 h 2538590"/>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45070 h 2538590"/>
                <a:gd name="connsiteX9" fmla="*/ 3717713 w 5588000"/>
                <a:gd name="connsiteY9" fmla="*/ 863036 h 2538590"/>
                <a:gd name="connsiteX10" fmla="*/ 5588000 w 5588000"/>
                <a:gd name="connsiteY10" fmla="*/ 15523 h 2538590"/>
                <a:gd name="connsiteX0" fmla="*/ 0 w 5588000"/>
                <a:gd name="connsiteY0" fmla="*/ 2523067 h 2523067"/>
                <a:gd name="connsiteX1" fmla="*/ 63500 w 5588000"/>
                <a:gd name="connsiteY1" fmla="*/ 1931247 h 2523067"/>
                <a:gd name="connsiteX2" fmla="*/ 911860 w 5588000"/>
                <a:gd name="connsiteY2" fmla="*/ 1931247 h 2523067"/>
                <a:gd name="connsiteX3" fmla="*/ 996950 w 5588000"/>
                <a:gd name="connsiteY3" fmla="*/ 1538817 h 2523067"/>
                <a:gd name="connsiteX4" fmla="*/ 1832187 w 5588000"/>
                <a:gd name="connsiteY4" fmla="*/ 1531620 h 2523067"/>
                <a:gd name="connsiteX5" fmla="*/ 1892723 w 5588000"/>
                <a:gd name="connsiteY5" fmla="*/ 1237827 h 2523067"/>
                <a:gd name="connsiteX6" fmla="*/ 2734733 w 5588000"/>
                <a:gd name="connsiteY6" fmla="*/ 1225550 h 2523067"/>
                <a:gd name="connsiteX7" fmla="*/ 2827443 w 5588000"/>
                <a:gd name="connsiteY7" fmla="*/ 1031240 h 2523067"/>
                <a:gd name="connsiteX8" fmla="*/ 3657600 w 5588000"/>
                <a:gd name="connsiteY8" fmla="*/ 1029547 h 2523067"/>
                <a:gd name="connsiteX9" fmla="*/ 3717713 w 5588000"/>
                <a:gd name="connsiteY9" fmla="*/ 847513 h 2523067"/>
                <a:gd name="connsiteX10" fmla="*/ 5588000 w 5588000"/>
                <a:gd name="connsiteY10" fmla="*/ 0 h 2523067"/>
                <a:gd name="connsiteX0" fmla="*/ 0 w 4566920"/>
                <a:gd name="connsiteY0" fmla="*/ 1675554 h 1675554"/>
                <a:gd name="connsiteX1" fmla="*/ 63500 w 4566920"/>
                <a:gd name="connsiteY1" fmla="*/ 1083734 h 1675554"/>
                <a:gd name="connsiteX2" fmla="*/ 911860 w 4566920"/>
                <a:gd name="connsiteY2" fmla="*/ 1083734 h 1675554"/>
                <a:gd name="connsiteX3" fmla="*/ 996950 w 4566920"/>
                <a:gd name="connsiteY3" fmla="*/ 691304 h 1675554"/>
                <a:gd name="connsiteX4" fmla="*/ 1832187 w 4566920"/>
                <a:gd name="connsiteY4" fmla="*/ 684107 h 1675554"/>
                <a:gd name="connsiteX5" fmla="*/ 1892723 w 4566920"/>
                <a:gd name="connsiteY5" fmla="*/ 390314 h 1675554"/>
                <a:gd name="connsiteX6" fmla="*/ 2734733 w 4566920"/>
                <a:gd name="connsiteY6" fmla="*/ 378037 h 1675554"/>
                <a:gd name="connsiteX7" fmla="*/ 2827443 w 4566920"/>
                <a:gd name="connsiteY7" fmla="*/ 183727 h 1675554"/>
                <a:gd name="connsiteX8" fmla="*/ 3657600 w 4566920"/>
                <a:gd name="connsiteY8" fmla="*/ 182034 h 1675554"/>
                <a:gd name="connsiteX9" fmla="*/ 3717713 w 4566920"/>
                <a:gd name="connsiteY9" fmla="*/ 0 h 1675554"/>
                <a:gd name="connsiteX10" fmla="*/ 4566920 w 4566920"/>
                <a:gd name="connsiteY10" fmla="*/ 5927 h 1675554"/>
                <a:gd name="connsiteX0" fmla="*/ 0 w 4708878"/>
                <a:gd name="connsiteY0" fmla="*/ 1675554 h 1675554"/>
                <a:gd name="connsiteX1" fmla="*/ 63500 w 4708878"/>
                <a:gd name="connsiteY1" fmla="*/ 1083734 h 1675554"/>
                <a:gd name="connsiteX2" fmla="*/ 911860 w 4708878"/>
                <a:gd name="connsiteY2" fmla="*/ 1083734 h 1675554"/>
                <a:gd name="connsiteX3" fmla="*/ 996950 w 4708878"/>
                <a:gd name="connsiteY3" fmla="*/ 691304 h 1675554"/>
                <a:gd name="connsiteX4" fmla="*/ 1832187 w 4708878"/>
                <a:gd name="connsiteY4" fmla="*/ 684107 h 1675554"/>
                <a:gd name="connsiteX5" fmla="*/ 1892723 w 4708878"/>
                <a:gd name="connsiteY5" fmla="*/ 390314 h 1675554"/>
                <a:gd name="connsiteX6" fmla="*/ 2734733 w 4708878"/>
                <a:gd name="connsiteY6" fmla="*/ 378037 h 1675554"/>
                <a:gd name="connsiteX7" fmla="*/ 2827443 w 4708878"/>
                <a:gd name="connsiteY7" fmla="*/ 183727 h 1675554"/>
                <a:gd name="connsiteX8" fmla="*/ 3657600 w 4708878"/>
                <a:gd name="connsiteY8" fmla="*/ 182034 h 1675554"/>
                <a:gd name="connsiteX9" fmla="*/ 3717713 w 4708878"/>
                <a:gd name="connsiteY9" fmla="*/ 0 h 1675554"/>
                <a:gd name="connsiteX10" fmla="*/ 4566920 w 4708878"/>
                <a:gd name="connsiteY10" fmla="*/ 5927 h 1675554"/>
                <a:gd name="connsiteX11" fmla="*/ 4569459 w 4708878"/>
                <a:gd name="connsiteY11" fmla="*/ 11006 h 1675554"/>
                <a:gd name="connsiteX0" fmla="*/ 0 w 4708878"/>
                <a:gd name="connsiteY0" fmla="*/ 1818006 h 1818006"/>
                <a:gd name="connsiteX1" fmla="*/ 63500 w 4708878"/>
                <a:gd name="connsiteY1" fmla="*/ 1226186 h 1818006"/>
                <a:gd name="connsiteX2" fmla="*/ 911860 w 4708878"/>
                <a:gd name="connsiteY2" fmla="*/ 1226186 h 1818006"/>
                <a:gd name="connsiteX3" fmla="*/ 996950 w 4708878"/>
                <a:gd name="connsiteY3" fmla="*/ 833756 h 1818006"/>
                <a:gd name="connsiteX4" fmla="*/ 1832187 w 4708878"/>
                <a:gd name="connsiteY4" fmla="*/ 826559 h 1818006"/>
                <a:gd name="connsiteX5" fmla="*/ 1892723 w 4708878"/>
                <a:gd name="connsiteY5" fmla="*/ 532766 h 1818006"/>
                <a:gd name="connsiteX6" fmla="*/ 2734733 w 4708878"/>
                <a:gd name="connsiteY6" fmla="*/ 520489 h 1818006"/>
                <a:gd name="connsiteX7" fmla="*/ 2827443 w 4708878"/>
                <a:gd name="connsiteY7" fmla="*/ 326179 h 1818006"/>
                <a:gd name="connsiteX8" fmla="*/ 3657600 w 4708878"/>
                <a:gd name="connsiteY8" fmla="*/ 324486 h 1818006"/>
                <a:gd name="connsiteX9" fmla="*/ 3717713 w 4708878"/>
                <a:gd name="connsiteY9" fmla="*/ 142452 h 1818006"/>
                <a:gd name="connsiteX10" fmla="*/ 4566920 w 4708878"/>
                <a:gd name="connsiteY10" fmla="*/ 148379 h 1818006"/>
                <a:gd name="connsiteX11" fmla="*/ 4622799 w 4708878"/>
                <a:gd name="connsiteY11" fmla="*/ 1058 h 1818006"/>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22799 w 4622799"/>
                <a:gd name="connsiteY11" fmla="*/ 0 h 1816948"/>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15180 w 4622799"/>
                <a:gd name="connsiteY11" fmla="*/ 53340 h 1816948"/>
                <a:gd name="connsiteX12" fmla="*/ 4622799 w 4622799"/>
                <a:gd name="connsiteY12" fmla="*/ 0 h 1816948"/>
                <a:gd name="connsiteX0" fmla="*/ 0 w 5529579"/>
                <a:gd name="connsiteY0" fmla="*/ 1771228 h 1771228"/>
                <a:gd name="connsiteX1" fmla="*/ 63500 w 5529579"/>
                <a:gd name="connsiteY1" fmla="*/ 1179408 h 1771228"/>
                <a:gd name="connsiteX2" fmla="*/ 911860 w 5529579"/>
                <a:gd name="connsiteY2" fmla="*/ 1179408 h 1771228"/>
                <a:gd name="connsiteX3" fmla="*/ 996950 w 5529579"/>
                <a:gd name="connsiteY3" fmla="*/ 786978 h 1771228"/>
                <a:gd name="connsiteX4" fmla="*/ 1832187 w 5529579"/>
                <a:gd name="connsiteY4" fmla="*/ 779781 h 1771228"/>
                <a:gd name="connsiteX5" fmla="*/ 1892723 w 5529579"/>
                <a:gd name="connsiteY5" fmla="*/ 485988 h 1771228"/>
                <a:gd name="connsiteX6" fmla="*/ 2734733 w 5529579"/>
                <a:gd name="connsiteY6" fmla="*/ 473711 h 1771228"/>
                <a:gd name="connsiteX7" fmla="*/ 2827443 w 5529579"/>
                <a:gd name="connsiteY7" fmla="*/ 279401 h 1771228"/>
                <a:gd name="connsiteX8" fmla="*/ 3657600 w 5529579"/>
                <a:gd name="connsiteY8" fmla="*/ 277708 h 1771228"/>
                <a:gd name="connsiteX9" fmla="*/ 3717713 w 5529579"/>
                <a:gd name="connsiteY9" fmla="*/ 95674 h 1771228"/>
                <a:gd name="connsiteX10" fmla="*/ 4566920 w 5529579"/>
                <a:gd name="connsiteY10" fmla="*/ 101601 h 1771228"/>
                <a:gd name="connsiteX11" fmla="*/ 4615180 w 5529579"/>
                <a:gd name="connsiteY11" fmla="*/ 7620 h 1771228"/>
                <a:gd name="connsiteX12" fmla="*/ 5529579 w 5529579"/>
                <a:gd name="connsiteY12" fmla="*/ 0 h 1771228"/>
                <a:gd name="connsiteX0" fmla="*/ 0 w 5529579"/>
                <a:gd name="connsiteY0" fmla="*/ 1786468 h 1786468"/>
                <a:gd name="connsiteX1" fmla="*/ 63500 w 5529579"/>
                <a:gd name="connsiteY1" fmla="*/ 1194648 h 1786468"/>
                <a:gd name="connsiteX2" fmla="*/ 911860 w 5529579"/>
                <a:gd name="connsiteY2" fmla="*/ 1194648 h 1786468"/>
                <a:gd name="connsiteX3" fmla="*/ 996950 w 5529579"/>
                <a:gd name="connsiteY3" fmla="*/ 802218 h 1786468"/>
                <a:gd name="connsiteX4" fmla="*/ 1832187 w 5529579"/>
                <a:gd name="connsiteY4" fmla="*/ 795021 h 1786468"/>
                <a:gd name="connsiteX5" fmla="*/ 1892723 w 5529579"/>
                <a:gd name="connsiteY5" fmla="*/ 501228 h 1786468"/>
                <a:gd name="connsiteX6" fmla="*/ 2734733 w 5529579"/>
                <a:gd name="connsiteY6" fmla="*/ 488951 h 1786468"/>
                <a:gd name="connsiteX7" fmla="*/ 2827443 w 5529579"/>
                <a:gd name="connsiteY7" fmla="*/ 294641 h 1786468"/>
                <a:gd name="connsiteX8" fmla="*/ 3657600 w 5529579"/>
                <a:gd name="connsiteY8" fmla="*/ 292948 h 1786468"/>
                <a:gd name="connsiteX9" fmla="*/ 3717713 w 5529579"/>
                <a:gd name="connsiteY9" fmla="*/ 110914 h 1786468"/>
                <a:gd name="connsiteX10" fmla="*/ 4566920 w 5529579"/>
                <a:gd name="connsiteY10" fmla="*/ 116841 h 1786468"/>
                <a:gd name="connsiteX11" fmla="*/ 4653280 w 5529579"/>
                <a:gd name="connsiteY11" fmla="*/ 0 h 1786468"/>
                <a:gd name="connsiteX12" fmla="*/ 5529579 w 5529579"/>
                <a:gd name="connsiteY12" fmla="*/ 15240 h 1786468"/>
                <a:gd name="connsiteX0" fmla="*/ 0 w 5460999"/>
                <a:gd name="connsiteY0" fmla="*/ 1786468 h 1786468"/>
                <a:gd name="connsiteX1" fmla="*/ 63500 w 5460999"/>
                <a:gd name="connsiteY1" fmla="*/ 1194648 h 1786468"/>
                <a:gd name="connsiteX2" fmla="*/ 911860 w 5460999"/>
                <a:gd name="connsiteY2" fmla="*/ 1194648 h 1786468"/>
                <a:gd name="connsiteX3" fmla="*/ 996950 w 5460999"/>
                <a:gd name="connsiteY3" fmla="*/ 802218 h 1786468"/>
                <a:gd name="connsiteX4" fmla="*/ 1832187 w 5460999"/>
                <a:gd name="connsiteY4" fmla="*/ 795021 h 1786468"/>
                <a:gd name="connsiteX5" fmla="*/ 1892723 w 5460999"/>
                <a:gd name="connsiteY5" fmla="*/ 501228 h 1786468"/>
                <a:gd name="connsiteX6" fmla="*/ 2734733 w 5460999"/>
                <a:gd name="connsiteY6" fmla="*/ 488951 h 1786468"/>
                <a:gd name="connsiteX7" fmla="*/ 2827443 w 5460999"/>
                <a:gd name="connsiteY7" fmla="*/ 294641 h 1786468"/>
                <a:gd name="connsiteX8" fmla="*/ 3657600 w 5460999"/>
                <a:gd name="connsiteY8" fmla="*/ 292948 h 1786468"/>
                <a:gd name="connsiteX9" fmla="*/ 3717713 w 5460999"/>
                <a:gd name="connsiteY9" fmla="*/ 110914 h 1786468"/>
                <a:gd name="connsiteX10" fmla="*/ 4566920 w 5460999"/>
                <a:gd name="connsiteY10" fmla="*/ 116841 h 1786468"/>
                <a:gd name="connsiteX11" fmla="*/ 4653280 w 5460999"/>
                <a:gd name="connsiteY11" fmla="*/ 0 h 1786468"/>
                <a:gd name="connsiteX12" fmla="*/ 5460999 w 5460999"/>
                <a:gd name="connsiteY12" fmla="*/ 7620 h 1786468"/>
                <a:gd name="connsiteX0" fmla="*/ 0 w 5476239"/>
                <a:gd name="connsiteY0" fmla="*/ 1786468 h 1786468"/>
                <a:gd name="connsiteX1" fmla="*/ 63500 w 5476239"/>
                <a:gd name="connsiteY1" fmla="*/ 1194648 h 1786468"/>
                <a:gd name="connsiteX2" fmla="*/ 911860 w 5476239"/>
                <a:gd name="connsiteY2" fmla="*/ 1194648 h 1786468"/>
                <a:gd name="connsiteX3" fmla="*/ 996950 w 5476239"/>
                <a:gd name="connsiteY3" fmla="*/ 802218 h 1786468"/>
                <a:gd name="connsiteX4" fmla="*/ 1832187 w 5476239"/>
                <a:gd name="connsiteY4" fmla="*/ 795021 h 1786468"/>
                <a:gd name="connsiteX5" fmla="*/ 1892723 w 5476239"/>
                <a:gd name="connsiteY5" fmla="*/ 501228 h 1786468"/>
                <a:gd name="connsiteX6" fmla="*/ 2734733 w 5476239"/>
                <a:gd name="connsiteY6" fmla="*/ 488951 h 1786468"/>
                <a:gd name="connsiteX7" fmla="*/ 2827443 w 5476239"/>
                <a:gd name="connsiteY7" fmla="*/ 294641 h 1786468"/>
                <a:gd name="connsiteX8" fmla="*/ 3657600 w 5476239"/>
                <a:gd name="connsiteY8" fmla="*/ 292948 h 1786468"/>
                <a:gd name="connsiteX9" fmla="*/ 3717713 w 5476239"/>
                <a:gd name="connsiteY9" fmla="*/ 110914 h 1786468"/>
                <a:gd name="connsiteX10" fmla="*/ 4566920 w 5476239"/>
                <a:gd name="connsiteY10" fmla="*/ 116841 h 1786468"/>
                <a:gd name="connsiteX11" fmla="*/ 4653280 w 5476239"/>
                <a:gd name="connsiteY11" fmla="*/ 0 h 1786468"/>
                <a:gd name="connsiteX12" fmla="*/ 5476239 w 5476239"/>
                <a:gd name="connsiteY12" fmla="*/ 0 h 1786468"/>
                <a:gd name="connsiteX0" fmla="*/ 0 w 5613399"/>
                <a:gd name="connsiteY0" fmla="*/ 1786468 h 1786468"/>
                <a:gd name="connsiteX1" fmla="*/ 63500 w 5613399"/>
                <a:gd name="connsiteY1" fmla="*/ 1194648 h 1786468"/>
                <a:gd name="connsiteX2" fmla="*/ 911860 w 5613399"/>
                <a:gd name="connsiteY2" fmla="*/ 1194648 h 1786468"/>
                <a:gd name="connsiteX3" fmla="*/ 996950 w 5613399"/>
                <a:gd name="connsiteY3" fmla="*/ 802218 h 1786468"/>
                <a:gd name="connsiteX4" fmla="*/ 1832187 w 5613399"/>
                <a:gd name="connsiteY4" fmla="*/ 795021 h 1786468"/>
                <a:gd name="connsiteX5" fmla="*/ 1892723 w 5613399"/>
                <a:gd name="connsiteY5" fmla="*/ 501228 h 1786468"/>
                <a:gd name="connsiteX6" fmla="*/ 2734733 w 5613399"/>
                <a:gd name="connsiteY6" fmla="*/ 488951 h 1786468"/>
                <a:gd name="connsiteX7" fmla="*/ 2827443 w 5613399"/>
                <a:gd name="connsiteY7" fmla="*/ 294641 h 1786468"/>
                <a:gd name="connsiteX8" fmla="*/ 3657600 w 5613399"/>
                <a:gd name="connsiteY8" fmla="*/ 292948 h 1786468"/>
                <a:gd name="connsiteX9" fmla="*/ 3717713 w 5613399"/>
                <a:gd name="connsiteY9" fmla="*/ 110914 h 1786468"/>
                <a:gd name="connsiteX10" fmla="*/ 4566920 w 5613399"/>
                <a:gd name="connsiteY10" fmla="*/ 116841 h 1786468"/>
                <a:gd name="connsiteX11" fmla="*/ 4653280 w 5613399"/>
                <a:gd name="connsiteY11" fmla="*/ 0 h 1786468"/>
                <a:gd name="connsiteX12" fmla="*/ 5476239 w 5613399"/>
                <a:gd name="connsiteY12" fmla="*/ 0 h 1786468"/>
                <a:gd name="connsiteX13" fmla="*/ 5476240 w 5613399"/>
                <a:gd name="connsiteY13" fmla="*/ 7620 h 1786468"/>
                <a:gd name="connsiteX0" fmla="*/ 0 w 5613399"/>
                <a:gd name="connsiteY0" fmla="*/ 1917595 h 1917595"/>
                <a:gd name="connsiteX1" fmla="*/ 63500 w 5613399"/>
                <a:gd name="connsiteY1" fmla="*/ 1325775 h 1917595"/>
                <a:gd name="connsiteX2" fmla="*/ 911860 w 5613399"/>
                <a:gd name="connsiteY2" fmla="*/ 1325775 h 1917595"/>
                <a:gd name="connsiteX3" fmla="*/ 996950 w 5613399"/>
                <a:gd name="connsiteY3" fmla="*/ 933345 h 1917595"/>
                <a:gd name="connsiteX4" fmla="*/ 1832187 w 5613399"/>
                <a:gd name="connsiteY4" fmla="*/ 926148 h 1917595"/>
                <a:gd name="connsiteX5" fmla="*/ 1892723 w 5613399"/>
                <a:gd name="connsiteY5" fmla="*/ 632355 h 1917595"/>
                <a:gd name="connsiteX6" fmla="*/ 2734733 w 5613399"/>
                <a:gd name="connsiteY6" fmla="*/ 620078 h 1917595"/>
                <a:gd name="connsiteX7" fmla="*/ 2827443 w 5613399"/>
                <a:gd name="connsiteY7" fmla="*/ 425768 h 1917595"/>
                <a:gd name="connsiteX8" fmla="*/ 3657600 w 5613399"/>
                <a:gd name="connsiteY8" fmla="*/ 424075 h 1917595"/>
                <a:gd name="connsiteX9" fmla="*/ 3717713 w 5613399"/>
                <a:gd name="connsiteY9" fmla="*/ 242041 h 1917595"/>
                <a:gd name="connsiteX10" fmla="*/ 4566920 w 5613399"/>
                <a:gd name="connsiteY10" fmla="*/ 247968 h 1917595"/>
                <a:gd name="connsiteX11" fmla="*/ 4653280 w 5613399"/>
                <a:gd name="connsiteY11" fmla="*/ 131127 h 1917595"/>
                <a:gd name="connsiteX12" fmla="*/ 5476239 w 5613399"/>
                <a:gd name="connsiteY12" fmla="*/ 131127 h 1917595"/>
                <a:gd name="connsiteX13" fmla="*/ 5590540 w 5613399"/>
                <a:gd name="connsiteY13" fmla="*/ 1587 h 1917595"/>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75367 h 1875367"/>
                <a:gd name="connsiteX1" fmla="*/ 63500 w 6399530"/>
                <a:gd name="connsiteY1" fmla="*/ 1283547 h 1875367"/>
                <a:gd name="connsiteX2" fmla="*/ 911860 w 6399530"/>
                <a:gd name="connsiteY2" fmla="*/ 1283547 h 1875367"/>
                <a:gd name="connsiteX3" fmla="*/ 996950 w 6399530"/>
                <a:gd name="connsiteY3" fmla="*/ 891117 h 1875367"/>
                <a:gd name="connsiteX4" fmla="*/ 1832187 w 6399530"/>
                <a:gd name="connsiteY4" fmla="*/ 883920 h 1875367"/>
                <a:gd name="connsiteX5" fmla="*/ 1892723 w 6399530"/>
                <a:gd name="connsiteY5" fmla="*/ 590127 h 1875367"/>
                <a:gd name="connsiteX6" fmla="*/ 2734733 w 6399530"/>
                <a:gd name="connsiteY6" fmla="*/ 577850 h 1875367"/>
                <a:gd name="connsiteX7" fmla="*/ 2827443 w 6399530"/>
                <a:gd name="connsiteY7" fmla="*/ 383540 h 1875367"/>
                <a:gd name="connsiteX8" fmla="*/ 3657600 w 6399530"/>
                <a:gd name="connsiteY8" fmla="*/ 381847 h 1875367"/>
                <a:gd name="connsiteX9" fmla="*/ 3717713 w 6399530"/>
                <a:gd name="connsiteY9" fmla="*/ 199813 h 1875367"/>
                <a:gd name="connsiteX10" fmla="*/ 4566920 w 6399530"/>
                <a:gd name="connsiteY10" fmla="*/ 205740 h 1875367"/>
                <a:gd name="connsiteX11" fmla="*/ 4653280 w 6399530"/>
                <a:gd name="connsiteY11" fmla="*/ 88899 h 1875367"/>
                <a:gd name="connsiteX12" fmla="*/ 5476239 w 6399530"/>
                <a:gd name="connsiteY12" fmla="*/ 88899 h 1875367"/>
                <a:gd name="connsiteX13" fmla="*/ 5521960 w 6399530"/>
                <a:gd name="connsiteY13" fmla="*/ 12700 h 1875367"/>
                <a:gd name="connsiteX14" fmla="*/ 6398260 w 6399530"/>
                <a:gd name="connsiteY14" fmla="*/ 12699 h 1875367"/>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6398260 w 6398260"/>
                <a:gd name="connsiteY13" fmla="*/ 0 h 1862668"/>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5596254 w 6398260"/>
                <a:gd name="connsiteY13" fmla="*/ 66674 h 1862668"/>
                <a:gd name="connsiteX14" fmla="*/ 6398260 w 6398260"/>
                <a:gd name="connsiteY14" fmla="*/ 0 h 1862668"/>
                <a:gd name="connsiteX0" fmla="*/ 0 w 6398260"/>
                <a:gd name="connsiteY0" fmla="*/ 1862669 h 1862669"/>
                <a:gd name="connsiteX1" fmla="*/ 63500 w 6398260"/>
                <a:gd name="connsiteY1" fmla="*/ 1270849 h 1862669"/>
                <a:gd name="connsiteX2" fmla="*/ 911860 w 6398260"/>
                <a:gd name="connsiteY2" fmla="*/ 1270849 h 1862669"/>
                <a:gd name="connsiteX3" fmla="*/ 996950 w 6398260"/>
                <a:gd name="connsiteY3" fmla="*/ 878419 h 1862669"/>
                <a:gd name="connsiteX4" fmla="*/ 1832187 w 6398260"/>
                <a:gd name="connsiteY4" fmla="*/ 871222 h 1862669"/>
                <a:gd name="connsiteX5" fmla="*/ 1892723 w 6398260"/>
                <a:gd name="connsiteY5" fmla="*/ 577429 h 1862669"/>
                <a:gd name="connsiteX6" fmla="*/ 2734733 w 6398260"/>
                <a:gd name="connsiteY6" fmla="*/ 565152 h 1862669"/>
                <a:gd name="connsiteX7" fmla="*/ 2827443 w 6398260"/>
                <a:gd name="connsiteY7" fmla="*/ 370842 h 1862669"/>
                <a:gd name="connsiteX8" fmla="*/ 3657600 w 6398260"/>
                <a:gd name="connsiteY8" fmla="*/ 369149 h 1862669"/>
                <a:gd name="connsiteX9" fmla="*/ 3717713 w 6398260"/>
                <a:gd name="connsiteY9" fmla="*/ 187115 h 1862669"/>
                <a:gd name="connsiteX10" fmla="*/ 4566920 w 6398260"/>
                <a:gd name="connsiteY10" fmla="*/ 193042 h 1862669"/>
                <a:gd name="connsiteX11" fmla="*/ 4653280 w 6398260"/>
                <a:gd name="connsiteY11" fmla="*/ 76201 h 1862669"/>
                <a:gd name="connsiteX12" fmla="*/ 5476239 w 6398260"/>
                <a:gd name="connsiteY12" fmla="*/ 76201 h 1862669"/>
                <a:gd name="connsiteX13" fmla="*/ 5534342 w 6398260"/>
                <a:gd name="connsiteY13" fmla="*/ 0 h 1862669"/>
                <a:gd name="connsiteX14" fmla="*/ 6398260 w 6398260"/>
                <a:gd name="connsiteY14" fmla="*/ 1 h 18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8260" h="1862669">
                  <a:moveTo>
                    <a:pt x="0" y="1862669"/>
                  </a:moveTo>
                  <a:lnTo>
                    <a:pt x="63500" y="1270849"/>
                  </a:lnTo>
                  <a:lnTo>
                    <a:pt x="911860" y="1270849"/>
                  </a:lnTo>
                  <a:lnTo>
                    <a:pt x="996950" y="878419"/>
                  </a:lnTo>
                  <a:lnTo>
                    <a:pt x="1832187" y="871222"/>
                  </a:lnTo>
                  <a:lnTo>
                    <a:pt x="1892723" y="577429"/>
                  </a:lnTo>
                  <a:lnTo>
                    <a:pt x="2734733" y="565152"/>
                  </a:lnTo>
                  <a:lnTo>
                    <a:pt x="2827443" y="370842"/>
                  </a:lnTo>
                  <a:lnTo>
                    <a:pt x="3657600" y="369149"/>
                  </a:lnTo>
                  <a:lnTo>
                    <a:pt x="3717713" y="187115"/>
                  </a:lnTo>
                  <a:lnTo>
                    <a:pt x="4566920" y="193042"/>
                  </a:lnTo>
                  <a:lnTo>
                    <a:pt x="4653280" y="76201"/>
                  </a:lnTo>
                  <a:lnTo>
                    <a:pt x="5476239" y="76201"/>
                  </a:lnTo>
                  <a:lnTo>
                    <a:pt x="5534342" y="0"/>
                  </a:lnTo>
                  <a:lnTo>
                    <a:pt x="6398260" y="1"/>
                  </a:lnTo>
                </a:path>
              </a:pathLst>
            </a:cu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grpSp>
      <p:sp>
        <p:nvSpPr>
          <p:cNvPr id="112" name="TextBox 111"/>
          <p:cNvSpPr txBox="1"/>
          <p:nvPr/>
        </p:nvSpPr>
        <p:spPr>
          <a:xfrm>
            <a:off x="4191001" y="1057275"/>
            <a:ext cx="4078525" cy="523220"/>
          </a:xfrm>
          <a:prstGeom prst="rect">
            <a:avLst/>
          </a:prstGeom>
          <a:noFill/>
        </p:spPr>
        <p:txBody>
          <a:bodyPr wrap="square" rtlCol="0">
            <a:spAutoFit/>
          </a:bodyPr>
          <a:lstStyle/>
          <a:p>
            <a:r>
              <a:rPr lang="en-US" sz="1400" dirty="0" smtClean="0">
                <a:latin typeface="Trebuchet MS" pitchFamily="34" charset="0"/>
              </a:rPr>
              <a:t>800Mhz 8Frame average </a:t>
            </a:r>
          </a:p>
          <a:p>
            <a:r>
              <a:rPr lang="en-US" sz="1400" dirty="0" smtClean="0">
                <a:latin typeface="Trebuchet MS" pitchFamily="34" charset="0"/>
              </a:rPr>
              <a:t>-- Takes long time to reach to targeted voltage</a:t>
            </a:r>
            <a:endParaRPr lang="en-US" sz="1400" dirty="0">
              <a:latin typeface="Trebuchet MS" pitchFamily="34" charset="0"/>
            </a:endParaRPr>
          </a:p>
        </p:txBody>
      </p:sp>
      <p:cxnSp>
        <p:nvCxnSpPr>
          <p:cNvPr id="114" name="Straight Connector 113"/>
          <p:cNvCxnSpPr/>
          <p:nvPr/>
        </p:nvCxnSpPr>
        <p:spPr bwMode="auto">
          <a:xfrm>
            <a:off x="3135086" y="1450522"/>
            <a:ext cx="14514" cy="175622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16" name="Straight Arrow Connector 115"/>
          <p:cNvCxnSpPr/>
          <p:nvPr/>
        </p:nvCxnSpPr>
        <p:spPr bwMode="auto">
          <a:xfrm>
            <a:off x="2724151" y="2381250"/>
            <a:ext cx="357717"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7" name="Straight Arrow Connector 116"/>
          <p:cNvCxnSpPr/>
          <p:nvPr/>
        </p:nvCxnSpPr>
        <p:spPr bwMode="auto">
          <a:xfrm flipH="1">
            <a:off x="3143252" y="2381251"/>
            <a:ext cx="298448" cy="2"/>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20" name="Straight Connector 119"/>
          <p:cNvCxnSpPr/>
          <p:nvPr/>
        </p:nvCxnSpPr>
        <p:spPr bwMode="auto">
          <a:xfrm>
            <a:off x="3771900" y="1933575"/>
            <a:ext cx="6350" cy="1290638"/>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24" name="Straight Arrow Connector 123"/>
          <p:cNvCxnSpPr/>
          <p:nvPr/>
        </p:nvCxnSpPr>
        <p:spPr bwMode="auto">
          <a:xfrm>
            <a:off x="3098800" y="2047875"/>
            <a:ext cx="673100"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sp>
        <p:nvSpPr>
          <p:cNvPr id="127" name="TextBox 126"/>
          <p:cNvSpPr txBox="1"/>
          <p:nvPr/>
        </p:nvSpPr>
        <p:spPr>
          <a:xfrm>
            <a:off x="3181350" y="1604963"/>
            <a:ext cx="2228850" cy="261610"/>
          </a:xfrm>
          <a:prstGeom prst="rect">
            <a:avLst/>
          </a:prstGeom>
          <a:noFill/>
        </p:spPr>
        <p:txBody>
          <a:bodyPr wrap="square" rtlCol="0">
            <a:spAutoFit/>
          </a:bodyPr>
          <a:lstStyle/>
          <a:p>
            <a:r>
              <a:rPr lang="en-US" sz="1100" dirty="0" smtClean="0">
                <a:latin typeface="Trebuchet MS" pitchFamily="34" charset="0"/>
              </a:rPr>
              <a:t>1 frame time=512xpixel time</a:t>
            </a:r>
            <a:endParaRPr lang="en-US" sz="1100" dirty="0">
              <a:latin typeface="Trebuchet MS" pitchFamily="34" charset="0"/>
            </a:endParaRPr>
          </a:p>
        </p:txBody>
      </p:sp>
      <p:cxnSp>
        <p:nvCxnSpPr>
          <p:cNvPr id="128" name="Straight Arrow Connector 127"/>
          <p:cNvCxnSpPr/>
          <p:nvPr/>
        </p:nvCxnSpPr>
        <p:spPr bwMode="auto">
          <a:xfrm>
            <a:off x="3778250" y="2047875"/>
            <a:ext cx="673100"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29" name="Straight Connector 128"/>
          <p:cNvCxnSpPr/>
          <p:nvPr/>
        </p:nvCxnSpPr>
        <p:spPr bwMode="auto">
          <a:xfrm>
            <a:off x="4464050" y="1881187"/>
            <a:ext cx="6350" cy="1290638"/>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30" name="Straight Connector 129"/>
          <p:cNvCxnSpPr/>
          <p:nvPr/>
        </p:nvCxnSpPr>
        <p:spPr bwMode="auto">
          <a:xfrm>
            <a:off x="5181600" y="1895475"/>
            <a:ext cx="6350" cy="1290638"/>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32" name="Straight Arrow Connector 131"/>
          <p:cNvCxnSpPr>
            <a:stCxn id="127" idx="2"/>
          </p:cNvCxnSpPr>
          <p:nvPr/>
        </p:nvCxnSpPr>
        <p:spPr bwMode="auto">
          <a:xfrm flipH="1">
            <a:off x="3498851" y="1866573"/>
            <a:ext cx="796924" cy="15749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4" name="Straight Arrow Connector 133"/>
          <p:cNvCxnSpPr>
            <a:stCxn id="127" idx="2"/>
          </p:cNvCxnSpPr>
          <p:nvPr/>
        </p:nvCxnSpPr>
        <p:spPr bwMode="auto">
          <a:xfrm flipH="1">
            <a:off x="4140201" y="1866573"/>
            <a:ext cx="155574" cy="16701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6" name="Straight Arrow Connector 135"/>
          <p:cNvCxnSpPr>
            <a:stCxn id="127" idx="2"/>
          </p:cNvCxnSpPr>
          <p:nvPr/>
        </p:nvCxnSpPr>
        <p:spPr bwMode="auto">
          <a:xfrm>
            <a:off x="4295775" y="1866573"/>
            <a:ext cx="581026" cy="162252"/>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7" name="Straight Arrow Connector 136"/>
          <p:cNvCxnSpPr/>
          <p:nvPr/>
        </p:nvCxnSpPr>
        <p:spPr bwMode="auto">
          <a:xfrm>
            <a:off x="4483100" y="2047875"/>
            <a:ext cx="673100"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38" name="Straight Connector 137"/>
          <p:cNvCxnSpPr/>
          <p:nvPr/>
        </p:nvCxnSpPr>
        <p:spPr bwMode="auto">
          <a:xfrm>
            <a:off x="3843868" y="2236787"/>
            <a:ext cx="16933" cy="1003301"/>
          </a:xfrm>
          <a:prstGeom prst="line">
            <a:avLst/>
          </a:prstGeom>
          <a:solidFill>
            <a:schemeClr val="accent1"/>
          </a:solidFill>
          <a:ln w="9525" cap="flat" cmpd="sng" algn="ctr">
            <a:solidFill>
              <a:srgbClr val="000000"/>
            </a:solidFill>
            <a:prstDash val="dash"/>
            <a:round/>
            <a:headEnd type="none" w="med" len="med"/>
            <a:tailEnd type="none" w="med" len="med"/>
          </a:ln>
          <a:effectLst/>
        </p:spPr>
      </p:cxnSp>
      <p:sp>
        <p:nvSpPr>
          <p:cNvPr id="139" name="TextBox 138"/>
          <p:cNvSpPr txBox="1"/>
          <p:nvPr/>
        </p:nvSpPr>
        <p:spPr>
          <a:xfrm>
            <a:off x="1892300" y="2505076"/>
            <a:ext cx="1022350" cy="261610"/>
          </a:xfrm>
          <a:prstGeom prst="rect">
            <a:avLst/>
          </a:prstGeom>
          <a:noFill/>
        </p:spPr>
        <p:txBody>
          <a:bodyPr wrap="square" rtlCol="0">
            <a:spAutoFit/>
          </a:bodyPr>
          <a:lstStyle/>
          <a:p>
            <a:r>
              <a:rPr lang="en-US" sz="1100" dirty="0" smtClean="0">
                <a:latin typeface="Trebuchet MS" pitchFamily="34" charset="0"/>
              </a:rPr>
              <a:t>1 pixel time</a:t>
            </a:r>
            <a:endParaRPr lang="en-US" sz="1100" dirty="0">
              <a:latin typeface="Trebuchet MS" pitchFamily="34" charset="0"/>
            </a:endParaRPr>
          </a:p>
        </p:txBody>
      </p:sp>
      <p:cxnSp>
        <p:nvCxnSpPr>
          <p:cNvPr id="140" name="Straight Arrow Connector 139"/>
          <p:cNvCxnSpPr/>
          <p:nvPr/>
        </p:nvCxnSpPr>
        <p:spPr bwMode="auto">
          <a:xfrm>
            <a:off x="3517901" y="2381250"/>
            <a:ext cx="262467"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1" name="Straight Arrow Connector 140"/>
          <p:cNvCxnSpPr/>
          <p:nvPr/>
        </p:nvCxnSpPr>
        <p:spPr bwMode="auto">
          <a:xfrm flipH="1">
            <a:off x="3841752" y="2381251"/>
            <a:ext cx="298448" cy="2"/>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4" name="Straight Arrow Connector 143"/>
          <p:cNvCxnSpPr>
            <a:stCxn id="139" idx="3"/>
          </p:cNvCxnSpPr>
          <p:nvPr/>
        </p:nvCxnSpPr>
        <p:spPr bwMode="auto">
          <a:xfrm flipV="1">
            <a:off x="2914650" y="2400300"/>
            <a:ext cx="196850" cy="235581"/>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6" name="Straight Arrow Connector 145"/>
          <p:cNvCxnSpPr>
            <a:stCxn id="139" idx="3"/>
          </p:cNvCxnSpPr>
          <p:nvPr/>
        </p:nvCxnSpPr>
        <p:spPr bwMode="auto">
          <a:xfrm flipV="1">
            <a:off x="2914650" y="2381250"/>
            <a:ext cx="711200" cy="254631"/>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152" name="TextBox 151"/>
          <p:cNvSpPr txBox="1"/>
          <p:nvPr/>
        </p:nvSpPr>
        <p:spPr>
          <a:xfrm>
            <a:off x="5691414" y="2514600"/>
            <a:ext cx="2206053" cy="369332"/>
          </a:xfrm>
          <a:prstGeom prst="rect">
            <a:avLst/>
          </a:prstGeom>
          <a:noFill/>
        </p:spPr>
        <p:txBody>
          <a:bodyPr wrap="none" rtlCol="0">
            <a:spAutoFit/>
          </a:bodyPr>
          <a:lstStyle/>
          <a:p>
            <a:r>
              <a:rPr lang="en-US" dirty="0" smtClean="0">
                <a:latin typeface="Trebuchet MS" pitchFamily="34" charset="0"/>
              </a:rPr>
              <a:t>1 pixel time=2.5ns</a:t>
            </a:r>
            <a:endParaRPr lang="en-US" dirty="0">
              <a:latin typeface="Trebuchet MS" pitchFamily="34" charset="0"/>
            </a:endParaRPr>
          </a:p>
        </p:txBody>
      </p:sp>
      <p:grpSp>
        <p:nvGrpSpPr>
          <p:cNvPr id="3" name="Group 153"/>
          <p:cNvGrpSpPr/>
          <p:nvPr/>
        </p:nvGrpSpPr>
        <p:grpSpPr>
          <a:xfrm>
            <a:off x="3077744" y="1602922"/>
            <a:ext cx="2655399" cy="1610066"/>
            <a:chOff x="3508333" y="4179481"/>
            <a:chExt cx="1644982" cy="1965960"/>
          </a:xfrm>
        </p:grpSpPr>
        <p:cxnSp>
          <p:nvCxnSpPr>
            <p:cNvPr id="155" name="Straight Connector 154"/>
            <p:cNvCxnSpPr/>
            <p:nvPr/>
          </p:nvCxnSpPr>
          <p:spPr bwMode="auto">
            <a:xfrm flipV="1">
              <a:off x="3539351" y="5189131"/>
              <a:ext cx="38583" cy="3754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56" name="Straight Connector 155"/>
            <p:cNvCxnSpPr/>
            <p:nvPr/>
          </p:nvCxnSpPr>
          <p:spPr bwMode="auto">
            <a:xfrm flipV="1">
              <a:off x="3579057" y="4865281"/>
              <a:ext cx="59498" cy="3200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57" name="Straight Connector 156"/>
            <p:cNvCxnSpPr/>
            <p:nvPr/>
          </p:nvCxnSpPr>
          <p:spPr bwMode="auto">
            <a:xfrm flipV="1">
              <a:off x="3643045" y="4659541"/>
              <a:ext cx="53885" cy="19812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58" name="Straight Connector 157"/>
            <p:cNvCxnSpPr/>
            <p:nvPr/>
          </p:nvCxnSpPr>
          <p:spPr bwMode="auto">
            <a:xfrm flipV="1">
              <a:off x="3696930" y="4522381"/>
              <a:ext cx="49394" cy="13716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59" name="Straight Connector 158"/>
            <p:cNvCxnSpPr/>
            <p:nvPr/>
          </p:nvCxnSpPr>
          <p:spPr bwMode="auto">
            <a:xfrm flipV="1">
              <a:off x="3743665" y="4347256"/>
              <a:ext cx="90487" cy="17383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0" name="Straight Connector 159"/>
            <p:cNvCxnSpPr/>
            <p:nvPr/>
          </p:nvCxnSpPr>
          <p:spPr bwMode="auto">
            <a:xfrm flipV="1">
              <a:off x="3827151" y="4285343"/>
              <a:ext cx="61770" cy="693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1" name="Straight Connector 160"/>
            <p:cNvCxnSpPr/>
            <p:nvPr/>
          </p:nvCxnSpPr>
          <p:spPr bwMode="auto">
            <a:xfrm flipV="1">
              <a:off x="3885526" y="4237718"/>
              <a:ext cx="91501" cy="48443"/>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2" name="Straight Connector 161"/>
            <p:cNvCxnSpPr/>
            <p:nvPr/>
          </p:nvCxnSpPr>
          <p:spPr bwMode="auto">
            <a:xfrm flipV="1">
              <a:off x="3975334" y="4201999"/>
              <a:ext cx="99325" cy="3844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3" name="Straight Connector 162"/>
            <p:cNvCxnSpPr/>
            <p:nvPr/>
          </p:nvCxnSpPr>
          <p:spPr bwMode="auto">
            <a:xfrm flipV="1">
              <a:off x="4074123" y="4187101"/>
              <a:ext cx="282895" cy="152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4" name="Straight Connector 163"/>
            <p:cNvCxnSpPr/>
            <p:nvPr/>
          </p:nvCxnSpPr>
          <p:spPr bwMode="auto">
            <a:xfrm flipV="1">
              <a:off x="4357018" y="4179481"/>
              <a:ext cx="796297" cy="762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65" name="Straight Connector 164"/>
            <p:cNvCxnSpPr/>
            <p:nvPr/>
          </p:nvCxnSpPr>
          <p:spPr bwMode="auto">
            <a:xfrm flipV="1">
              <a:off x="3508333" y="5543461"/>
              <a:ext cx="35923" cy="601980"/>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cxnSp>
        <p:nvCxnSpPr>
          <p:cNvPr id="167" name="Straight Connector 166"/>
          <p:cNvCxnSpPr/>
          <p:nvPr/>
        </p:nvCxnSpPr>
        <p:spPr bwMode="auto">
          <a:xfrm>
            <a:off x="5718630" y="1602922"/>
            <a:ext cx="2830285"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sp>
        <p:nvSpPr>
          <p:cNvPr id="93" name="TextBox 92"/>
          <p:cNvSpPr txBox="1"/>
          <p:nvPr/>
        </p:nvSpPr>
        <p:spPr>
          <a:xfrm>
            <a:off x="381001" y="619126"/>
            <a:ext cx="8115300" cy="584775"/>
          </a:xfrm>
          <a:prstGeom prst="rect">
            <a:avLst/>
          </a:prstGeom>
          <a:noFill/>
        </p:spPr>
        <p:txBody>
          <a:bodyPr wrap="square" rtlCol="0">
            <a:spAutoFit/>
          </a:bodyPr>
          <a:lstStyle/>
          <a:p>
            <a:pPr marL="571500" indent="-571500">
              <a:buFont typeface="Wingdings" pitchFamily="2" charset="2"/>
              <a:buChar char="Ø"/>
            </a:pPr>
            <a:r>
              <a:rPr lang="en-US" sz="1600" dirty="0" smtClean="0">
                <a:latin typeface="Trebuchet MS" pitchFamily="34" charset="0"/>
              </a:rPr>
              <a:t>Why FRAME average works well for positive pre-scan </a:t>
            </a:r>
            <a:r>
              <a:rPr lang="en-US" sz="1600" dirty="0" smtClean="0">
                <a:solidFill>
                  <a:srgbClr val="FF0000"/>
                </a:solidFill>
                <a:latin typeface="Trebuchet MS" pitchFamily="34" charset="0"/>
              </a:rPr>
              <a:t>(not discussed with Micron)</a:t>
            </a:r>
            <a:endParaRPr lang="en-US" sz="1600" dirty="0">
              <a:latin typeface="Trebuchet MS" pitchFamily="34" charset="0"/>
            </a:endParaRPr>
          </a:p>
        </p:txBody>
      </p:sp>
      <p:sp>
        <p:nvSpPr>
          <p:cNvPr id="94" name="TextBox 93"/>
          <p:cNvSpPr txBox="1"/>
          <p:nvPr/>
        </p:nvSpPr>
        <p:spPr>
          <a:xfrm>
            <a:off x="0" y="3267076"/>
            <a:ext cx="9144000" cy="1600438"/>
          </a:xfrm>
          <a:prstGeom prst="rect">
            <a:avLst/>
          </a:prstGeom>
          <a:noFill/>
        </p:spPr>
        <p:txBody>
          <a:bodyPr wrap="square" rtlCol="0">
            <a:spAutoFit/>
          </a:bodyPr>
          <a:lstStyle/>
          <a:p>
            <a:r>
              <a:rPr lang="en-US" sz="1400" dirty="0" smtClean="0">
                <a:solidFill>
                  <a:srgbClr val="0000CC"/>
                </a:solidFill>
                <a:latin typeface="Trebuchet MS" pitchFamily="34" charset="0"/>
              </a:rPr>
              <a:t>Frame average will charge up the relatively large area frame by frame gradually. During each frame, the charge build up is more evenly, not much strong local field or strong force to attract back SE to restrain the charge build up. Eventually the final voltage can reach a level much closer to the ideal case. </a:t>
            </a:r>
          </a:p>
          <a:p>
            <a:endParaRPr lang="en-US" sz="1400" dirty="0" smtClean="0">
              <a:solidFill>
                <a:srgbClr val="FF0000"/>
              </a:solidFill>
              <a:latin typeface="Trebuchet MS" pitchFamily="34" charset="0"/>
            </a:endParaRPr>
          </a:p>
          <a:p>
            <a:r>
              <a:rPr lang="en-US" sz="1400" dirty="0" smtClean="0">
                <a:solidFill>
                  <a:srgbClr val="C00000"/>
                </a:solidFill>
                <a:latin typeface="Trebuchet MS" pitchFamily="34" charset="0"/>
              </a:rPr>
              <a:t>The drawback of this case is the frame time is too long, far more than necessary for the step by step charge up. If we can reduce the frame time by half, or one third, then there will be a big benefit to throughput.</a:t>
            </a:r>
          </a:p>
        </p:txBody>
      </p:sp>
      <p:grpSp>
        <p:nvGrpSpPr>
          <p:cNvPr id="5" name="Group 106"/>
          <p:cNvGrpSpPr/>
          <p:nvPr/>
        </p:nvGrpSpPr>
        <p:grpSpPr>
          <a:xfrm>
            <a:off x="717962" y="1619251"/>
            <a:ext cx="1665212" cy="1531560"/>
            <a:chOff x="743362" y="1936173"/>
            <a:chExt cx="1665212" cy="1515607"/>
          </a:xfrm>
        </p:grpSpPr>
        <p:cxnSp>
          <p:nvCxnSpPr>
            <p:cNvPr id="108" name="Straight Connector 107"/>
            <p:cNvCxnSpPr/>
            <p:nvPr/>
          </p:nvCxnSpPr>
          <p:spPr bwMode="auto">
            <a:xfrm flipV="1">
              <a:off x="774761" y="2714537"/>
              <a:ext cx="39058" cy="28948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10" name="Straight Connector 109"/>
            <p:cNvCxnSpPr/>
            <p:nvPr/>
          </p:nvCxnSpPr>
          <p:spPr bwMode="auto">
            <a:xfrm flipV="1">
              <a:off x="814956" y="2464873"/>
              <a:ext cx="60229" cy="24672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13" name="Straight Connector 112"/>
            <p:cNvCxnSpPr/>
            <p:nvPr/>
          </p:nvCxnSpPr>
          <p:spPr bwMode="auto">
            <a:xfrm flipV="1">
              <a:off x="879731" y="2306263"/>
              <a:ext cx="54547" cy="15273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15" name="Straight Connector 114"/>
            <p:cNvCxnSpPr/>
            <p:nvPr/>
          </p:nvCxnSpPr>
          <p:spPr bwMode="auto">
            <a:xfrm flipV="1">
              <a:off x="934278" y="2200523"/>
              <a:ext cx="50002" cy="1057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18" name="Straight Connector 117"/>
            <p:cNvCxnSpPr/>
            <p:nvPr/>
          </p:nvCxnSpPr>
          <p:spPr bwMode="auto">
            <a:xfrm flipV="1">
              <a:off x="981588" y="2065515"/>
              <a:ext cx="91600" cy="13401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19" name="Straight Connector 118"/>
            <p:cNvCxnSpPr/>
            <p:nvPr/>
          </p:nvCxnSpPr>
          <p:spPr bwMode="auto">
            <a:xfrm flipV="1">
              <a:off x="1066101" y="2017785"/>
              <a:ext cx="62530" cy="5350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21" name="Straight Connector 120"/>
            <p:cNvCxnSpPr/>
            <p:nvPr/>
          </p:nvCxnSpPr>
          <p:spPr bwMode="auto">
            <a:xfrm flipV="1">
              <a:off x="1125194" y="1981069"/>
              <a:ext cx="92626" cy="3734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22" name="Straight Connector 121"/>
            <p:cNvCxnSpPr/>
            <p:nvPr/>
          </p:nvCxnSpPr>
          <p:spPr bwMode="auto">
            <a:xfrm flipV="1">
              <a:off x="1216107" y="1953533"/>
              <a:ext cx="100547" cy="2963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23" name="Straight Connector 122"/>
            <p:cNvCxnSpPr/>
            <p:nvPr/>
          </p:nvCxnSpPr>
          <p:spPr bwMode="auto">
            <a:xfrm flipV="1">
              <a:off x="1316110" y="1942048"/>
              <a:ext cx="286374" cy="11749"/>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25" name="Straight Connector 124"/>
            <p:cNvCxnSpPr/>
            <p:nvPr/>
          </p:nvCxnSpPr>
          <p:spPr bwMode="auto">
            <a:xfrm flipV="1">
              <a:off x="1602484" y="1936173"/>
              <a:ext cx="806090" cy="5874"/>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126" name="Straight Connector 125"/>
            <p:cNvCxnSpPr/>
            <p:nvPr/>
          </p:nvCxnSpPr>
          <p:spPr bwMode="auto">
            <a:xfrm flipV="1">
              <a:off x="743362" y="2987699"/>
              <a:ext cx="36365" cy="464081"/>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grpSp>
        <p:nvGrpSpPr>
          <p:cNvPr id="6" name="Group 130"/>
          <p:cNvGrpSpPr/>
          <p:nvPr/>
        </p:nvGrpSpPr>
        <p:grpSpPr>
          <a:xfrm>
            <a:off x="347133" y="1143001"/>
            <a:ext cx="2172410" cy="2014175"/>
            <a:chOff x="372533" y="1580443"/>
            <a:chExt cx="2172410" cy="1879823"/>
          </a:xfrm>
        </p:grpSpPr>
        <p:grpSp>
          <p:nvGrpSpPr>
            <p:cNvPr id="8" name="Group 262"/>
            <p:cNvGrpSpPr/>
            <p:nvPr/>
          </p:nvGrpSpPr>
          <p:grpSpPr>
            <a:xfrm>
              <a:off x="745634" y="1580443"/>
              <a:ext cx="1799309" cy="1879823"/>
              <a:chOff x="745634" y="1580443"/>
              <a:chExt cx="1799309" cy="1879823"/>
            </a:xfrm>
          </p:grpSpPr>
          <p:cxnSp>
            <p:nvCxnSpPr>
              <p:cNvPr id="143" name="Straight Arrow Connector 142"/>
              <p:cNvCxnSpPr/>
              <p:nvPr/>
            </p:nvCxnSpPr>
            <p:spPr bwMode="auto">
              <a:xfrm flipV="1">
                <a:off x="745634" y="3453739"/>
                <a:ext cx="1799309" cy="6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5" name="Straight Arrow Connector 144"/>
              <p:cNvCxnSpPr/>
              <p:nvPr/>
            </p:nvCxnSpPr>
            <p:spPr bwMode="auto">
              <a:xfrm flipV="1">
                <a:off x="745634" y="1580443"/>
                <a:ext cx="0" cy="18667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135" name="Straight Connector 134"/>
            <p:cNvCxnSpPr/>
            <p:nvPr/>
          </p:nvCxnSpPr>
          <p:spPr bwMode="auto">
            <a:xfrm flipV="1">
              <a:off x="703580" y="2025586"/>
              <a:ext cx="90475" cy="29"/>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142" name="TextBox 141"/>
            <p:cNvSpPr txBox="1"/>
            <p:nvPr/>
          </p:nvSpPr>
          <p:spPr>
            <a:xfrm>
              <a:off x="372533" y="1803040"/>
              <a:ext cx="278551" cy="344696"/>
            </a:xfrm>
            <a:prstGeom prst="rect">
              <a:avLst/>
            </a:prstGeom>
            <a:noFill/>
          </p:spPr>
          <p:txBody>
            <a:bodyPr wrap="square" rtlCol="0">
              <a:spAutoFit/>
            </a:bodyPr>
            <a:lstStyle/>
            <a:p>
              <a:r>
                <a:rPr lang="en-US" dirty="0" smtClean="0">
                  <a:latin typeface="Trebuchet MS" pitchFamily="34" charset="0"/>
                </a:rPr>
                <a:t>V</a:t>
              </a:r>
              <a:endParaRPr lang="en-US" dirty="0">
                <a:latin typeface="Trebuchet MS" pitchFamily="34" charset="0"/>
              </a:endParaRPr>
            </a:p>
          </p:txBody>
        </p:sp>
      </p:grpSp>
      <p:sp>
        <p:nvSpPr>
          <p:cNvPr id="150" name="TextBox 149"/>
          <p:cNvSpPr txBox="1"/>
          <p:nvPr/>
        </p:nvSpPr>
        <p:spPr>
          <a:xfrm>
            <a:off x="997858" y="1236436"/>
            <a:ext cx="1947333" cy="461665"/>
          </a:xfrm>
          <a:prstGeom prst="rect">
            <a:avLst/>
          </a:prstGeom>
          <a:noFill/>
        </p:spPr>
        <p:txBody>
          <a:bodyPr wrap="square" rtlCol="0">
            <a:spAutoFit/>
          </a:bodyPr>
          <a:lstStyle/>
          <a:p>
            <a:r>
              <a:rPr lang="en-US" sz="1200" dirty="0" smtClean="0">
                <a:latin typeface="Trebuchet MS" pitchFamily="34" charset="0"/>
              </a:rPr>
              <a:t>Ideal RC charge up curve </a:t>
            </a:r>
            <a:endParaRPr lang="en-US" sz="1200" dirty="0">
              <a:latin typeface="Trebuchet MS"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0"/>
            <a:ext cx="8778650" cy="461665"/>
          </a:xfrm>
          <a:prstGeom prst="rect">
            <a:avLst/>
          </a:prstGeom>
          <a:noFill/>
          <a:ln w="9525">
            <a:noFill/>
            <a:miter lim="800000"/>
            <a:headEnd/>
            <a:tailEnd/>
          </a:ln>
        </p:spPr>
        <p:txBody>
          <a:bodyPr wrap="square">
            <a:spAutoFit/>
          </a:bodyPr>
          <a:lstStyle/>
          <a:p>
            <a:r>
              <a:rPr lang="en-US" sz="2400" dirty="0" smtClean="0">
                <a:latin typeface="Trebuchet MS" pitchFamily="34" charset="0"/>
              </a:rPr>
              <a:t>Throughout  enhancement – Why 800Mhz ? </a:t>
            </a:r>
            <a:endParaRPr lang="en-US" sz="2400" dirty="0">
              <a:latin typeface="Trebuchet MS" pitchFamily="34" charset="0"/>
            </a:endParaRPr>
          </a:p>
        </p:txBody>
      </p:sp>
      <p:sp>
        <p:nvSpPr>
          <p:cNvPr id="31748" name="AutoShape 4" descr="Image result for supercharger for tesla"/>
          <p:cNvSpPr>
            <a:spLocks noChangeAspect="1" noChangeArrowheads="1"/>
          </p:cNvSpPr>
          <p:nvPr/>
        </p:nvSpPr>
        <p:spPr bwMode="auto">
          <a:xfrm>
            <a:off x="0"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a:latin typeface="Trebuchet MS" pitchFamily="34" charset="0"/>
            </a:endParaRPr>
          </a:p>
        </p:txBody>
      </p:sp>
      <p:sp>
        <p:nvSpPr>
          <p:cNvPr id="93" name="TextBox 92"/>
          <p:cNvSpPr txBox="1"/>
          <p:nvPr/>
        </p:nvSpPr>
        <p:spPr>
          <a:xfrm>
            <a:off x="381000" y="571500"/>
            <a:ext cx="7956024" cy="369332"/>
          </a:xfrm>
          <a:prstGeom prst="rect">
            <a:avLst/>
          </a:prstGeom>
          <a:noFill/>
        </p:spPr>
        <p:txBody>
          <a:bodyPr wrap="none" rtlCol="0">
            <a:spAutoFit/>
          </a:bodyPr>
          <a:lstStyle/>
          <a:p>
            <a:pPr marL="571500" indent="-571500">
              <a:buFont typeface="Wingdings" pitchFamily="2" charset="2"/>
              <a:buChar char="Ø"/>
            </a:pPr>
            <a:r>
              <a:rPr lang="en-US" dirty="0" smtClean="0">
                <a:latin typeface="Trebuchet MS" pitchFamily="34" charset="0"/>
              </a:rPr>
              <a:t>Why 800Mhz is good for throughput? </a:t>
            </a:r>
            <a:r>
              <a:rPr lang="en-US" dirty="0" smtClean="0">
                <a:solidFill>
                  <a:srgbClr val="FF0000"/>
                </a:solidFill>
                <a:latin typeface="Trebuchet MS" pitchFamily="34" charset="0"/>
              </a:rPr>
              <a:t>(not discussed with Micron)</a:t>
            </a:r>
            <a:endParaRPr lang="en-US" dirty="0">
              <a:latin typeface="Trebuchet MS" pitchFamily="34" charset="0"/>
            </a:endParaRPr>
          </a:p>
        </p:txBody>
      </p:sp>
      <p:cxnSp>
        <p:nvCxnSpPr>
          <p:cNvPr id="7" name="Straight Arrow Connector 6"/>
          <p:cNvCxnSpPr/>
          <p:nvPr/>
        </p:nvCxnSpPr>
        <p:spPr bwMode="auto">
          <a:xfrm>
            <a:off x="3077632" y="2490763"/>
            <a:ext cx="5535878"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 name="Straight Arrow Connector 8"/>
          <p:cNvCxnSpPr/>
          <p:nvPr/>
        </p:nvCxnSpPr>
        <p:spPr bwMode="auto">
          <a:xfrm flipV="1">
            <a:off x="3077632" y="1059398"/>
            <a:ext cx="0" cy="142142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13" name="Freeform 12"/>
          <p:cNvSpPr/>
          <p:nvPr/>
        </p:nvSpPr>
        <p:spPr bwMode="auto">
          <a:xfrm>
            <a:off x="3077632" y="1397358"/>
            <a:ext cx="4980313" cy="1093406"/>
          </a:xfrm>
          <a:custGeom>
            <a:avLst/>
            <a:gdLst>
              <a:gd name="connsiteX0" fmla="*/ 135467 w 5723467"/>
              <a:gd name="connsiteY0" fmla="*/ 2554112 h 2554112"/>
              <a:gd name="connsiteX1" fmla="*/ 203200 w 5723467"/>
              <a:gd name="connsiteY1" fmla="*/ 2012245 h 2554112"/>
              <a:gd name="connsiteX2" fmla="*/ 1354667 w 5723467"/>
              <a:gd name="connsiteY2" fmla="*/ 1995312 h 2554112"/>
              <a:gd name="connsiteX3" fmla="*/ 1557867 w 5723467"/>
              <a:gd name="connsiteY3" fmla="*/ 1436512 h 2554112"/>
              <a:gd name="connsiteX4" fmla="*/ 2556934 w 5723467"/>
              <a:gd name="connsiteY4" fmla="*/ 1453445 h 2554112"/>
              <a:gd name="connsiteX5" fmla="*/ 2692400 w 5723467"/>
              <a:gd name="connsiteY5" fmla="*/ 877712 h 2554112"/>
              <a:gd name="connsiteX6" fmla="*/ 3657600 w 5723467"/>
              <a:gd name="connsiteY6" fmla="*/ 894645 h 2554112"/>
              <a:gd name="connsiteX7" fmla="*/ 3708400 w 5723467"/>
              <a:gd name="connsiteY7" fmla="*/ 335845 h 2554112"/>
              <a:gd name="connsiteX8" fmla="*/ 4605867 w 5723467"/>
              <a:gd name="connsiteY8" fmla="*/ 318912 h 2554112"/>
              <a:gd name="connsiteX9" fmla="*/ 4775200 w 5723467"/>
              <a:gd name="connsiteY9" fmla="*/ 47978 h 2554112"/>
              <a:gd name="connsiteX10" fmla="*/ 5723467 w 5723467"/>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220134 w 5655734"/>
              <a:gd name="connsiteY1" fmla="*/ 19699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0 w 5588000"/>
              <a:gd name="connsiteY0" fmla="*/ 2554112 h 2554112"/>
              <a:gd name="connsiteX1" fmla="*/ 1524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06500 w 5588000"/>
              <a:gd name="connsiteY2" fmla="*/ 19572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15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789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642783 w 5588000"/>
              <a:gd name="connsiteY7" fmla="*/ 9327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653595 h 2653595"/>
              <a:gd name="connsiteX1" fmla="*/ 139700 w 5588000"/>
              <a:gd name="connsiteY1" fmla="*/ 2069395 h 2653595"/>
              <a:gd name="connsiteX2" fmla="*/ 1231900 w 5588000"/>
              <a:gd name="connsiteY2" fmla="*/ 206939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3302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76840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2827443 w 5588000"/>
              <a:gd name="connsiteY7" fmla="*/ 116176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29830 h 2538590"/>
              <a:gd name="connsiteX9" fmla="*/ 3717713 w 5588000"/>
              <a:gd name="connsiteY9" fmla="*/ 863036 h 2538590"/>
              <a:gd name="connsiteX10" fmla="*/ 5588000 w 5588000"/>
              <a:gd name="connsiteY10" fmla="*/ 15523 h 2538590"/>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45070 h 2538590"/>
              <a:gd name="connsiteX9" fmla="*/ 3717713 w 5588000"/>
              <a:gd name="connsiteY9" fmla="*/ 863036 h 2538590"/>
              <a:gd name="connsiteX10" fmla="*/ 5588000 w 5588000"/>
              <a:gd name="connsiteY10" fmla="*/ 15523 h 2538590"/>
              <a:gd name="connsiteX0" fmla="*/ 0 w 5588000"/>
              <a:gd name="connsiteY0" fmla="*/ 2523067 h 2523067"/>
              <a:gd name="connsiteX1" fmla="*/ 63500 w 5588000"/>
              <a:gd name="connsiteY1" fmla="*/ 1931247 h 2523067"/>
              <a:gd name="connsiteX2" fmla="*/ 911860 w 5588000"/>
              <a:gd name="connsiteY2" fmla="*/ 1931247 h 2523067"/>
              <a:gd name="connsiteX3" fmla="*/ 996950 w 5588000"/>
              <a:gd name="connsiteY3" fmla="*/ 1538817 h 2523067"/>
              <a:gd name="connsiteX4" fmla="*/ 1832187 w 5588000"/>
              <a:gd name="connsiteY4" fmla="*/ 1531620 h 2523067"/>
              <a:gd name="connsiteX5" fmla="*/ 1892723 w 5588000"/>
              <a:gd name="connsiteY5" fmla="*/ 1237827 h 2523067"/>
              <a:gd name="connsiteX6" fmla="*/ 2734733 w 5588000"/>
              <a:gd name="connsiteY6" fmla="*/ 1225550 h 2523067"/>
              <a:gd name="connsiteX7" fmla="*/ 2827443 w 5588000"/>
              <a:gd name="connsiteY7" fmla="*/ 1031240 h 2523067"/>
              <a:gd name="connsiteX8" fmla="*/ 3657600 w 5588000"/>
              <a:gd name="connsiteY8" fmla="*/ 1029547 h 2523067"/>
              <a:gd name="connsiteX9" fmla="*/ 3717713 w 5588000"/>
              <a:gd name="connsiteY9" fmla="*/ 847513 h 2523067"/>
              <a:gd name="connsiteX10" fmla="*/ 5588000 w 5588000"/>
              <a:gd name="connsiteY10" fmla="*/ 0 h 2523067"/>
              <a:gd name="connsiteX0" fmla="*/ 0 w 4566920"/>
              <a:gd name="connsiteY0" fmla="*/ 1675554 h 1675554"/>
              <a:gd name="connsiteX1" fmla="*/ 63500 w 4566920"/>
              <a:gd name="connsiteY1" fmla="*/ 1083734 h 1675554"/>
              <a:gd name="connsiteX2" fmla="*/ 911860 w 4566920"/>
              <a:gd name="connsiteY2" fmla="*/ 1083734 h 1675554"/>
              <a:gd name="connsiteX3" fmla="*/ 996950 w 4566920"/>
              <a:gd name="connsiteY3" fmla="*/ 691304 h 1675554"/>
              <a:gd name="connsiteX4" fmla="*/ 1832187 w 4566920"/>
              <a:gd name="connsiteY4" fmla="*/ 684107 h 1675554"/>
              <a:gd name="connsiteX5" fmla="*/ 1892723 w 4566920"/>
              <a:gd name="connsiteY5" fmla="*/ 390314 h 1675554"/>
              <a:gd name="connsiteX6" fmla="*/ 2734733 w 4566920"/>
              <a:gd name="connsiteY6" fmla="*/ 378037 h 1675554"/>
              <a:gd name="connsiteX7" fmla="*/ 2827443 w 4566920"/>
              <a:gd name="connsiteY7" fmla="*/ 183727 h 1675554"/>
              <a:gd name="connsiteX8" fmla="*/ 3657600 w 4566920"/>
              <a:gd name="connsiteY8" fmla="*/ 182034 h 1675554"/>
              <a:gd name="connsiteX9" fmla="*/ 3717713 w 4566920"/>
              <a:gd name="connsiteY9" fmla="*/ 0 h 1675554"/>
              <a:gd name="connsiteX10" fmla="*/ 4566920 w 4566920"/>
              <a:gd name="connsiteY10" fmla="*/ 5927 h 1675554"/>
              <a:gd name="connsiteX0" fmla="*/ 0 w 4708878"/>
              <a:gd name="connsiteY0" fmla="*/ 1675554 h 1675554"/>
              <a:gd name="connsiteX1" fmla="*/ 63500 w 4708878"/>
              <a:gd name="connsiteY1" fmla="*/ 1083734 h 1675554"/>
              <a:gd name="connsiteX2" fmla="*/ 911860 w 4708878"/>
              <a:gd name="connsiteY2" fmla="*/ 1083734 h 1675554"/>
              <a:gd name="connsiteX3" fmla="*/ 996950 w 4708878"/>
              <a:gd name="connsiteY3" fmla="*/ 691304 h 1675554"/>
              <a:gd name="connsiteX4" fmla="*/ 1832187 w 4708878"/>
              <a:gd name="connsiteY4" fmla="*/ 684107 h 1675554"/>
              <a:gd name="connsiteX5" fmla="*/ 1892723 w 4708878"/>
              <a:gd name="connsiteY5" fmla="*/ 390314 h 1675554"/>
              <a:gd name="connsiteX6" fmla="*/ 2734733 w 4708878"/>
              <a:gd name="connsiteY6" fmla="*/ 378037 h 1675554"/>
              <a:gd name="connsiteX7" fmla="*/ 2827443 w 4708878"/>
              <a:gd name="connsiteY7" fmla="*/ 183727 h 1675554"/>
              <a:gd name="connsiteX8" fmla="*/ 3657600 w 4708878"/>
              <a:gd name="connsiteY8" fmla="*/ 182034 h 1675554"/>
              <a:gd name="connsiteX9" fmla="*/ 3717713 w 4708878"/>
              <a:gd name="connsiteY9" fmla="*/ 0 h 1675554"/>
              <a:gd name="connsiteX10" fmla="*/ 4566920 w 4708878"/>
              <a:gd name="connsiteY10" fmla="*/ 5927 h 1675554"/>
              <a:gd name="connsiteX11" fmla="*/ 4569459 w 4708878"/>
              <a:gd name="connsiteY11" fmla="*/ 11006 h 1675554"/>
              <a:gd name="connsiteX0" fmla="*/ 0 w 4708878"/>
              <a:gd name="connsiteY0" fmla="*/ 1818006 h 1818006"/>
              <a:gd name="connsiteX1" fmla="*/ 63500 w 4708878"/>
              <a:gd name="connsiteY1" fmla="*/ 1226186 h 1818006"/>
              <a:gd name="connsiteX2" fmla="*/ 911860 w 4708878"/>
              <a:gd name="connsiteY2" fmla="*/ 1226186 h 1818006"/>
              <a:gd name="connsiteX3" fmla="*/ 996950 w 4708878"/>
              <a:gd name="connsiteY3" fmla="*/ 833756 h 1818006"/>
              <a:gd name="connsiteX4" fmla="*/ 1832187 w 4708878"/>
              <a:gd name="connsiteY4" fmla="*/ 826559 h 1818006"/>
              <a:gd name="connsiteX5" fmla="*/ 1892723 w 4708878"/>
              <a:gd name="connsiteY5" fmla="*/ 532766 h 1818006"/>
              <a:gd name="connsiteX6" fmla="*/ 2734733 w 4708878"/>
              <a:gd name="connsiteY6" fmla="*/ 520489 h 1818006"/>
              <a:gd name="connsiteX7" fmla="*/ 2827443 w 4708878"/>
              <a:gd name="connsiteY7" fmla="*/ 326179 h 1818006"/>
              <a:gd name="connsiteX8" fmla="*/ 3657600 w 4708878"/>
              <a:gd name="connsiteY8" fmla="*/ 324486 h 1818006"/>
              <a:gd name="connsiteX9" fmla="*/ 3717713 w 4708878"/>
              <a:gd name="connsiteY9" fmla="*/ 142452 h 1818006"/>
              <a:gd name="connsiteX10" fmla="*/ 4566920 w 4708878"/>
              <a:gd name="connsiteY10" fmla="*/ 148379 h 1818006"/>
              <a:gd name="connsiteX11" fmla="*/ 4622799 w 4708878"/>
              <a:gd name="connsiteY11" fmla="*/ 1058 h 1818006"/>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22799 w 4622799"/>
              <a:gd name="connsiteY11" fmla="*/ 0 h 1816948"/>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15180 w 4622799"/>
              <a:gd name="connsiteY11" fmla="*/ 53340 h 1816948"/>
              <a:gd name="connsiteX12" fmla="*/ 4622799 w 4622799"/>
              <a:gd name="connsiteY12" fmla="*/ 0 h 1816948"/>
              <a:gd name="connsiteX0" fmla="*/ 0 w 5529579"/>
              <a:gd name="connsiteY0" fmla="*/ 1771228 h 1771228"/>
              <a:gd name="connsiteX1" fmla="*/ 63500 w 5529579"/>
              <a:gd name="connsiteY1" fmla="*/ 1179408 h 1771228"/>
              <a:gd name="connsiteX2" fmla="*/ 911860 w 5529579"/>
              <a:gd name="connsiteY2" fmla="*/ 1179408 h 1771228"/>
              <a:gd name="connsiteX3" fmla="*/ 996950 w 5529579"/>
              <a:gd name="connsiteY3" fmla="*/ 786978 h 1771228"/>
              <a:gd name="connsiteX4" fmla="*/ 1832187 w 5529579"/>
              <a:gd name="connsiteY4" fmla="*/ 779781 h 1771228"/>
              <a:gd name="connsiteX5" fmla="*/ 1892723 w 5529579"/>
              <a:gd name="connsiteY5" fmla="*/ 485988 h 1771228"/>
              <a:gd name="connsiteX6" fmla="*/ 2734733 w 5529579"/>
              <a:gd name="connsiteY6" fmla="*/ 473711 h 1771228"/>
              <a:gd name="connsiteX7" fmla="*/ 2827443 w 5529579"/>
              <a:gd name="connsiteY7" fmla="*/ 279401 h 1771228"/>
              <a:gd name="connsiteX8" fmla="*/ 3657600 w 5529579"/>
              <a:gd name="connsiteY8" fmla="*/ 277708 h 1771228"/>
              <a:gd name="connsiteX9" fmla="*/ 3717713 w 5529579"/>
              <a:gd name="connsiteY9" fmla="*/ 95674 h 1771228"/>
              <a:gd name="connsiteX10" fmla="*/ 4566920 w 5529579"/>
              <a:gd name="connsiteY10" fmla="*/ 101601 h 1771228"/>
              <a:gd name="connsiteX11" fmla="*/ 4615180 w 5529579"/>
              <a:gd name="connsiteY11" fmla="*/ 7620 h 1771228"/>
              <a:gd name="connsiteX12" fmla="*/ 5529579 w 5529579"/>
              <a:gd name="connsiteY12" fmla="*/ 0 h 1771228"/>
              <a:gd name="connsiteX0" fmla="*/ 0 w 5529579"/>
              <a:gd name="connsiteY0" fmla="*/ 1786468 h 1786468"/>
              <a:gd name="connsiteX1" fmla="*/ 63500 w 5529579"/>
              <a:gd name="connsiteY1" fmla="*/ 1194648 h 1786468"/>
              <a:gd name="connsiteX2" fmla="*/ 911860 w 5529579"/>
              <a:gd name="connsiteY2" fmla="*/ 1194648 h 1786468"/>
              <a:gd name="connsiteX3" fmla="*/ 996950 w 5529579"/>
              <a:gd name="connsiteY3" fmla="*/ 802218 h 1786468"/>
              <a:gd name="connsiteX4" fmla="*/ 1832187 w 5529579"/>
              <a:gd name="connsiteY4" fmla="*/ 795021 h 1786468"/>
              <a:gd name="connsiteX5" fmla="*/ 1892723 w 5529579"/>
              <a:gd name="connsiteY5" fmla="*/ 501228 h 1786468"/>
              <a:gd name="connsiteX6" fmla="*/ 2734733 w 5529579"/>
              <a:gd name="connsiteY6" fmla="*/ 488951 h 1786468"/>
              <a:gd name="connsiteX7" fmla="*/ 2827443 w 5529579"/>
              <a:gd name="connsiteY7" fmla="*/ 294641 h 1786468"/>
              <a:gd name="connsiteX8" fmla="*/ 3657600 w 5529579"/>
              <a:gd name="connsiteY8" fmla="*/ 292948 h 1786468"/>
              <a:gd name="connsiteX9" fmla="*/ 3717713 w 5529579"/>
              <a:gd name="connsiteY9" fmla="*/ 110914 h 1786468"/>
              <a:gd name="connsiteX10" fmla="*/ 4566920 w 5529579"/>
              <a:gd name="connsiteY10" fmla="*/ 116841 h 1786468"/>
              <a:gd name="connsiteX11" fmla="*/ 4653280 w 5529579"/>
              <a:gd name="connsiteY11" fmla="*/ 0 h 1786468"/>
              <a:gd name="connsiteX12" fmla="*/ 5529579 w 5529579"/>
              <a:gd name="connsiteY12" fmla="*/ 15240 h 1786468"/>
              <a:gd name="connsiteX0" fmla="*/ 0 w 5460999"/>
              <a:gd name="connsiteY0" fmla="*/ 1786468 h 1786468"/>
              <a:gd name="connsiteX1" fmla="*/ 63500 w 5460999"/>
              <a:gd name="connsiteY1" fmla="*/ 1194648 h 1786468"/>
              <a:gd name="connsiteX2" fmla="*/ 911860 w 5460999"/>
              <a:gd name="connsiteY2" fmla="*/ 1194648 h 1786468"/>
              <a:gd name="connsiteX3" fmla="*/ 996950 w 5460999"/>
              <a:gd name="connsiteY3" fmla="*/ 802218 h 1786468"/>
              <a:gd name="connsiteX4" fmla="*/ 1832187 w 5460999"/>
              <a:gd name="connsiteY4" fmla="*/ 795021 h 1786468"/>
              <a:gd name="connsiteX5" fmla="*/ 1892723 w 5460999"/>
              <a:gd name="connsiteY5" fmla="*/ 501228 h 1786468"/>
              <a:gd name="connsiteX6" fmla="*/ 2734733 w 5460999"/>
              <a:gd name="connsiteY6" fmla="*/ 488951 h 1786468"/>
              <a:gd name="connsiteX7" fmla="*/ 2827443 w 5460999"/>
              <a:gd name="connsiteY7" fmla="*/ 294641 h 1786468"/>
              <a:gd name="connsiteX8" fmla="*/ 3657600 w 5460999"/>
              <a:gd name="connsiteY8" fmla="*/ 292948 h 1786468"/>
              <a:gd name="connsiteX9" fmla="*/ 3717713 w 5460999"/>
              <a:gd name="connsiteY9" fmla="*/ 110914 h 1786468"/>
              <a:gd name="connsiteX10" fmla="*/ 4566920 w 5460999"/>
              <a:gd name="connsiteY10" fmla="*/ 116841 h 1786468"/>
              <a:gd name="connsiteX11" fmla="*/ 4653280 w 5460999"/>
              <a:gd name="connsiteY11" fmla="*/ 0 h 1786468"/>
              <a:gd name="connsiteX12" fmla="*/ 5460999 w 5460999"/>
              <a:gd name="connsiteY12" fmla="*/ 7620 h 1786468"/>
              <a:gd name="connsiteX0" fmla="*/ 0 w 5476239"/>
              <a:gd name="connsiteY0" fmla="*/ 1786468 h 1786468"/>
              <a:gd name="connsiteX1" fmla="*/ 63500 w 5476239"/>
              <a:gd name="connsiteY1" fmla="*/ 1194648 h 1786468"/>
              <a:gd name="connsiteX2" fmla="*/ 911860 w 5476239"/>
              <a:gd name="connsiteY2" fmla="*/ 1194648 h 1786468"/>
              <a:gd name="connsiteX3" fmla="*/ 996950 w 5476239"/>
              <a:gd name="connsiteY3" fmla="*/ 802218 h 1786468"/>
              <a:gd name="connsiteX4" fmla="*/ 1832187 w 5476239"/>
              <a:gd name="connsiteY4" fmla="*/ 795021 h 1786468"/>
              <a:gd name="connsiteX5" fmla="*/ 1892723 w 5476239"/>
              <a:gd name="connsiteY5" fmla="*/ 501228 h 1786468"/>
              <a:gd name="connsiteX6" fmla="*/ 2734733 w 5476239"/>
              <a:gd name="connsiteY6" fmla="*/ 488951 h 1786468"/>
              <a:gd name="connsiteX7" fmla="*/ 2827443 w 5476239"/>
              <a:gd name="connsiteY7" fmla="*/ 294641 h 1786468"/>
              <a:gd name="connsiteX8" fmla="*/ 3657600 w 5476239"/>
              <a:gd name="connsiteY8" fmla="*/ 292948 h 1786468"/>
              <a:gd name="connsiteX9" fmla="*/ 3717713 w 5476239"/>
              <a:gd name="connsiteY9" fmla="*/ 110914 h 1786468"/>
              <a:gd name="connsiteX10" fmla="*/ 4566920 w 5476239"/>
              <a:gd name="connsiteY10" fmla="*/ 116841 h 1786468"/>
              <a:gd name="connsiteX11" fmla="*/ 4653280 w 5476239"/>
              <a:gd name="connsiteY11" fmla="*/ 0 h 1786468"/>
              <a:gd name="connsiteX12" fmla="*/ 5476239 w 5476239"/>
              <a:gd name="connsiteY12" fmla="*/ 0 h 1786468"/>
              <a:gd name="connsiteX0" fmla="*/ 0 w 5613399"/>
              <a:gd name="connsiteY0" fmla="*/ 1786468 h 1786468"/>
              <a:gd name="connsiteX1" fmla="*/ 63500 w 5613399"/>
              <a:gd name="connsiteY1" fmla="*/ 1194648 h 1786468"/>
              <a:gd name="connsiteX2" fmla="*/ 911860 w 5613399"/>
              <a:gd name="connsiteY2" fmla="*/ 1194648 h 1786468"/>
              <a:gd name="connsiteX3" fmla="*/ 996950 w 5613399"/>
              <a:gd name="connsiteY3" fmla="*/ 802218 h 1786468"/>
              <a:gd name="connsiteX4" fmla="*/ 1832187 w 5613399"/>
              <a:gd name="connsiteY4" fmla="*/ 795021 h 1786468"/>
              <a:gd name="connsiteX5" fmla="*/ 1892723 w 5613399"/>
              <a:gd name="connsiteY5" fmla="*/ 501228 h 1786468"/>
              <a:gd name="connsiteX6" fmla="*/ 2734733 w 5613399"/>
              <a:gd name="connsiteY6" fmla="*/ 488951 h 1786468"/>
              <a:gd name="connsiteX7" fmla="*/ 2827443 w 5613399"/>
              <a:gd name="connsiteY7" fmla="*/ 294641 h 1786468"/>
              <a:gd name="connsiteX8" fmla="*/ 3657600 w 5613399"/>
              <a:gd name="connsiteY8" fmla="*/ 292948 h 1786468"/>
              <a:gd name="connsiteX9" fmla="*/ 3717713 w 5613399"/>
              <a:gd name="connsiteY9" fmla="*/ 110914 h 1786468"/>
              <a:gd name="connsiteX10" fmla="*/ 4566920 w 5613399"/>
              <a:gd name="connsiteY10" fmla="*/ 116841 h 1786468"/>
              <a:gd name="connsiteX11" fmla="*/ 4653280 w 5613399"/>
              <a:gd name="connsiteY11" fmla="*/ 0 h 1786468"/>
              <a:gd name="connsiteX12" fmla="*/ 5476239 w 5613399"/>
              <a:gd name="connsiteY12" fmla="*/ 0 h 1786468"/>
              <a:gd name="connsiteX13" fmla="*/ 5476240 w 5613399"/>
              <a:gd name="connsiteY13" fmla="*/ 7620 h 1786468"/>
              <a:gd name="connsiteX0" fmla="*/ 0 w 5613399"/>
              <a:gd name="connsiteY0" fmla="*/ 1917595 h 1917595"/>
              <a:gd name="connsiteX1" fmla="*/ 63500 w 5613399"/>
              <a:gd name="connsiteY1" fmla="*/ 1325775 h 1917595"/>
              <a:gd name="connsiteX2" fmla="*/ 911860 w 5613399"/>
              <a:gd name="connsiteY2" fmla="*/ 1325775 h 1917595"/>
              <a:gd name="connsiteX3" fmla="*/ 996950 w 5613399"/>
              <a:gd name="connsiteY3" fmla="*/ 933345 h 1917595"/>
              <a:gd name="connsiteX4" fmla="*/ 1832187 w 5613399"/>
              <a:gd name="connsiteY4" fmla="*/ 926148 h 1917595"/>
              <a:gd name="connsiteX5" fmla="*/ 1892723 w 5613399"/>
              <a:gd name="connsiteY5" fmla="*/ 632355 h 1917595"/>
              <a:gd name="connsiteX6" fmla="*/ 2734733 w 5613399"/>
              <a:gd name="connsiteY6" fmla="*/ 620078 h 1917595"/>
              <a:gd name="connsiteX7" fmla="*/ 2827443 w 5613399"/>
              <a:gd name="connsiteY7" fmla="*/ 425768 h 1917595"/>
              <a:gd name="connsiteX8" fmla="*/ 3657600 w 5613399"/>
              <a:gd name="connsiteY8" fmla="*/ 424075 h 1917595"/>
              <a:gd name="connsiteX9" fmla="*/ 3717713 w 5613399"/>
              <a:gd name="connsiteY9" fmla="*/ 242041 h 1917595"/>
              <a:gd name="connsiteX10" fmla="*/ 4566920 w 5613399"/>
              <a:gd name="connsiteY10" fmla="*/ 247968 h 1917595"/>
              <a:gd name="connsiteX11" fmla="*/ 4653280 w 5613399"/>
              <a:gd name="connsiteY11" fmla="*/ 131127 h 1917595"/>
              <a:gd name="connsiteX12" fmla="*/ 5476239 w 5613399"/>
              <a:gd name="connsiteY12" fmla="*/ 131127 h 1917595"/>
              <a:gd name="connsiteX13" fmla="*/ 5590540 w 5613399"/>
              <a:gd name="connsiteY13" fmla="*/ 1587 h 1917595"/>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75367 h 1875367"/>
              <a:gd name="connsiteX1" fmla="*/ 63500 w 6399530"/>
              <a:gd name="connsiteY1" fmla="*/ 1283547 h 1875367"/>
              <a:gd name="connsiteX2" fmla="*/ 911860 w 6399530"/>
              <a:gd name="connsiteY2" fmla="*/ 1283547 h 1875367"/>
              <a:gd name="connsiteX3" fmla="*/ 996950 w 6399530"/>
              <a:gd name="connsiteY3" fmla="*/ 891117 h 1875367"/>
              <a:gd name="connsiteX4" fmla="*/ 1832187 w 6399530"/>
              <a:gd name="connsiteY4" fmla="*/ 883920 h 1875367"/>
              <a:gd name="connsiteX5" fmla="*/ 1892723 w 6399530"/>
              <a:gd name="connsiteY5" fmla="*/ 590127 h 1875367"/>
              <a:gd name="connsiteX6" fmla="*/ 2734733 w 6399530"/>
              <a:gd name="connsiteY6" fmla="*/ 577850 h 1875367"/>
              <a:gd name="connsiteX7" fmla="*/ 2827443 w 6399530"/>
              <a:gd name="connsiteY7" fmla="*/ 383540 h 1875367"/>
              <a:gd name="connsiteX8" fmla="*/ 3657600 w 6399530"/>
              <a:gd name="connsiteY8" fmla="*/ 381847 h 1875367"/>
              <a:gd name="connsiteX9" fmla="*/ 3717713 w 6399530"/>
              <a:gd name="connsiteY9" fmla="*/ 199813 h 1875367"/>
              <a:gd name="connsiteX10" fmla="*/ 4566920 w 6399530"/>
              <a:gd name="connsiteY10" fmla="*/ 205740 h 1875367"/>
              <a:gd name="connsiteX11" fmla="*/ 4653280 w 6399530"/>
              <a:gd name="connsiteY11" fmla="*/ 88899 h 1875367"/>
              <a:gd name="connsiteX12" fmla="*/ 5476239 w 6399530"/>
              <a:gd name="connsiteY12" fmla="*/ 88899 h 1875367"/>
              <a:gd name="connsiteX13" fmla="*/ 5521960 w 6399530"/>
              <a:gd name="connsiteY13" fmla="*/ 12700 h 1875367"/>
              <a:gd name="connsiteX14" fmla="*/ 6398260 w 6399530"/>
              <a:gd name="connsiteY14" fmla="*/ 12699 h 1875367"/>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6398260 w 6398260"/>
              <a:gd name="connsiteY13" fmla="*/ 0 h 1862668"/>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5596254 w 6398260"/>
              <a:gd name="connsiteY13" fmla="*/ 66674 h 1862668"/>
              <a:gd name="connsiteX14" fmla="*/ 6398260 w 6398260"/>
              <a:gd name="connsiteY14" fmla="*/ 0 h 1862668"/>
              <a:gd name="connsiteX0" fmla="*/ 0 w 6398260"/>
              <a:gd name="connsiteY0" fmla="*/ 1862669 h 1862669"/>
              <a:gd name="connsiteX1" fmla="*/ 63500 w 6398260"/>
              <a:gd name="connsiteY1" fmla="*/ 1270849 h 1862669"/>
              <a:gd name="connsiteX2" fmla="*/ 911860 w 6398260"/>
              <a:gd name="connsiteY2" fmla="*/ 1270849 h 1862669"/>
              <a:gd name="connsiteX3" fmla="*/ 996950 w 6398260"/>
              <a:gd name="connsiteY3" fmla="*/ 878419 h 1862669"/>
              <a:gd name="connsiteX4" fmla="*/ 1832187 w 6398260"/>
              <a:gd name="connsiteY4" fmla="*/ 871222 h 1862669"/>
              <a:gd name="connsiteX5" fmla="*/ 1892723 w 6398260"/>
              <a:gd name="connsiteY5" fmla="*/ 577429 h 1862669"/>
              <a:gd name="connsiteX6" fmla="*/ 2734733 w 6398260"/>
              <a:gd name="connsiteY6" fmla="*/ 565152 h 1862669"/>
              <a:gd name="connsiteX7" fmla="*/ 2827443 w 6398260"/>
              <a:gd name="connsiteY7" fmla="*/ 370842 h 1862669"/>
              <a:gd name="connsiteX8" fmla="*/ 3657600 w 6398260"/>
              <a:gd name="connsiteY8" fmla="*/ 369149 h 1862669"/>
              <a:gd name="connsiteX9" fmla="*/ 3717713 w 6398260"/>
              <a:gd name="connsiteY9" fmla="*/ 187115 h 1862669"/>
              <a:gd name="connsiteX10" fmla="*/ 4566920 w 6398260"/>
              <a:gd name="connsiteY10" fmla="*/ 193042 h 1862669"/>
              <a:gd name="connsiteX11" fmla="*/ 4653280 w 6398260"/>
              <a:gd name="connsiteY11" fmla="*/ 76201 h 1862669"/>
              <a:gd name="connsiteX12" fmla="*/ 5476239 w 6398260"/>
              <a:gd name="connsiteY12" fmla="*/ 76201 h 1862669"/>
              <a:gd name="connsiteX13" fmla="*/ 5534342 w 6398260"/>
              <a:gd name="connsiteY13" fmla="*/ 0 h 1862669"/>
              <a:gd name="connsiteX14" fmla="*/ 6398260 w 6398260"/>
              <a:gd name="connsiteY14" fmla="*/ 1 h 18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8260" h="1862669">
                <a:moveTo>
                  <a:pt x="0" y="1862669"/>
                </a:moveTo>
                <a:lnTo>
                  <a:pt x="63500" y="1270849"/>
                </a:lnTo>
                <a:lnTo>
                  <a:pt x="911860" y="1270849"/>
                </a:lnTo>
                <a:lnTo>
                  <a:pt x="996950" y="878419"/>
                </a:lnTo>
                <a:lnTo>
                  <a:pt x="1832187" y="871222"/>
                </a:lnTo>
                <a:lnTo>
                  <a:pt x="1892723" y="577429"/>
                </a:lnTo>
                <a:lnTo>
                  <a:pt x="2734733" y="565152"/>
                </a:lnTo>
                <a:lnTo>
                  <a:pt x="2827443" y="370842"/>
                </a:lnTo>
                <a:lnTo>
                  <a:pt x="3657600" y="369149"/>
                </a:lnTo>
                <a:lnTo>
                  <a:pt x="3717713" y="187115"/>
                </a:lnTo>
                <a:lnTo>
                  <a:pt x="4566920" y="193042"/>
                </a:lnTo>
                <a:lnTo>
                  <a:pt x="4653280" y="76201"/>
                </a:lnTo>
                <a:lnTo>
                  <a:pt x="5476239" y="76201"/>
                </a:lnTo>
                <a:lnTo>
                  <a:pt x="5534342" y="0"/>
                </a:lnTo>
                <a:lnTo>
                  <a:pt x="6398260" y="1"/>
                </a:lnTo>
              </a:path>
            </a:pathLst>
          </a:cu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grpSp>
        <p:nvGrpSpPr>
          <p:cNvPr id="2" name="Group 264"/>
          <p:cNvGrpSpPr/>
          <p:nvPr/>
        </p:nvGrpSpPr>
        <p:grpSpPr>
          <a:xfrm>
            <a:off x="743362" y="1319895"/>
            <a:ext cx="1665212" cy="1092533"/>
            <a:chOff x="743362" y="1936173"/>
            <a:chExt cx="1665212" cy="1515607"/>
          </a:xfrm>
        </p:grpSpPr>
        <p:cxnSp>
          <p:nvCxnSpPr>
            <p:cNvPr id="20" name="Straight Connector 19"/>
            <p:cNvCxnSpPr/>
            <p:nvPr/>
          </p:nvCxnSpPr>
          <p:spPr bwMode="auto">
            <a:xfrm flipV="1">
              <a:off x="774761" y="2714537"/>
              <a:ext cx="39058" cy="28948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2" name="Straight Connector 21"/>
            <p:cNvCxnSpPr/>
            <p:nvPr/>
          </p:nvCxnSpPr>
          <p:spPr bwMode="auto">
            <a:xfrm flipV="1">
              <a:off x="814956" y="2464873"/>
              <a:ext cx="60229" cy="24672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 name="Straight Connector 23"/>
            <p:cNvCxnSpPr/>
            <p:nvPr/>
          </p:nvCxnSpPr>
          <p:spPr bwMode="auto">
            <a:xfrm flipV="1">
              <a:off x="879731" y="2306263"/>
              <a:ext cx="54547" cy="15273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33" name="Straight Connector 32"/>
            <p:cNvCxnSpPr/>
            <p:nvPr/>
          </p:nvCxnSpPr>
          <p:spPr bwMode="auto">
            <a:xfrm flipV="1">
              <a:off x="934278" y="2200523"/>
              <a:ext cx="50002" cy="1057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35" name="Straight Connector 34"/>
            <p:cNvCxnSpPr/>
            <p:nvPr/>
          </p:nvCxnSpPr>
          <p:spPr bwMode="auto">
            <a:xfrm flipV="1">
              <a:off x="981588" y="2065515"/>
              <a:ext cx="91600" cy="13401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37" name="Straight Connector 36"/>
            <p:cNvCxnSpPr/>
            <p:nvPr/>
          </p:nvCxnSpPr>
          <p:spPr bwMode="auto">
            <a:xfrm flipV="1">
              <a:off x="1066101" y="2017785"/>
              <a:ext cx="62530" cy="5350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39" name="Straight Connector 38"/>
            <p:cNvCxnSpPr/>
            <p:nvPr/>
          </p:nvCxnSpPr>
          <p:spPr bwMode="auto">
            <a:xfrm flipV="1">
              <a:off x="1125194" y="1981069"/>
              <a:ext cx="92626" cy="3734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41" name="Straight Connector 40"/>
            <p:cNvCxnSpPr/>
            <p:nvPr/>
          </p:nvCxnSpPr>
          <p:spPr bwMode="auto">
            <a:xfrm flipV="1">
              <a:off x="1216107" y="1953533"/>
              <a:ext cx="100547" cy="2963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43" name="Straight Connector 42"/>
            <p:cNvCxnSpPr/>
            <p:nvPr/>
          </p:nvCxnSpPr>
          <p:spPr bwMode="auto">
            <a:xfrm flipV="1">
              <a:off x="1316110" y="1942048"/>
              <a:ext cx="286374" cy="11749"/>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45" name="Straight Connector 44"/>
            <p:cNvCxnSpPr/>
            <p:nvPr/>
          </p:nvCxnSpPr>
          <p:spPr bwMode="auto">
            <a:xfrm flipV="1">
              <a:off x="1602484" y="1936173"/>
              <a:ext cx="806090" cy="5874"/>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47" name="Straight Connector 46"/>
            <p:cNvCxnSpPr/>
            <p:nvPr/>
          </p:nvCxnSpPr>
          <p:spPr bwMode="auto">
            <a:xfrm flipV="1">
              <a:off x="743362" y="2987699"/>
              <a:ext cx="36365" cy="464081"/>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grpSp>
        <p:nvGrpSpPr>
          <p:cNvPr id="3" name="Group 263"/>
          <p:cNvGrpSpPr/>
          <p:nvPr/>
        </p:nvGrpSpPr>
        <p:grpSpPr>
          <a:xfrm>
            <a:off x="372533" y="1013623"/>
            <a:ext cx="2172410" cy="1492242"/>
            <a:chOff x="372533" y="1580443"/>
            <a:chExt cx="2172410" cy="1879823"/>
          </a:xfrm>
        </p:grpSpPr>
        <p:grpSp>
          <p:nvGrpSpPr>
            <p:cNvPr id="5" name="Group 262"/>
            <p:cNvGrpSpPr/>
            <p:nvPr/>
          </p:nvGrpSpPr>
          <p:grpSpPr>
            <a:xfrm>
              <a:off x="745634" y="1580443"/>
              <a:ext cx="1799309" cy="1879823"/>
              <a:chOff x="745634" y="1580443"/>
              <a:chExt cx="1799309" cy="1879823"/>
            </a:xfrm>
          </p:grpSpPr>
          <p:cxnSp>
            <p:nvCxnSpPr>
              <p:cNvPr id="16" name="Straight Arrow Connector 15"/>
              <p:cNvCxnSpPr/>
              <p:nvPr/>
            </p:nvCxnSpPr>
            <p:spPr bwMode="auto">
              <a:xfrm flipV="1">
                <a:off x="745634" y="3453739"/>
                <a:ext cx="1799309" cy="6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flipV="1">
                <a:off x="745634" y="1580443"/>
                <a:ext cx="0" cy="18667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69" name="Straight Connector 68"/>
            <p:cNvCxnSpPr/>
            <p:nvPr/>
          </p:nvCxnSpPr>
          <p:spPr bwMode="auto">
            <a:xfrm flipV="1">
              <a:off x="703580" y="2025586"/>
              <a:ext cx="90475" cy="29"/>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73" name="TextBox 72"/>
            <p:cNvSpPr txBox="1"/>
            <p:nvPr/>
          </p:nvSpPr>
          <p:spPr>
            <a:xfrm>
              <a:off x="372533" y="1803040"/>
              <a:ext cx="278551" cy="465259"/>
            </a:xfrm>
            <a:prstGeom prst="rect">
              <a:avLst/>
            </a:prstGeom>
            <a:noFill/>
          </p:spPr>
          <p:txBody>
            <a:bodyPr wrap="square" rtlCol="0">
              <a:spAutoFit/>
            </a:bodyPr>
            <a:lstStyle/>
            <a:p>
              <a:r>
                <a:rPr lang="en-US" dirty="0" smtClean="0">
                  <a:latin typeface="Trebuchet MS" pitchFamily="34" charset="0"/>
                </a:rPr>
                <a:t>V</a:t>
              </a:r>
              <a:endParaRPr lang="en-US" dirty="0">
                <a:latin typeface="Trebuchet MS" pitchFamily="34" charset="0"/>
              </a:endParaRPr>
            </a:p>
          </p:txBody>
        </p:sp>
      </p:grpSp>
      <p:sp>
        <p:nvSpPr>
          <p:cNvPr id="112" name="TextBox 111"/>
          <p:cNvSpPr txBox="1"/>
          <p:nvPr/>
        </p:nvSpPr>
        <p:spPr>
          <a:xfrm>
            <a:off x="4191000" y="876300"/>
            <a:ext cx="4128686" cy="523220"/>
          </a:xfrm>
          <a:prstGeom prst="rect">
            <a:avLst/>
          </a:prstGeom>
          <a:noFill/>
        </p:spPr>
        <p:txBody>
          <a:bodyPr wrap="square" rtlCol="0">
            <a:spAutoFit/>
          </a:bodyPr>
          <a:lstStyle/>
          <a:p>
            <a:r>
              <a:rPr lang="en-US" sz="1400" dirty="0" smtClean="0">
                <a:latin typeface="Trebuchet MS" pitchFamily="34" charset="0"/>
              </a:rPr>
              <a:t>400Mhz 8Frame average pre-scan</a:t>
            </a:r>
          </a:p>
          <a:p>
            <a:r>
              <a:rPr lang="en-US" sz="1400" dirty="0" smtClean="0">
                <a:latin typeface="Trebuchet MS" pitchFamily="34" charset="0"/>
              </a:rPr>
              <a:t>-- Takes long time to reach to targeted voltage</a:t>
            </a:r>
            <a:endParaRPr lang="en-US" sz="1400" dirty="0">
              <a:latin typeface="Trebuchet MS" pitchFamily="34" charset="0"/>
            </a:endParaRPr>
          </a:p>
        </p:txBody>
      </p:sp>
      <p:cxnSp>
        <p:nvCxnSpPr>
          <p:cNvPr id="114" name="Straight Connector 113"/>
          <p:cNvCxnSpPr/>
          <p:nvPr/>
        </p:nvCxnSpPr>
        <p:spPr bwMode="auto">
          <a:xfrm>
            <a:off x="3135087" y="1207500"/>
            <a:ext cx="14693" cy="1301307"/>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17" name="Straight Arrow Connector 116"/>
          <p:cNvCxnSpPr/>
          <p:nvPr/>
        </p:nvCxnSpPr>
        <p:spPr bwMode="auto">
          <a:xfrm flipV="1">
            <a:off x="2674621" y="1996871"/>
            <a:ext cx="397371" cy="364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20" name="Straight Connector 119"/>
          <p:cNvCxnSpPr/>
          <p:nvPr/>
        </p:nvCxnSpPr>
        <p:spPr bwMode="auto">
          <a:xfrm>
            <a:off x="3771900" y="1614336"/>
            <a:ext cx="6428"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24" name="Straight Arrow Connector 123"/>
          <p:cNvCxnSpPr/>
          <p:nvPr/>
        </p:nvCxnSpPr>
        <p:spPr bwMode="auto">
          <a:xfrm>
            <a:off x="3098800" y="1710602"/>
            <a:ext cx="681378"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28" name="Straight Arrow Connector 127"/>
          <p:cNvCxnSpPr/>
          <p:nvPr/>
        </p:nvCxnSpPr>
        <p:spPr bwMode="auto">
          <a:xfrm>
            <a:off x="3778250" y="1710602"/>
            <a:ext cx="681378"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29" name="Straight Connector 128"/>
          <p:cNvCxnSpPr/>
          <p:nvPr/>
        </p:nvCxnSpPr>
        <p:spPr bwMode="auto">
          <a:xfrm>
            <a:off x="4464050" y="1570214"/>
            <a:ext cx="6428"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30" name="Straight Connector 129"/>
          <p:cNvCxnSpPr/>
          <p:nvPr/>
        </p:nvCxnSpPr>
        <p:spPr bwMode="auto">
          <a:xfrm>
            <a:off x="5181600" y="1582247"/>
            <a:ext cx="6428"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32" name="Straight Arrow Connector 131"/>
          <p:cNvCxnSpPr/>
          <p:nvPr/>
        </p:nvCxnSpPr>
        <p:spPr bwMode="auto">
          <a:xfrm flipH="1">
            <a:off x="3498852" y="1502822"/>
            <a:ext cx="199960" cy="187724"/>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4" name="Straight Arrow Connector 133"/>
          <p:cNvCxnSpPr/>
          <p:nvPr/>
        </p:nvCxnSpPr>
        <p:spPr bwMode="auto">
          <a:xfrm>
            <a:off x="3698812" y="1502822"/>
            <a:ext cx="441388" cy="195746"/>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6" name="Straight Arrow Connector 135"/>
          <p:cNvCxnSpPr/>
          <p:nvPr/>
        </p:nvCxnSpPr>
        <p:spPr bwMode="auto">
          <a:xfrm>
            <a:off x="3698812" y="1502822"/>
            <a:ext cx="1177988" cy="19173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37" name="Straight Arrow Connector 136"/>
          <p:cNvCxnSpPr/>
          <p:nvPr/>
        </p:nvCxnSpPr>
        <p:spPr bwMode="auto">
          <a:xfrm>
            <a:off x="4483100" y="1710602"/>
            <a:ext cx="681378"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38" name="Straight Connector 137"/>
          <p:cNvCxnSpPr/>
          <p:nvPr/>
        </p:nvCxnSpPr>
        <p:spPr bwMode="auto">
          <a:xfrm>
            <a:off x="3843868" y="1869707"/>
            <a:ext cx="17141" cy="743412"/>
          </a:xfrm>
          <a:prstGeom prst="line">
            <a:avLst/>
          </a:prstGeom>
          <a:solidFill>
            <a:schemeClr val="accent1"/>
          </a:solidFill>
          <a:ln w="9525" cap="flat" cmpd="sng" algn="ctr">
            <a:solidFill>
              <a:srgbClr val="000000"/>
            </a:solidFill>
            <a:prstDash val="dash"/>
            <a:round/>
            <a:headEnd type="none" w="med" len="med"/>
            <a:tailEnd type="none" w="med" len="med"/>
          </a:ln>
          <a:effectLst/>
        </p:spPr>
      </p:cxnSp>
      <p:sp>
        <p:nvSpPr>
          <p:cNvPr id="139" name="TextBox 138"/>
          <p:cNvSpPr txBox="1"/>
          <p:nvPr/>
        </p:nvSpPr>
        <p:spPr>
          <a:xfrm>
            <a:off x="2133600" y="2614243"/>
            <a:ext cx="1034924" cy="261610"/>
          </a:xfrm>
          <a:prstGeom prst="rect">
            <a:avLst/>
          </a:prstGeom>
          <a:noFill/>
        </p:spPr>
        <p:txBody>
          <a:bodyPr wrap="square" rtlCol="0">
            <a:spAutoFit/>
          </a:bodyPr>
          <a:lstStyle/>
          <a:p>
            <a:r>
              <a:rPr lang="en-US" sz="1100" dirty="0" smtClean="0">
                <a:latin typeface="Trebuchet MS" pitchFamily="34" charset="0"/>
              </a:rPr>
              <a:t>1 pixel time</a:t>
            </a:r>
            <a:endParaRPr lang="en-US" sz="1100" dirty="0">
              <a:latin typeface="Trebuchet MS" pitchFamily="34" charset="0"/>
            </a:endParaRPr>
          </a:p>
        </p:txBody>
      </p:sp>
      <p:cxnSp>
        <p:nvCxnSpPr>
          <p:cNvPr id="140" name="Straight Arrow Connector 139"/>
          <p:cNvCxnSpPr/>
          <p:nvPr/>
        </p:nvCxnSpPr>
        <p:spPr bwMode="auto">
          <a:xfrm>
            <a:off x="3517901" y="1991376"/>
            <a:ext cx="265695"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1" name="Straight Arrow Connector 140"/>
          <p:cNvCxnSpPr/>
          <p:nvPr/>
        </p:nvCxnSpPr>
        <p:spPr bwMode="auto">
          <a:xfrm>
            <a:off x="4143871" y="1991378"/>
            <a:ext cx="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4" name="Straight Arrow Connector 143"/>
          <p:cNvCxnSpPr>
            <a:stCxn id="139" idx="3"/>
          </p:cNvCxnSpPr>
          <p:nvPr/>
        </p:nvCxnSpPr>
        <p:spPr bwMode="auto">
          <a:xfrm flipH="1" flipV="1">
            <a:off x="3086100" y="2019300"/>
            <a:ext cx="82424" cy="72574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46" name="Straight Arrow Connector 145"/>
          <p:cNvCxnSpPr>
            <a:stCxn id="139" idx="3"/>
          </p:cNvCxnSpPr>
          <p:nvPr/>
        </p:nvCxnSpPr>
        <p:spPr bwMode="auto">
          <a:xfrm flipV="1">
            <a:off x="3168524" y="2038350"/>
            <a:ext cx="616076" cy="70669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152" name="TextBox 151"/>
          <p:cNvSpPr txBox="1"/>
          <p:nvPr/>
        </p:nvSpPr>
        <p:spPr>
          <a:xfrm>
            <a:off x="5805715" y="2087642"/>
            <a:ext cx="2854685" cy="369332"/>
          </a:xfrm>
          <a:prstGeom prst="rect">
            <a:avLst/>
          </a:prstGeom>
          <a:noFill/>
        </p:spPr>
        <p:txBody>
          <a:bodyPr wrap="square" rtlCol="0">
            <a:spAutoFit/>
          </a:bodyPr>
          <a:lstStyle/>
          <a:p>
            <a:r>
              <a:rPr lang="en-US" dirty="0" smtClean="0">
                <a:latin typeface="Trebuchet MS" pitchFamily="34" charset="0"/>
              </a:rPr>
              <a:t>1 pixel time=2.5ns</a:t>
            </a:r>
            <a:endParaRPr lang="en-US" dirty="0">
              <a:latin typeface="Trebuchet MS" pitchFamily="34" charset="0"/>
            </a:endParaRPr>
          </a:p>
        </p:txBody>
      </p:sp>
      <p:cxnSp>
        <p:nvCxnSpPr>
          <p:cNvPr id="78" name="Straight Arrow Connector 77"/>
          <p:cNvCxnSpPr/>
          <p:nvPr/>
        </p:nvCxnSpPr>
        <p:spPr bwMode="auto">
          <a:xfrm>
            <a:off x="3083558" y="4287720"/>
            <a:ext cx="5590542" cy="3343"/>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9" name="Straight Arrow Connector 78"/>
          <p:cNvCxnSpPr/>
          <p:nvPr/>
        </p:nvCxnSpPr>
        <p:spPr bwMode="auto">
          <a:xfrm flipV="1">
            <a:off x="3083558" y="2932640"/>
            <a:ext cx="0" cy="1345669"/>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80" name="Freeform 79"/>
          <p:cNvSpPr/>
          <p:nvPr/>
        </p:nvSpPr>
        <p:spPr bwMode="auto">
          <a:xfrm>
            <a:off x="3083558" y="3192480"/>
            <a:ext cx="2644142" cy="1095241"/>
          </a:xfrm>
          <a:custGeom>
            <a:avLst/>
            <a:gdLst>
              <a:gd name="connsiteX0" fmla="*/ 135467 w 5723467"/>
              <a:gd name="connsiteY0" fmla="*/ 2554112 h 2554112"/>
              <a:gd name="connsiteX1" fmla="*/ 203200 w 5723467"/>
              <a:gd name="connsiteY1" fmla="*/ 2012245 h 2554112"/>
              <a:gd name="connsiteX2" fmla="*/ 1354667 w 5723467"/>
              <a:gd name="connsiteY2" fmla="*/ 1995312 h 2554112"/>
              <a:gd name="connsiteX3" fmla="*/ 1557867 w 5723467"/>
              <a:gd name="connsiteY3" fmla="*/ 1436512 h 2554112"/>
              <a:gd name="connsiteX4" fmla="*/ 2556934 w 5723467"/>
              <a:gd name="connsiteY4" fmla="*/ 1453445 h 2554112"/>
              <a:gd name="connsiteX5" fmla="*/ 2692400 w 5723467"/>
              <a:gd name="connsiteY5" fmla="*/ 877712 h 2554112"/>
              <a:gd name="connsiteX6" fmla="*/ 3657600 w 5723467"/>
              <a:gd name="connsiteY6" fmla="*/ 894645 h 2554112"/>
              <a:gd name="connsiteX7" fmla="*/ 3708400 w 5723467"/>
              <a:gd name="connsiteY7" fmla="*/ 335845 h 2554112"/>
              <a:gd name="connsiteX8" fmla="*/ 4605867 w 5723467"/>
              <a:gd name="connsiteY8" fmla="*/ 318912 h 2554112"/>
              <a:gd name="connsiteX9" fmla="*/ 4775200 w 5723467"/>
              <a:gd name="connsiteY9" fmla="*/ 47978 h 2554112"/>
              <a:gd name="connsiteX10" fmla="*/ 5723467 w 5723467"/>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321734 w 5655734"/>
              <a:gd name="connsiteY1" fmla="*/ 19953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67734 w 5655734"/>
              <a:gd name="connsiteY0" fmla="*/ 2554112 h 2554112"/>
              <a:gd name="connsiteX1" fmla="*/ 220134 w 5655734"/>
              <a:gd name="connsiteY1" fmla="*/ 1969912 h 2554112"/>
              <a:gd name="connsiteX2" fmla="*/ 1286934 w 5655734"/>
              <a:gd name="connsiteY2" fmla="*/ 1995312 h 2554112"/>
              <a:gd name="connsiteX3" fmla="*/ 1490134 w 5655734"/>
              <a:gd name="connsiteY3" fmla="*/ 1436512 h 2554112"/>
              <a:gd name="connsiteX4" fmla="*/ 2489201 w 5655734"/>
              <a:gd name="connsiteY4" fmla="*/ 1453445 h 2554112"/>
              <a:gd name="connsiteX5" fmla="*/ 2624667 w 5655734"/>
              <a:gd name="connsiteY5" fmla="*/ 877712 h 2554112"/>
              <a:gd name="connsiteX6" fmla="*/ 3589867 w 5655734"/>
              <a:gd name="connsiteY6" fmla="*/ 894645 h 2554112"/>
              <a:gd name="connsiteX7" fmla="*/ 3640667 w 5655734"/>
              <a:gd name="connsiteY7" fmla="*/ 335845 h 2554112"/>
              <a:gd name="connsiteX8" fmla="*/ 4538134 w 5655734"/>
              <a:gd name="connsiteY8" fmla="*/ 318912 h 2554112"/>
              <a:gd name="connsiteX9" fmla="*/ 4707467 w 5655734"/>
              <a:gd name="connsiteY9" fmla="*/ 47978 h 2554112"/>
              <a:gd name="connsiteX10" fmla="*/ 5655734 w 5655734"/>
              <a:gd name="connsiteY10" fmla="*/ 31045 h 2554112"/>
              <a:gd name="connsiteX0" fmla="*/ 0 w 5588000"/>
              <a:gd name="connsiteY0" fmla="*/ 2554112 h 2554112"/>
              <a:gd name="connsiteX1" fmla="*/ 1524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192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06500 w 5588000"/>
              <a:gd name="connsiteY2" fmla="*/ 19572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44600 w 5588000"/>
              <a:gd name="connsiteY2" fmla="*/ 19953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422400 w 5588000"/>
              <a:gd name="connsiteY3" fmla="*/ 14365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534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15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21467 w 5588000"/>
              <a:gd name="connsiteY4" fmla="*/ 149789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90650 w 5588000"/>
              <a:gd name="connsiteY3" fmla="*/ 150001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042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56933 w 5588000"/>
              <a:gd name="connsiteY5" fmla="*/ 8777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522133 w 5588000"/>
              <a:gd name="connsiteY6" fmla="*/ 89464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572933 w 5588000"/>
              <a:gd name="connsiteY7" fmla="*/ 3358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554112 h 2554112"/>
              <a:gd name="connsiteX1" fmla="*/ 139700 w 5588000"/>
              <a:gd name="connsiteY1" fmla="*/ 1969912 h 2554112"/>
              <a:gd name="connsiteX2" fmla="*/ 1231900 w 5588000"/>
              <a:gd name="connsiteY2" fmla="*/ 1969912 h 2554112"/>
              <a:gd name="connsiteX3" fmla="*/ 1377950 w 5588000"/>
              <a:gd name="connsiteY3" fmla="*/ 1569862 h 2554112"/>
              <a:gd name="connsiteX4" fmla="*/ 2434167 w 5588000"/>
              <a:gd name="connsiteY4" fmla="*/ 1555045 h 2554112"/>
              <a:gd name="connsiteX5" fmla="*/ 2563283 w 5588000"/>
              <a:gd name="connsiteY5" fmla="*/ 1207912 h 2554112"/>
              <a:gd name="connsiteX6" fmla="*/ 3496733 w 5588000"/>
              <a:gd name="connsiteY6" fmla="*/ 1180395 h 2554112"/>
              <a:gd name="connsiteX7" fmla="*/ 3642783 w 5588000"/>
              <a:gd name="connsiteY7" fmla="*/ 932745 h 2554112"/>
              <a:gd name="connsiteX8" fmla="*/ 4470400 w 5588000"/>
              <a:gd name="connsiteY8" fmla="*/ 318912 h 2554112"/>
              <a:gd name="connsiteX9" fmla="*/ 4639733 w 5588000"/>
              <a:gd name="connsiteY9" fmla="*/ 47978 h 2554112"/>
              <a:gd name="connsiteX10" fmla="*/ 5588000 w 5588000"/>
              <a:gd name="connsiteY10" fmla="*/ 31045 h 2554112"/>
              <a:gd name="connsiteX0" fmla="*/ 0 w 5588000"/>
              <a:gd name="connsiteY0" fmla="*/ 2653595 h 2653595"/>
              <a:gd name="connsiteX1" fmla="*/ 139700 w 5588000"/>
              <a:gd name="connsiteY1" fmla="*/ 2069395 h 2653595"/>
              <a:gd name="connsiteX2" fmla="*/ 1231900 w 5588000"/>
              <a:gd name="connsiteY2" fmla="*/ 206939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377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139700 w 5588000"/>
              <a:gd name="connsiteY1" fmla="*/ 206939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3302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1004570 w 5588000"/>
              <a:gd name="connsiteY3" fmla="*/ 17836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76840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2434167 w 5588000"/>
              <a:gd name="connsiteY4" fmla="*/ 165452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2563283 w 5588000"/>
              <a:gd name="connsiteY5" fmla="*/ 130739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3496733 w 5588000"/>
              <a:gd name="connsiteY6" fmla="*/ 12798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3642783 w 5588000"/>
              <a:gd name="connsiteY7" fmla="*/ 103222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53595 h 2653595"/>
              <a:gd name="connsiteX1" fmla="*/ 63500 w 5588000"/>
              <a:gd name="connsiteY1" fmla="*/ 2061775 h 2653595"/>
              <a:gd name="connsiteX2" fmla="*/ 911860 w 5588000"/>
              <a:gd name="connsiteY2" fmla="*/ 2061775 h 2653595"/>
              <a:gd name="connsiteX3" fmla="*/ 996950 w 5588000"/>
              <a:gd name="connsiteY3" fmla="*/ 1669345 h 2653595"/>
              <a:gd name="connsiteX4" fmla="*/ 1832187 w 5588000"/>
              <a:gd name="connsiteY4" fmla="*/ 1662148 h 2653595"/>
              <a:gd name="connsiteX5" fmla="*/ 1892723 w 5588000"/>
              <a:gd name="connsiteY5" fmla="*/ 1368355 h 2653595"/>
              <a:gd name="connsiteX6" fmla="*/ 2734733 w 5588000"/>
              <a:gd name="connsiteY6" fmla="*/ 1356078 h 2653595"/>
              <a:gd name="connsiteX7" fmla="*/ 2827443 w 5588000"/>
              <a:gd name="connsiteY7" fmla="*/ 1161768 h 2653595"/>
              <a:gd name="connsiteX8" fmla="*/ 4457700 w 5588000"/>
              <a:gd name="connsiteY8" fmla="*/ 1015295 h 2653595"/>
              <a:gd name="connsiteX9" fmla="*/ 4639733 w 5588000"/>
              <a:gd name="connsiteY9" fmla="*/ 147461 h 2653595"/>
              <a:gd name="connsiteX10" fmla="*/ 5588000 w 5588000"/>
              <a:gd name="connsiteY10" fmla="*/ 130528 h 265359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675185 h 2675185"/>
              <a:gd name="connsiteX1" fmla="*/ 63500 w 5588000"/>
              <a:gd name="connsiteY1" fmla="*/ 2083365 h 2675185"/>
              <a:gd name="connsiteX2" fmla="*/ 911860 w 5588000"/>
              <a:gd name="connsiteY2" fmla="*/ 2083365 h 2675185"/>
              <a:gd name="connsiteX3" fmla="*/ 996950 w 5588000"/>
              <a:gd name="connsiteY3" fmla="*/ 1690935 h 2675185"/>
              <a:gd name="connsiteX4" fmla="*/ 1832187 w 5588000"/>
              <a:gd name="connsiteY4" fmla="*/ 1683738 h 2675185"/>
              <a:gd name="connsiteX5" fmla="*/ 1892723 w 5588000"/>
              <a:gd name="connsiteY5" fmla="*/ 1389945 h 2675185"/>
              <a:gd name="connsiteX6" fmla="*/ 2734733 w 5588000"/>
              <a:gd name="connsiteY6" fmla="*/ 1377668 h 2675185"/>
              <a:gd name="connsiteX7" fmla="*/ 2827443 w 5588000"/>
              <a:gd name="connsiteY7" fmla="*/ 1183358 h 2675185"/>
              <a:gd name="connsiteX8" fmla="*/ 3657600 w 5588000"/>
              <a:gd name="connsiteY8" fmla="*/ 1166425 h 2675185"/>
              <a:gd name="connsiteX9" fmla="*/ 4639733 w 5588000"/>
              <a:gd name="connsiteY9" fmla="*/ 169051 h 2675185"/>
              <a:gd name="connsiteX10" fmla="*/ 5588000 w 5588000"/>
              <a:gd name="connsiteY10" fmla="*/ 152118 h 2675185"/>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29830 h 2538590"/>
              <a:gd name="connsiteX9" fmla="*/ 3717713 w 5588000"/>
              <a:gd name="connsiteY9" fmla="*/ 863036 h 2538590"/>
              <a:gd name="connsiteX10" fmla="*/ 5588000 w 5588000"/>
              <a:gd name="connsiteY10" fmla="*/ 15523 h 2538590"/>
              <a:gd name="connsiteX0" fmla="*/ 0 w 5588000"/>
              <a:gd name="connsiteY0" fmla="*/ 2538590 h 2538590"/>
              <a:gd name="connsiteX1" fmla="*/ 63500 w 5588000"/>
              <a:gd name="connsiteY1" fmla="*/ 1946770 h 2538590"/>
              <a:gd name="connsiteX2" fmla="*/ 911860 w 5588000"/>
              <a:gd name="connsiteY2" fmla="*/ 1946770 h 2538590"/>
              <a:gd name="connsiteX3" fmla="*/ 996950 w 5588000"/>
              <a:gd name="connsiteY3" fmla="*/ 1554340 h 2538590"/>
              <a:gd name="connsiteX4" fmla="*/ 1832187 w 5588000"/>
              <a:gd name="connsiteY4" fmla="*/ 1547143 h 2538590"/>
              <a:gd name="connsiteX5" fmla="*/ 1892723 w 5588000"/>
              <a:gd name="connsiteY5" fmla="*/ 1253350 h 2538590"/>
              <a:gd name="connsiteX6" fmla="*/ 2734733 w 5588000"/>
              <a:gd name="connsiteY6" fmla="*/ 1241073 h 2538590"/>
              <a:gd name="connsiteX7" fmla="*/ 2827443 w 5588000"/>
              <a:gd name="connsiteY7" fmla="*/ 1046763 h 2538590"/>
              <a:gd name="connsiteX8" fmla="*/ 3657600 w 5588000"/>
              <a:gd name="connsiteY8" fmla="*/ 1045070 h 2538590"/>
              <a:gd name="connsiteX9" fmla="*/ 3717713 w 5588000"/>
              <a:gd name="connsiteY9" fmla="*/ 863036 h 2538590"/>
              <a:gd name="connsiteX10" fmla="*/ 5588000 w 5588000"/>
              <a:gd name="connsiteY10" fmla="*/ 15523 h 2538590"/>
              <a:gd name="connsiteX0" fmla="*/ 0 w 5588000"/>
              <a:gd name="connsiteY0" fmla="*/ 2523067 h 2523067"/>
              <a:gd name="connsiteX1" fmla="*/ 63500 w 5588000"/>
              <a:gd name="connsiteY1" fmla="*/ 1931247 h 2523067"/>
              <a:gd name="connsiteX2" fmla="*/ 911860 w 5588000"/>
              <a:gd name="connsiteY2" fmla="*/ 1931247 h 2523067"/>
              <a:gd name="connsiteX3" fmla="*/ 996950 w 5588000"/>
              <a:gd name="connsiteY3" fmla="*/ 1538817 h 2523067"/>
              <a:gd name="connsiteX4" fmla="*/ 1832187 w 5588000"/>
              <a:gd name="connsiteY4" fmla="*/ 1531620 h 2523067"/>
              <a:gd name="connsiteX5" fmla="*/ 1892723 w 5588000"/>
              <a:gd name="connsiteY5" fmla="*/ 1237827 h 2523067"/>
              <a:gd name="connsiteX6" fmla="*/ 2734733 w 5588000"/>
              <a:gd name="connsiteY6" fmla="*/ 1225550 h 2523067"/>
              <a:gd name="connsiteX7" fmla="*/ 2827443 w 5588000"/>
              <a:gd name="connsiteY7" fmla="*/ 1031240 h 2523067"/>
              <a:gd name="connsiteX8" fmla="*/ 3657600 w 5588000"/>
              <a:gd name="connsiteY8" fmla="*/ 1029547 h 2523067"/>
              <a:gd name="connsiteX9" fmla="*/ 3717713 w 5588000"/>
              <a:gd name="connsiteY9" fmla="*/ 847513 h 2523067"/>
              <a:gd name="connsiteX10" fmla="*/ 5588000 w 5588000"/>
              <a:gd name="connsiteY10" fmla="*/ 0 h 2523067"/>
              <a:gd name="connsiteX0" fmla="*/ 0 w 4566920"/>
              <a:gd name="connsiteY0" fmla="*/ 1675554 h 1675554"/>
              <a:gd name="connsiteX1" fmla="*/ 63500 w 4566920"/>
              <a:gd name="connsiteY1" fmla="*/ 1083734 h 1675554"/>
              <a:gd name="connsiteX2" fmla="*/ 911860 w 4566920"/>
              <a:gd name="connsiteY2" fmla="*/ 1083734 h 1675554"/>
              <a:gd name="connsiteX3" fmla="*/ 996950 w 4566920"/>
              <a:gd name="connsiteY3" fmla="*/ 691304 h 1675554"/>
              <a:gd name="connsiteX4" fmla="*/ 1832187 w 4566920"/>
              <a:gd name="connsiteY4" fmla="*/ 684107 h 1675554"/>
              <a:gd name="connsiteX5" fmla="*/ 1892723 w 4566920"/>
              <a:gd name="connsiteY5" fmla="*/ 390314 h 1675554"/>
              <a:gd name="connsiteX6" fmla="*/ 2734733 w 4566920"/>
              <a:gd name="connsiteY6" fmla="*/ 378037 h 1675554"/>
              <a:gd name="connsiteX7" fmla="*/ 2827443 w 4566920"/>
              <a:gd name="connsiteY7" fmla="*/ 183727 h 1675554"/>
              <a:gd name="connsiteX8" fmla="*/ 3657600 w 4566920"/>
              <a:gd name="connsiteY8" fmla="*/ 182034 h 1675554"/>
              <a:gd name="connsiteX9" fmla="*/ 3717713 w 4566920"/>
              <a:gd name="connsiteY9" fmla="*/ 0 h 1675554"/>
              <a:gd name="connsiteX10" fmla="*/ 4566920 w 4566920"/>
              <a:gd name="connsiteY10" fmla="*/ 5927 h 1675554"/>
              <a:gd name="connsiteX0" fmla="*/ 0 w 4708878"/>
              <a:gd name="connsiteY0" fmla="*/ 1675554 h 1675554"/>
              <a:gd name="connsiteX1" fmla="*/ 63500 w 4708878"/>
              <a:gd name="connsiteY1" fmla="*/ 1083734 h 1675554"/>
              <a:gd name="connsiteX2" fmla="*/ 911860 w 4708878"/>
              <a:gd name="connsiteY2" fmla="*/ 1083734 h 1675554"/>
              <a:gd name="connsiteX3" fmla="*/ 996950 w 4708878"/>
              <a:gd name="connsiteY3" fmla="*/ 691304 h 1675554"/>
              <a:gd name="connsiteX4" fmla="*/ 1832187 w 4708878"/>
              <a:gd name="connsiteY4" fmla="*/ 684107 h 1675554"/>
              <a:gd name="connsiteX5" fmla="*/ 1892723 w 4708878"/>
              <a:gd name="connsiteY5" fmla="*/ 390314 h 1675554"/>
              <a:gd name="connsiteX6" fmla="*/ 2734733 w 4708878"/>
              <a:gd name="connsiteY6" fmla="*/ 378037 h 1675554"/>
              <a:gd name="connsiteX7" fmla="*/ 2827443 w 4708878"/>
              <a:gd name="connsiteY7" fmla="*/ 183727 h 1675554"/>
              <a:gd name="connsiteX8" fmla="*/ 3657600 w 4708878"/>
              <a:gd name="connsiteY8" fmla="*/ 182034 h 1675554"/>
              <a:gd name="connsiteX9" fmla="*/ 3717713 w 4708878"/>
              <a:gd name="connsiteY9" fmla="*/ 0 h 1675554"/>
              <a:gd name="connsiteX10" fmla="*/ 4566920 w 4708878"/>
              <a:gd name="connsiteY10" fmla="*/ 5927 h 1675554"/>
              <a:gd name="connsiteX11" fmla="*/ 4569459 w 4708878"/>
              <a:gd name="connsiteY11" fmla="*/ 11006 h 1675554"/>
              <a:gd name="connsiteX0" fmla="*/ 0 w 4708878"/>
              <a:gd name="connsiteY0" fmla="*/ 1818006 h 1818006"/>
              <a:gd name="connsiteX1" fmla="*/ 63500 w 4708878"/>
              <a:gd name="connsiteY1" fmla="*/ 1226186 h 1818006"/>
              <a:gd name="connsiteX2" fmla="*/ 911860 w 4708878"/>
              <a:gd name="connsiteY2" fmla="*/ 1226186 h 1818006"/>
              <a:gd name="connsiteX3" fmla="*/ 996950 w 4708878"/>
              <a:gd name="connsiteY3" fmla="*/ 833756 h 1818006"/>
              <a:gd name="connsiteX4" fmla="*/ 1832187 w 4708878"/>
              <a:gd name="connsiteY4" fmla="*/ 826559 h 1818006"/>
              <a:gd name="connsiteX5" fmla="*/ 1892723 w 4708878"/>
              <a:gd name="connsiteY5" fmla="*/ 532766 h 1818006"/>
              <a:gd name="connsiteX6" fmla="*/ 2734733 w 4708878"/>
              <a:gd name="connsiteY6" fmla="*/ 520489 h 1818006"/>
              <a:gd name="connsiteX7" fmla="*/ 2827443 w 4708878"/>
              <a:gd name="connsiteY7" fmla="*/ 326179 h 1818006"/>
              <a:gd name="connsiteX8" fmla="*/ 3657600 w 4708878"/>
              <a:gd name="connsiteY8" fmla="*/ 324486 h 1818006"/>
              <a:gd name="connsiteX9" fmla="*/ 3717713 w 4708878"/>
              <a:gd name="connsiteY9" fmla="*/ 142452 h 1818006"/>
              <a:gd name="connsiteX10" fmla="*/ 4566920 w 4708878"/>
              <a:gd name="connsiteY10" fmla="*/ 148379 h 1818006"/>
              <a:gd name="connsiteX11" fmla="*/ 4622799 w 4708878"/>
              <a:gd name="connsiteY11" fmla="*/ 1058 h 1818006"/>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22799 w 4622799"/>
              <a:gd name="connsiteY11" fmla="*/ 0 h 1816948"/>
              <a:gd name="connsiteX0" fmla="*/ 0 w 4622799"/>
              <a:gd name="connsiteY0" fmla="*/ 1816948 h 1816948"/>
              <a:gd name="connsiteX1" fmla="*/ 63500 w 4622799"/>
              <a:gd name="connsiteY1" fmla="*/ 1225128 h 1816948"/>
              <a:gd name="connsiteX2" fmla="*/ 911860 w 4622799"/>
              <a:gd name="connsiteY2" fmla="*/ 1225128 h 1816948"/>
              <a:gd name="connsiteX3" fmla="*/ 996950 w 4622799"/>
              <a:gd name="connsiteY3" fmla="*/ 832698 h 1816948"/>
              <a:gd name="connsiteX4" fmla="*/ 1832187 w 4622799"/>
              <a:gd name="connsiteY4" fmla="*/ 825501 h 1816948"/>
              <a:gd name="connsiteX5" fmla="*/ 1892723 w 4622799"/>
              <a:gd name="connsiteY5" fmla="*/ 531708 h 1816948"/>
              <a:gd name="connsiteX6" fmla="*/ 2734733 w 4622799"/>
              <a:gd name="connsiteY6" fmla="*/ 519431 h 1816948"/>
              <a:gd name="connsiteX7" fmla="*/ 2827443 w 4622799"/>
              <a:gd name="connsiteY7" fmla="*/ 325121 h 1816948"/>
              <a:gd name="connsiteX8" fmla="*/ 3657600 w 4622799"/>
              <a:gd name="connsiteY8" fmla="*/ 323428 h 1816948"/>
              <a:gd name="connsiteX9" fmla="*/ 3717713 w 4622799"/>
              <a:gd name="connsiteY9" fmla="*/ 141394 h 1816948"/>
              <a:gd name="connsiteX10" fmla="*/ 4566920 w 4622799"/>
              <a:gd name="connsiteY10" fmla="*/ 147321 h 1816948"/>
              <a:gd name="connsiteX11" fmla="*/ 4615180 w 4622799"/>
              <a:gd name="connsiteY11" fmla="*/ 53340 h 1816948"/>
              <a:gd name="connsiteX12" fmla="*/ 4622799 w 4622799"/>
              <a:gd name="connsiteY12" fmla="*/ 0 h 1816948"/>
              <a:gd name="connsiteX0" fmla="*/ 0 w 5529579"/>
              <a:gd name="connsiteY0" fmla="*/ 1771228 h 1771228"/>
              <a:gd name="connsiteX1" fmla="*/ 63500 w 5529579"/>
              <a:gd name="connsiteY1" fmla="*/ 1179408 h 1771228"/>
              <a:gd name="connsiteX2" fmla="*/ 911860 w 5529579"/>
              <a:gd name="connsiteY2" fmla="*/ 1179408 h 1771228"/>
              <a:gd name="connsiteX3" fmla="*/ 996950 w 5529579"/>
              <a:gd name="connsiteY3" fmla="*/ 786978 h 1771228"/>
              <a:gd name="connsiteX4" fmla="*/ 1832187 w 5529579"/>
              <a:gd name="connsiteY4" fmla="*/ 779781 h 1771228"/>
              <a:gd name="connsiteX5" fmla="*/ 1892723 w 5529579"/>
              <a:gd name="connsiteY5" fmla="*/ 485988 h 1771228"/>
              <a:gd name="connsiteX6" fmla="*/ 2734733 w 5529579"/>
              <a:gd name="connsiteY6" fmla="*/ 473711 h 1771228"/>
              <a:gd name="connsiteX7" fmla="*/ 2827443 w 5529579"/>
              <a:gd name="connsiteY7" fmla="*/ 279401 h 1771228"/>
              <a:gd name="connsiteX8" fmla="*/ 3657600 w 5529579"/>
              <a:gd name="connsiteY8" fmla="*/ 277708 h 1771228"/>
              <a:gd name="connsiteX9" fmla="*/ 3717713 w 5529579"/>
              <a:gd name="connsiteY9" fmla="*/ 95674 h 1771228"/>
              <a:gd name="connsiteX10" fmla="*/ 4566920 w 5529579"/>
              <a:gd name="connsiteY10" fmla="*/ 101601 h 1771228"/>
              <a:gd name="connsiteX11" fmla="*/ 4615180 w 5529579"/>
              <a:gd name="connsiteY11" fmla="*/ 7620 h 1771228"/>
              <a:gd name="connsiteX12" fmla="*/ 5529579 w 5529579"/>
              <a:gd name="connsiteY12" fmla="*/ 0 h 1771228"/>
              <a:gd name="connsiteX0" fmla="*/ 0 w 5529579"/>
              <a:gd name="connsiteY0" fmla="*/ 1786468 h 1786468"/>
              <a:gd name="connsiteX1" fmla="*/ 63500 w 5529579"/>
              <a:gd name="connsiteY1" fmla="*/ 1194648 h 1786468"/>
              <a:gd name="connsiteX2" fmla="*/ 911860 w 5529579"/>
              <a:gd name="connsiteY2" fmla="*/ 1194648 h 1786468"/>
              <a:gd name="connsiteX3" fmla="*/ 996950 w 5529579"/>
              <a:gd name="connsiteY3" fmla="*/ 802218 h 1786468"/>
              <a:gd name="connsiteX4" fmla="*/ 1832187 w 5529579"/>
              <a:gd name="connsiteY4" fmla="*/ 795021 h 1786468"/>
              <a:gd name="connsiteX5" fmla="*/ 1892723 w 5529579"/>
              <a:gd name="connsiteY5" fmla="*/ 501228 h 1786468"/>
              <a:gd name="connsiteX6" fmla="*/ 2734733 w 5529579"/>
              <a:gd name="connsiteY6" fmla="*/ 488951 h 1786468"/>
              <a:gd name="connsiteX7" fmla="*/ 2827443 w 5529579"/>
              <a:gd name="connsiteY7" fmla="*/ 294641 h 1786468"/>
              <a:gd name="connsiteX8" fmla="*/ 3657600 w 5529579"/>
              <a:gd name="connsiteY8" fmla="*/ 292948 h 1786468"/>
              <a:gd name="connsiteX9" fmla="*/ 3717713 w 5529579"/>
              <a:gd name="connsiteY9" fmla="*/ 110914 h 1786468"/>
              <a:gd name="connsiteX10" fmla="*/ 4566920 w 5529579"/>
              <a:gd name="connsiteY10" fmla="*/ 116841 h 1786468"/>
              <a:gd name="connsiteX11" fmla="*/ 4653280 w 5529579"/>
              <a:gd name="connsiteY11" fmla="*/ 0 h 1786468"/>
              <a:gd name="connsiteX12" fmla="*/ 5529579 w 5529579"/>
              <a:gd name="connsiteY12" fmla="*/ 15240 h 1786468"/>
              <a:gd name="connsiteX0" fmla="*/ 0 w 5460999"/>
              <a:gd name="connsiteY0" fmla="*/ 1786468 h 1786468"/>
              <a:gd name="connsiteX1" fmla="*/ 63500 w 5460999"/>
              <a:gd name="connsiteY1" fmla="*/ 1194648 h 1786468"/>
              <a:gd name="connsiteX2" fmla="*/ 911860 w 5460999"/>
              <a:gd name="connsiteY2" fmla="*/ 1194648 h 1786468"/>
              <a:gd name="connsiteX3" fmla="*/ 996950 w 5460999"/>
              <a:gd name="connsiteY3" fmla="*/ 802218 h 1786468"/>
              <a:gd name="connsiteX4" fmla="*/ 1832187 w 5460999"/>
              <a:gd name="connsiteY4" fmla="*/ 795021 h 1786468"/>
              <a:gd name="connsiteX5" fmla="*/ 1892723 w 5460999"/>
              <a:gd name="connsiteY5" fmla="*/ 501228 h 1786468"/>
              <a:gd name="connsiteX6" fmla="*/ 2734733 w 5460999"/>
              <a:gd name="connsiteY6" fmla="*/ 488951 h 1786468"/>
              <a:gd name="connsiteX7" fmla="*/ 2827443 w 5460999"/>
              <a:gd name="connsiteY7" fmla="*/ 294641 h 1786468"/>
              <a:gd name="connsiteX8" fmla="*/ 3657600 w 5460999"/>
              <a:gd name="connsiteY8" fmla="*/ 292948 h 1786468"/>
              <a:gd name="connsiteX9" fmla="*/ 3717713 w 5460999"/>
              <a:gd name="connsiteY9" fmla="*/ 110914 h 1786468"/>
              <a:gd name="connsiteX10" fmla="*/ 4566920 w 5460999"/>
              <a:gd name="connsiteY10" fmla="*/ 116841 h 1786468"/>
              <a:gd name="connsiteX11" fmla="*/ 4653280 w 5460999"/>
              <a:gd name="connsiteY11" fmla="*/ 0 h 1786468"/>
              <a:gd name="connsiteX12" fmla="*/ 5460999 w 5460999"/>
              <a:gd name="connsiteY12" fmla="*/ 7620 h 1786468"/>
              <a:gd name="connsiteX0" fmla="*/ 0 w 5476239"/>
              <a:gd name="connsiteY0" fmla="*/ 1786468 h 1786468"/>
              <a:gd name="connsiteX1" fmla="*/ 63500 w 5476239"/>
              <a:gd name="connsiteY1" fmla="*/ 1194648 h 1786468"/>
              <a:gd name="connsiteX2" fmla="*/ 911860 w 5476239"/>
              <a:gd name="connsiteY2" fmla="*/ 1194648 h 1786468"/>
              <a:gd name="connsiteX3" fmla="*/ 996950 w 5476239"/>
              <a:gd name="connsiteY3" fmla="*/ 802218 h 1786468"/>
              <a:gd name="connsiteX4" fmla="*/ 1832187 w 5476239"/>
              <a:gd name="connsiteY4" fmla="*/ 795021 h 1786468"/>
              <a:gd name="connsiteX5" fmla="*/ 1892723 w 5476239"/>
              <a:gd name="connsiteY5" fmla="*/ 501228 h 1786468"/>
              <a:gd name="connsiteX6" fmla="*/ 2734733 w 5476239"/>
              <a:gd name="connsiteY6" fmla="*/ 488951 h 1786468"/>
              <a:gd name="connsiteX7" fmla="*/ 2827443 w 5476239"/>
              <a:gd name="connsiteY7" fmla="*/ 294641 h 1786468"/>
              <a:gd name="connsiteX8" fmla="*/ 3657600 w 5476239"/>
              <a:gd name="connsiteY8" fmla="*/ 292948 h 1786468"/>
              <a:gd name="connsiteX9" fmla="*/ 3717713 w 5476239"/>
              <a:gd name="connsiteY9" fmla="*/ 110914 h 1786468"/>
              <a:gd name="connsiteX10" fmla="*/ 4566920 w 5476239"/>
              <a:gd name="connsiteY10" fmla="*/ 116841 h 1786468"/>
              <a:gd name="connsiteX11" fmla="*/ 4653280 w 5476239"/>
              <a:gd name="connsiteY11" fmla="*/ 0 h 1786468"/>
              <a:gd name="connsiteX12" fmla="*/ 5476239 w 5476239"/>
              <a:gd name="connsiteY12" fmla="*/ 0 h 1786468"/>
              <a:gd name="connsiteX0" fmla="*/ 0 w 5613399"/>
              <a:gd name="connsiteY0" fmla="*/ 1786468 h 1786468"/>
              <a:gd name="connsiteX1" fmla="*/ 63500 w 5613399"/>
              <a:gd name="connsiteY1" fmla="*/ 1194648 h 1786468"/>
              <a:gd name="connsiteX2" fmla="*/ 911860 w 5613399"/>
              <a:gd name="connsiteY2" fmla="*/ 1194648 h 1786468"/>
              <a:gd name="connsiteX3" fmla="*/ 996950 w 5613399"/>
              <a:gd name="connsiteY3" fmla="*/ 802218 h 1786468"/>
              <a:gd name="connsiteX4" fmla="*/ 1832187 w 5613399"/>
              <a:gd name="connsiteY4" fmla="*/ 795021 h 1786468"/>
              <a:gd name="connsiteX5" fmla="*/ 1892723 w 5613399"/>
              <a:gd name="connsiteY5" fmla="*/ 501228 h 1786468"/>
              <a:gd name="connsiteX6" fmla="*/ 2734733 w 5613399"/>
              <a:gd name="connsiteY6" fmla="*/ 488951 h 1786468"/>
              <a:gd name="connsiteX7" fmla="*/ 2827443 w 5613399"/>
              <a:gd name="connsiteY7" fmla="*/ 294641 h 1786468"/>
              <a:gd name="connsiteX8" fmla="*/ 3657600 w 5613399"/>
              <a:gd name="connsiteY8" fmla="*/ 292948 h 1786468"/>
              <a:gd name="connsiteX9" fmla="*/ 3717713 w 5613399"/>
              <a:gd name="connsiteY9" fmla="*/ 110914 h 1786468"/>
              <a:gd name="connsiteX10" fmla="*/ 4566920 w 5613399"/>
              <a:gd name="connsiteY10" fmla="*/ 116841 h 1786468"/>
              <a:gd name="connsiteX11" fmla="*/ 4653280 w 5613399"/>
              <a:gd name="connsiteY11" fmla="*/ 0 h 1786468"/>
              <a:gd name="connsiteX12" fmla="*/ 5476239 w 5613399"/>
              <a:gd name="connsiteY12" fmla="*/ 0 h 1786468"/>
              <a:gd name="connsiteX13" fmla="*/ 5476240 w 5613399"/>
              <a:gd name="connsiteY13" fmla="*/ 7620 h 1786468"/>
              <a:gd name="connsiteX0" fmla="*/ 0 w 5613399"/>
              <a:gd name="connsiteY0" fmla="*/ 1917595 h 1917595"/>
              <a:gd name="connsiteX1" fmla="*/ 63500 w 5613399"/>
              <a:gd name="connsiteY1" fmla="*/ 1325775 h 1917595"/>
              <a:gd name="connsiteX2" fmla="*/ 911860 w 5613399"/>
              <a:gd name="connsiteY2" fmla="*/ 1325775 h 1917595"/>
              <a:gd name="connsiteX3" fmla="*/ 996950 w 5613399"/>
              <a:gd name="connsiteY3" fmla="*/ 933345 h 1917595"/>
              <a:gd name="connsiteX4" fmla="*/ 1832187 w 5613399"/>
              <a:gd name="connsiteY4" fmla="*/ 926148 h 1917595"/>
              <a:gd name="connsiteX5" fmla="*/ 1892723 w 5613399"/>
              <a:gd name="connsiteY5" fmla="*/ 632355 h 1917595"/>
              <a:gd name="connsiteX6" fmla="*/ 2734733 w 5613399"/>
              <a:gd name="connsiteY6" fmla="*/ 620078 h 1917595"/>
              <a:gd name="connsiteX7" fmla="*/ 2827443 w 5613399"/>
              <a:gd name="connsiteY7" fmla="*/ 425768 h 1917595"/>
              <a:gd name="connsiteX8" fmla="*/ 3657600 w 5613399"/>
              <a:gd name="connsiteY8" fmla="*/ 424075 h 1917595"/>
              <a:gd name="connsiteX9" fmla="*/ 3717713 w 5613399"/>
              <a:gd name="connsiteY9" fmla="*/ 242041 h 1917595"/>
              <a:gd name="connsiteX10" fmla="*/ 4566920 w 5613399"/>
              <a:gd name="connsiteY10" fmla="*/ 247968 h 1917595"/>
              <a:gd name="connsiteX11" fmla="*/ 4653280 w 5613399"/>
              <a:gd name="connsiteY11" fmla="*/ 131127 h 1917595"/>
              <a:gd name="connsiteX12" fmla="*/ 5476239 w 5613399"/>
              <a:gd name="connsiteY12" fmla="*/ 131127 h 1917595"/>
              <a:gd name="connsiteX13" fmla="*/ 5590540 w 5613399"/>
              <a:gd name="connsiteY13" fmla="*/ 1587 h 1917595"/>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5633719"/>
              <a:gd name="connsiteY0" fmla="*/ 1916008 h 1916008"/>
              <a:gd name="connsiteX1" fmla="*/ 63500 w 5633719"/>
              <a:gd name="connsiteY1" fmla="*/ 1324188 h 1916008"/>
              <a:gd name="connsiteX2" fmla="*/ 911860 w 5633719"/>
              <a:gd name="connsiteY2" fmla="*/ 1324188 h 1916008"/>
              <a:gd name="connsiteX3" fmla="*/ 996950 w 5633719"/>
              <a:gd name="connsiteY3" fmla="*/ 931758 h 1916008"/>
              <a:gd name="connsiteX4" fmla="*/ 1832187 w 5633719"/>
              <a:gd name="connsiteY4" fmla="*/ 924561 h 1916008"/>
              <a:gd name="connsiteX5" fmla="*/ 1892723 w 5633719"/>
              <a:gd name="connsiteY5" fmla="*/ 630768 h 1916008"/>
              <a:gd name="connsiteX6" fmla="*/ 2734733 w 5633719"/>
              <a:gd name="connsiteY6" fmla="*/ 618491 h 1916008"/>
              <a:gd name="connsiteX7" fmla="*/ 2827443 w 5633719"/>
              <a:gd name="connsiteY7" fmla="*/ 424181 h 1916008"/>
              <a:gd name="connsiteX8" fmla="*/ 3657600 w 5633719"/>
              <a:gd name="connsiteY8" fmla="*/ 422488 h 1916008"/>
              <a:gd name="connsiteX9" fmla="*/ 3717713 w 5633719"/>
              <a:gd name="connsiteY9" fmla="*/ 240454 h 1916008"/>
              <a:gd name="connsiteX10" fmla="*/ 4566920 w 5633719"/>
              <a:gd name="connsiteY10" fmla="*/ 246381 h 1916008"/>
              <a:gd name="connsiteX11" fmla="*/ 4653280 w 5633719"/>
              <a:gd name="connsiteY11" fmla="*/ 129540 h 1916008"/>
              <a:gd name="connsiteX12" fmla="*/ 5476239 w 5633719"/>
              <a:gd name="connsiteY12" fmla="*/ 129540 h 1916008"/>
              <a:gd name="connsiteX13" fmla="*/ 5598160 w 5633719"/>
              <a:gd name="connsiteY13" fmla="*/ 60961 h 1916008"/>
              <a:gd name="connsiteX14" fmla="*/ 5590540 w 5633719"/>
              <a:gd name="connsiteY14" fmla="*/ 0 h 1916008"/>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67747 h 1867747"/>
              <a:gd name="connsiteX1" fmla="*/ 63500 w 6399530"/>
              <a:gd name="connsiteY1" fmla="*/ 1275927 h 1867747"/>
              <a:gd name="connsiteX2" fmla="*/ 911860 w 6399530"/>
              <a:gd name="connsiteY2" fmla="*/ 1275927 h 1867747"/>
              <a:gd name="connsiteX3" fmla="*/ 996950 w 6399530"/>
              <a:gd name="connsiteY3" fmla="*/ 883497 h 1867747"/>
              <a:gd name="connsiteX4" fmla="*/ 1832187 w 6399530"/>
              <a:gd name="connsiteY4" fmla="*/ 876300 h 1867747"/>
              <a:gd name="connsiteX5" fmla="*/ 1892723 w 6399530"/>
              <a:gd name="connsiteY5" fmla="*/ 582507 h 1867747"/>
              <a:gd name="connsiteX6" fmla="*/ 2734733 w 6399530"/>
              <a:gd name="connsiteY6" fmla="*/ 570230 h 1867747"/>
              <a:gd name="connsiteX7" fmla="*/ 2827443 w 6399530"/>
              <a:gd name="connsiteY7" fmla="*/ 375920 h 1867747"/>
              <a:gd name="connsiteX8" fmla="*/ 3657600 w 6399530"/>
              <a:gd name="connsiteY8" fmla="*/ 374227 h 1867747"/>
              <a:gd name="connsiteX9" fmla="*/ 3717713 w 6399530"/>
              <a:gd name="connsiteY9" fmla="*/ 192193 h 1867747"/>
              <a:gd name="connsiteX10" fmla="*/ 4566920 w 6399530"/>
              <a:gd name="connsiteY10" fmla="*/ 198120 h 1867747"/>
              <a:gd name="connsiteX11" fmla="*/ 4653280 w 6399530"/>
              <a:gd name="connsiteY11" fmla="*/ 81279 h 1867747"/>
              <a:gd name="connsiteX12" fmla="*/ 5476239 w 6399530"/>
              <a:gd name="connsiteY12" fmla="*/ 81279 h 1867747"/>
              <a:gd name="connsiteX13" fmla="*/ 5598160 w 6399530"/>
              <a:gd name="connsiteY13" fmla="*/ 12700 h 1867747"/>
              <a:gd name="connsiteX14" fmla="*/ 6398260 w 6399530"/>
              <a:gd name="connsiteY14" fmla="*/ 5079 h 1867747"/>
              <a:gd name="connsiteX0" fmla="*/ 0 w 6399530"/>
              <a:gd name="connsiteY0" fmla="*/ 1875367 h 1875367"/>
              <a:gd name="connsiteX1" fmla="*/ 63500 w 6399530"/>
              <a:gd name="connsiteY1" fmla="*/ 1283547 h 1875367"/>
              <a:gd name="connsiteX2" fmla="*/ 911860 w 6399530"/>
              <a:gd name="connsiteY2" fmla="*/ 1283547 h 1875367"/>
              <a:gd name="connsiteX3" fmla="*/ 996950 w 6399530"/>
              <a:gd name="connsiteY3" fmla="*/ 891117 h 1875367"/>
              <a:gd name="connsiteX4" fmla="*/ 1832187 w 6399530"/>
              <a:gd name="connsiteY4" fmla="*/ 883920 h 1875367"/>
              <a:gd name="connsiteX5" fmla="*/ 1892723 w 6399530"/>
              <a:gd name="connsiteY5" fmla="*/ 590127 h 1875367"/>
              <a:gd name="connsiteX6" fmla="*/ 2734733 w 6399530"/>
              <a:gd name="connsiteY6" fmla="*/ 577850 h 1875367"/>
              <a:gd name="connsiteX7" fmla="*/ 2827443 w 6399530"/>
              <a:gd name="connsiteY7" fmla="*/ 383540 h 1875367"/>
              <a:gd name="connsiteX8" fmla="*/ 3657600 w 6399530"/>
              <a:gd name="connsiteY8" fmla="*/ 381847 h 1875367"/>
              <a:gd name="connsiteX9" fmla="*/ 3717713 w 6399530"/>
              <a:gd name="connsiteY9" fmla="*/ 199813 h 1875367"/>
              <a:gd name="connsiteX10" fmla="*/ 4566920 w 6399530"/>
              <a:gd name="connsiteY10" fmla="*/ 205740 h 1875367"/>
              <a:gd name="connsiteX11" fmla="*/ 4653280 w 6399530"/>
              <a:gd name="connsiteY11" fmla="*/ 88899 h 1875367"/>
              <a:gd name="connsiteX12" fmla="*/ 5476239 w 6399530"/>
              <a:gd name="connsiteY12" fmla="*/ 88899 h 1875367"/>
              <a:gd name="connsiteX13" fmla="*/ 5521960 w 6399530"/>
              <a:gd name="connsiteY13" fmla="*/ 12700 h 1875367"/>
              <a:gd name="connsiteX14" fmla="*/ 6398260 w 6399530"/>
              <a:gd name="connsiteY14" fmla="*/ 12699 h 1875367"/>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6398260 w 6398260"/>
              <a:gd name="connsiteY13" fmla="*/ 0 h 1862668"/>
              <a:gd name="connsiteX0" fmla="*/ 0 w 6398260"/>
              <a:gd name="connsiteY0" fmla="*/ 1862668 h 1862668"/>
              <a:gd name="connsiteX1" fmla="*/ 63500 w 6398260"/>
              <a:gd name="connsiteY1" fmla="*/ 1270848 h 1862668"/>
              <a:gd name="connsiteX2" fmla="*/ 911860 w 6398260"/>
              <a:gd name="connsiteY2" fmla="*/ 1270848 h 1862668"/>
              <a:gd name="connsiteX3" fmla="*/ 996950 w 6398260"/>
              <a:gd name="connsiteY3" fmla="*/ 878418 h 1862668"/>
              <a:gd name="connsiteX4" fmla="*/ 1832187 w 6398260"/>
              <a:gd name="connsiteY4" fmla="*/ 871221 h 1862668"/>
              <a:gd name="connsiteX5" fmla="*/ 1892723 w 6398260"/>
              <a:gd name="connsiteY5" fmla="*/ 577428 h 1862668"/>
              <a:gd name="connsiteX6" fmla="*/ 2734733 w 6398260"/>
              <a:gd name="connsiteY6" fmla="*/ 565151 h 1862668"/>
              <a:gd name="connsiteX7" fmla="*/ 2827443 w 6398260"/>
              <a:gd name="connsiteY7" fmla="*/ 370841 h 1862668"/>
              <a:gd name="connsiteX8" fmla="*/ 3657600 w 6398260"/>
              <a:gd name="connsiteY8" fmla="*/ 369148 h 1862668"/>
              <a:gd name="connsiteX9" fmla="*/ 3717713 w 6398260"/>
              <a:gd name="connsiteY9" fmla="*/ 187114 h 1862668"/>
              <a:gd name="connsiteX10" fmla="*/ 4566920 w 6398260"/>
              <a:gd name="connsiteY10" fmla="*/ 193041 h 1862668"/>
              <a:gd name="connsiteX11" fmla="*/ 4653280 w 6398260"/>
              <a:gd name="connsiteY11" fmla="*/ 76200 h 1862668"/>
              <a:gd name="connsiteX12" fmla="*/ 5476239 w 6398260"/>
              <a:gd name="connsiteY12" fmla="*/ 76200 h 1862668"/>
              <a:gd name="connsiteX13" fmla="*/ 5596254 w 6398260"/>
              <a:gd name="connsiteY13" fmla="*/ 66674 h 1862668"/>
              <a:gd name="connsiteX14" fmla="*/ 6398260 w 6398260"/>
              <a:gd name="connsiteY14" fmla="*/ 0 h 1862668"/>
              <a:gd name="connsiteX0" fmla="*/ 0 w 6398260"/>
              <a:gd name="connsiteY0" fmla="*/ 1862669 h 1862669"/>
              <a:gd name="connsiteX1" fmla="*/ 63500 w 6398260"/>
              <a:gd name="connsiteY1" fmla="*/ 1270849 h 1862669"/>
              <a:gd name="connsiteX2" fmla="*/ 911860 w 6398260"/>
              <a:gd name="connsiteY2" fmla="*/ 1270849 h 1862669"/>
              <a:gd name="connsiteX3" fmla="*/ 996950 w 6398260"/>
              <a:gd name="connsiteY3" fmla="*/ 878419 h 1862669"/>
              <a:gd name="connsiteX4" fmla="*/ 1832187 w 6398260"/>
              <a:gd name="connsiteY4" fmla="*/ 871222 h 1862669"/>
              <a:gd name="connsiteX5" fmla="*/ 1892723 w 6398260"/>
              <a:gd name="connsiteY5" fmla="*/ 577429 h 1862669"/>
              <a:gd name="connsiteX6" fmla="*/ 2734733 w 6398260"/>
              <a:gd name="connsiteY6" fmla="*/ 565152 h 1862669"/>
              <a:gd name="connsiteX7" fmla="*/ 2827443 w 6398260"/>
              <a:gd name="connsiteY7" fmla="*/ 370842 h 1862669"/>
              <a:gd name="connsiteX8" fmla="*/ 3657600 w 6398260"/>
              <a:gd name="connsiteY8" fmla="*/ 369149 h 1862669"/>
              <a:gd name="connsiteX9" fmla="*/ 3717713 w 6398260"/>
              <a:gd name="connsiteY9" fmla="*/ 187115 h 1862669"/>
              <a:gd name="connsiteX10" fmla="*/ 4566920 w 6398260"/>
              <a:gd name="connsiteY10" fmla="*/ 193042 h 1862669"/>
              <a:gd name="connsiteX11" fmla="*/ 4653280 w 6398260"/>
              <a:gd name="connsiteY11" fmla="*/ 76201 h 1862669"/>
              <a:gd name="connsiteX12" fmla="*/ 5476239 w 6398260"/>
              <a:gd name="connsiteY12" fmla="*/ 76201 h 1862669"/>
              <a:gd name="connsiteX13" fmla="*/ 5534342 w 6398260"/>
              <a:gd name="connsiteY13" fmla="*/ 0 h 1862669"/>
              <a:gd name="connsiteX14" fmla="*/ 6398260 w 6398260"/>
              <a:gd name="connsiteY14" fmla="*/ 1 h 18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98260" h="1862669">
                <a:moveTo>
                  <a:pt x="0" y="1862669"/>
                </a:moveTo>
                <a:lnTo>
                  <a:pt x="63500" y="1270849"/>
                </a:lnTo>
                <a:lnTo>
                  <a:pt x="911860" y="1270849"/>
                </a:lnTo>
                <a:lnTo>
                  <a:pt x="996950" y="878419"/>
                </a:lnTo>
                <a:lnTo>
                  <a:pt x="1832187" y="871222"/>
                </a:lnTo>
                <a:lnTo>
                  <a:pt x="1892723" y="577429"/>
                </a:lnTo>
                <a:lnTo>
                  <a:pt x="2734733" y="565152"/>
                </a:lnTo>
                <a:lnTo>
                  <a:pt x="2827443" y="370842"/>
                </a:lnTo>
                <a:lnTo>
                  <a:pt x="3657600" y="369149"/>
                </a:lnTo>
                <a:lnTo>
                  <a:pt x="3717713" y="187115"/>
                </a:lnTo>
                <a:lnTo>
                  <a:pt x="4566920" y="193042"/>
                </a:lnTo>
                <a:lnTo>
                  <a:pt x="4653280" y="76201"/>
                </a:lnTo>
                <a:lnTo>
                  <a:pt x="5476239" y="76201"/>
                </a:lnTo>
                <a:lnTo>
                  <a:pt x="5534342" y="0"/>
                </a:lnTo>
                <a:lnTo>
                  <a:pt x="6398260" y="1"/>
                </a:lnTo>
              </a:path>
            </a:pathLst>
          </a:custGeom>
          <a:no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99" name="TextBox 98"/>
          <p:cNvSpPr txBox="1"/>
          <p:nvPr/>
        </p:nvSpPr>
        <p:spPr>
          <a:xfrm>
            <a:off x="3676730" y="2673257"/>
            <a:ext cx="4476670" cy="523220"/>
          </a:xfrm>
          <a:prstGeom prst="rect">
            <a:avLst/>
          </a:prstGeom>
          <a:noFill/>
        </p:spPr>
        <p:txBody>
          <a:bodyPr wrap="square" rtlCol="0">
            <a:spAutoFit/>
          </a:bodyPr>
          <a:lstStyle/>
          <a:p>
            <a:r>
              <a:rPr lang="en-US" sz="1400" dirty="0" smtClean="0">
                <a:latin typeface="Trebuchet MS" pitchFamily="34" charset="0"/>
              </a:rPr>
              <a:t>800Mhz 8Frame average pre-scan </a:t>
            </a:r>
          </a:p>
          <a:p>
            <a:r>
              <a:rPr lang="en-US" sz="1400" dirty="0" smtClean="0">
                <a:latin typeface="Trebuchet MS" pitchFamily="34" charset="0"/>
              </a:rPr>
              <a:t>-- Takes long time to reach to targeted voltage</a:t>
            </a:r>
            <a:endParaRPr lang="en-US" sz="1400" dirty="0">
              <a:latin typeface="Trebuchet MS" pitchFamily="34" charset="0"/>
            </a:endParaRPr>
          </a:p>
        </p:txBody>
      </p:sp>
      <p:cxnSp>
        <p:nvCxnSpPr>
          <p:cNvPr id="100" name="Straight Connector 99"/>
          <p:cNvCxnSpPr/>
          <p:nvPr/>
        </p:nvCxnSpPr>
        <p:spPr bwMode="auto">
          <a:xfrm>
            <a:off x="3114168" y="3004457"/>
            <a:ext cx="7828" cy="1301307"/>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02" name="Straight Arrow Connector 101"/>
          <p:cNvCxnSpPr/>
          <p:nvPr/>
        </p:nvCxnSpPr>
        <p:spPr bwMode="auto">
          <a:xfrm flipH="1" flipV="1">
            <a:off x="3127080" y="3788335"/>
            <a:ext cx="96180" cy="2872"/>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03" name="Straight Connector 102"/>
          <p:cNvCxnSpPr/>
          <p:nvPr/>
        </p:nvCxnSpPr>
        <p:spPr bwMode="auto">
          <a:xfrm>
            <a:off x="3453446" y="3411293"/>
            <a:ext cx="3425"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04" name="Straight Arrow Connector 103"/>
          <p:cNvCxnSpPr/>
          <p:nvPr/>
        </p:nvCxnSpPr>
        <p:spPr bwMode="auto">
          <a:xfrm>
            <a:off x="3094837" y="3507558"/>
            <a:ext cx="363019"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06" name="Straight Arrow Connector 105"/>
          <p:cNvCxnSpPr/>
          <p:nvPr/>
        </p:nvCxnSpPr>
        <p:spPr bwMode="auto">
          <a:xfrm>
            <a:off x="3456829" y="3507558"/>
            <a:ext cx="363019"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07" name="Straight Connector 106"/>
          <p:cNvCxnSpPr/>
          <p:nvPr/>
        </p:nvCxnSpPr>
        <p:spPr bwMode="auto">
          <a:xfrm>
            <a:off x="3822204" y="3367171"/>
            <a:ext cx="3425"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08" name="Straight Connector 107"/>
          <p:cNvCxnSpPr/>
          <p:nvPr/>
        </p:nvCxnSpPr>
        <p:spPr bwMode="auto">
          <a:xfrm>
            <a:off x="4204495" y="3379205"/>
            <a:ext cx="3425" cy="956319"/>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09" name="Straight Arrow Connector 108"/>
          <p:cNvCxnSpPr/>
          <p:nvPr/>
        </p:nvCxnSpPr>
        <p:spPr bwMode="auto">
          <a:xfrm flipH="1">
            <a:off x="3307976" y="3323113"/>
            <a:ext cx="407732" cy="16439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0" name="Straight Arrow Connector 109"/>
          <p:cNvCxnSpPr/>
          <p:nvPr/>
        </p:nvCxnSpPr>
        <p:spPr bwMode="auto">
          <a:xfrm flipH="1">
            <a:off x="3649666" y="3323113"/>
            <a:ext cx="66042" cy="172412"/>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1" name="Straight Arrow Connector 110"/>
          <p:cNvCxnSpPr/>
          <p:nvPr/>
        </p:nvCxnSpPr>
        <p:spPr bwMode="auto">
          <a:xfrm>
            <a:off x="3715709" y="3323113"/>
            <a:ext cx="326397" cy="168401"/>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3" name="Straight Arrow Connector 112"/>
          <p:cNvCxnSpPr/>
          <p:nvPr/>
        </p:nvCxnSpPr>
        <p:spPr bwMode="auto">
          <a:xfrm>
            <a:off x="3832353" y="3507558"/>
            <a:ext cx="363019" cy="0"/>
          </a:xfrm>
          <a:prstGeom prst="straightConnector1">
            <a:avLst/>
          </a:prstGeom>
          <a:solidFill>
            <a:schemeClr val="accent1"/>
          </a:solidFill>
          <a:ln w="9525" cap="flat" cmpd="sng" algn="ctr">
            <a:solidFill>
              <a:srgbClr val="000000"/>
            </a:solidFill>
            <a:prstDash val="solid"/>
            <a:round/>
            <a:headEnd type="arrow" w="med" len="med"/>
            <a:tailEnd type="arrow"/>
          </a:ln>
          <a:effectLst/>
        </p:spPr>
      </p:cxnSp>
      <p:cxnSp>
        <p:nvCxnSpPr>
          <p:cNvPr id="115" name="Straight Connector 114"/>
          <p:cNvCxnSpPr/>
          <p:nvPr/>
        </p:nvCxnSpPr>
        <p:spPr bwMode="auto">
          <a:xfrm>
            <a:off x="3491787" y="3666663"/>
            <a:ext cx="9132" cy="743412"/>
          </a:xfrm>
          <a:prstGeom prst="line">
            <a:avLst/>
          </a:prstGeom>
          <a:solidFill>
            <a:schemeClr val="accent1"/>
          </a:solidFill>
          <a:ln w="9525" cap="flat" cmpd="sng" algn="ctr">
            <a:solidFill>
              <a:srgbClr val="000000"/>
            </a:solidFill>
            <a:prstDash val="dash"/>
            <a:round/>
            <a:headEnd type="none" w="med" len="med"/>
            <a:tailEnd type="none" w="med" len="med"/>
          </a:ln>
          <a:effectLst/>
        </p:spPr>
      </p:cxnSp>
      <p:cxnSp>
        <p:nvCxnSpPr>
          <p:cNvPr id="119" name="Straight Arrow Connector 118"/>
          <p:cNvCxnSpPr/>
          <p:nvPr/>
        </p:nvCxnSpPr>
        <p:spPr bwMode="auto">
          <a:xfrm flipV="1">
            <a:off x="3345180" y="3788333"/>
            <a:ext cx="114496" cy="2874"/>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23" name="Straight Arrow Connector 122"/>
          <p:cNvCxnSpPr>
            <a:stCxn id="139" idx="3"/>
            <a:endCxn id="80" idx="3"/>
          </p:cNvCxnSpPr>
          <p:nvPr/>
        </p:nvCxnSpPr>
        <p:spPr bwMode="auto">
          <a:xfrm>
            <a:off x="3168524" y="2745048"/>
            <a:ext cx="327033" cy="96393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125" name="TextBox 124"/>
          <p:cNvSpPr txBox="1"/>
          <p:nvPr/>
        </p:nvSpPr>
        <p:spPr>
          <a:xfrm>
            <a:off x="4537004" y="3884598"/>
            <a:ext cx="2282896" cy="646331"/>
          </a:xfrm>
          <a:prstGeom prst="rect">
            <a:avLst/>
          </a:prstGeom>
          <a:noFill/>
        </p:spPr>
        <p:txBody>
          <a:bodyPr wrap="square" rtlCol="0">
            <a:spAutoFit/>
          </a:bodyPr>
          <a:lstStyle/>
          <a:p>
            <a:r>
              <a:rPr lang="en-US" dirty="0" smtClean="0">
                <a:latin typeface="Trebuchet MS" pitchFamily="34" charset="0"/>
              </a:rPr>
              <a:t>1 pixel time=1.25ns</a:t>
            </a:r>
            <a:endParaRPr lang="en-US" dirty="0">
              <a:latin typeface="Trebuchet MS" pitchFamily="34" charset="0"/>
            </a:endParaRPr>
          </a:p>
        </p:txBody>
      </p:sp>
      <p:grpSp>
        <p:nvGrpSpPr>
          <p:cNvPr id="6" name="Group 288"/>
          <p:cNvGrpSpPr/>
          <p:nvPr/>
        </p:nvGrpSpPr>
        <p:grpSpPr>
          <a:xfrm>
            <a:off x="3115843" y="3119241"/>
            <a:ext cx="5505980" cy="1149041"/>
            <a:chOff x="3115843" y="4371312"/>
            <a:chExt cx="5505980" cy="1654986"/>
          </a:xfrm>
        </p:grpSpPr>
        <p:grpSp>
          <p:nvGrpSpPr>
            <p:cNvPr id="8" name="Group 153"/>
            <p:cNvGrpSpPr/>
            <p:nvPr/>
          </p:nvGrpSpPr>
          <p:grpSpPr>
            <a:xfrm>
              <a:off x="3115843" y="4371312"/>
              <a:ext cx="2688057" cy="1654986"/>
              <a:chOff x="3508333" y="4179481"/>
              <a:chExt cx="1644982" cy="1965960"/>
            </a:xfrm>
          </p:grpSpPr>
          <p:cxnSp>
            <p:nvCxnSpPr>
              <p:cNvPr id="237" name="Straight Connector 236"/>
              <p:cNvCxnSpPr/>
              <p:nvPr/>
            </p:nvCxnSpPr>
            <p:spPr bwMode="auto">
              <a:xfrm flipV="1">
                <a:off x="3539351" y="5189131"/>
                <a:ext cx="38583" cy="3754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38" name="Straight Connector 237"/>
              <p:cNvCxnSpPr/>
              <p:nvPr/>
            </p:nvCxnSpPr>
            <p:spPr bwMode="auto">
              <a:xfrm flipV="1">
                <a:off x="3579057" y="4865281"/>
                <a:ext cx="59498" cy="3200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39" name="Straight Connector 238"/>
              <p:cNvCxnSpPr/>
              <p:nvPr/>
            </p:nvCxnSpPr>
            <p:spPr bwMode="auto">
              <a:xfrm flipV="1">
                <a:off x="3643045" y="4659541"/>
                <a:ext cx="53885" cy="19812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0" name="Straight Connector 239"/>
              <p:cNvCxnSpPr/>
              <p:nvPr/>
            </p:nvCxnSpPr>
            <p:spPr bwMode="auto">
              <a:xfrm flipV="1">
                <a:off x="3696930" y="4522381"/>
                <a:ext cx="49394" cy="13716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1" name="Straight Connector 240"/>
              <p:cNvCxnSpPr/>
              <p:nvPr/>
            </p:nvCxnSpPr>
            <p:spPr bwMode="auto">
              <a:xfrm flipV="1">
                <a:off x="3743665" y="4347256"/>
                <a:ext cx="90487" cy="17383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2" name="Straight Connector 241"/>
              <p:cNvCxnSpPr/>
              <p:nvPr/>
            </p:nvCxnSpPr>
            <p:spPr bwMode="auto">
              <a:xfrm flipV="1">
                <a:off x="3827151" y="4285343"/>
                <a:ext cx="61770" cy="693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3" name="Straight Connector 242"/>
              <p:cNvCxnSpPr/>
              <p:nvPr/>
            </p:nvCxnSpPr>
            <p:spPr bwMode="auto">
              <a:xfrm flipV="1">
                <a:off x="3885526" y="4237718"/>
                <a:ext cx="91501" cy="48443"/>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4" name="Straight Connector 243"/>
              <p:cNvCxnSpPr/>
              <p:nvPr/>
            </p:nvCxnSpPr>
            <p:spPr bwMode="auto">
              <a:xfrm flipV="1">
                <a:off x="3975334" y="4201999"/>
                <a:ext cx="99325" cy="3844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5" name="Straight Connector 244"/>
              <p:cNvCxnSpPr/>
              <p:nvPr/>
            </p:nvCxnSpPr>
            <p:spPr bwMode="auto">
              <a:xfrm flipV="1">
                <a:off x="4074123" y="4187101"/>
                <a:ext cx="282895" cy="152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6" name="Straight Connector 245"/>
              <p:cNvCxnSpPr/>
              <p:nvPr/>
            </p:nvCxnSpPr>
            <p:spPr bwMode="auto">
              <a:xfrm flipV="1">
                <a:off x="4357018" y="4179481"/>
                <a:ext cx="796297" cy="762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47" name="Straight Connector 246"/>
              <p:cNvCxnSpPr/>
              <p:nvPr/>
            </p:nvCxnSpPr>
            <p:spPr bwMode="auto">
              <a:xfrm flipV="1">
                <a:off x="3508333" y="5543461"/>
                <a:ext cx="35923" cy="601980"/>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cxnSp>
          <p:nvCxnSpPr>
            <p:cNvPr id="248" name="Straight Connector 247"/>
            <p:cNvCxnSpPr/>
            <p:nvPr/>
          </p:nvCxnSpPr>
          <p:spPr bwMode="auto">
            <a:xfrm>
              <a:off x="5756729" y="4371312"/>
              <a:ext cx="2865094"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grpSp>
        <p:nvGrpSpPr>
          <p:cNvPr id="10" name="Group 287"/>
          <p:cNvGrpSpPr/>
          <p:nvPr/>
        </p:nvGrpSpPr>
        <p:grpSpPr>
          <a:xfrm>
            <a:off x="3065043" y="1324888"/>
            <a:ext cx="5505980" cy="1149041"/>
            <a:chOff x="3065043" y="1882112"/>
            <a:chExt cx="5505980" cy="1654986"/>
          </a:xfrm>
        </p:grpSpPr>
        <p:grpSp>
          <p:nvGrpSpPr>
            <p:cNvPr id="11" name="Group 153"/>
            <p:cNvGrpSpPr/>
            <p:nvPr/>
          </p:nvGrpSpPr>
          <p:grpSpPr>
            <a:xfrm>
              <a:off x="3065043" y="1882112"/>
              <a:ext cx="2688057" cy="1654986"/>
              <a:chOff x="3508333" y="4179481"/>
              <a:chExt cx="1644982" cy="1965960"/>
            </a:xfrm>
          </p:grpSpPr>
          <p:cxnSp>
            <p:nvCxnSpPr>
              <p:cNvPr id="251" name="Straight Connector 250"/>
              <p:cNvCxnSpPr/>
              <p:nvPr/>
            </p:nvCxnSpPr>
            <p:spPr bwMode="auto">
              <a:xfrm flipV="1">
                <a:off x="3539351" y="5189131"/>
                <a:ext cx="38583" cy="3754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2" name="Straight Connector 251"/>
              <p:cNvCxnSpPr/>
              <p:nvPr/>
            </p:nvCxnSpPr>
            <p:spPr bwMode="auto">
              <a:xfrm flipV="1">
                <a:off x="3579057" y="4865281"/>
                <a:ext cx="59498" cy="3200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3" name="Straight Connector 252"/>
              <p:cNvCxnSpPr/>
              <p:nvPr/>
            </p:nvCxnSpPr>
            <p:spPr bwMode="auto">
              <a:xfrm flipV="1">
                <a:off x="3643045" y="4659541"/>
                <a:ext cx="53885" cy="19812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4" name="Straight Connector 253"/>
              <p:cNvCxnSpPr/>
              <p:nvPr/>
            </p:nvCxnSpPr>
            <p:spPr bwMode="auto">
              <a:xfrm flipV="1">
                <a:off x="3696930" y="4522381"/>
                <a:ext cx="49394" cy="13716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5" name="Straight Connector 254"/>
              <p:cNvCxnSpPr/>
              <p:nvPr/>
            </p:nvCxnSpPr>
            <p:spPr bwMode="auto">
              <a:xfrm flipV="1">
                <a:off x="3743665" y="4347256"/>
                <a:ext cx="90487" cy="17383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6" name="Straight Connector 255"/>
              <p:cNvCxnSpPr/>
              <p:nvPr/>
            </p:nvCxnSpPr>
            <p:spPr bwMode="auto">
              <a:xfrm flipV="1">
                <a:off x="3827151" y="4285343"/>
                <a:ext cx="61770" cy="69398"/>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7" name="Straight Connector 256"/>
              <p:cNvCxnSpPr/>
              <p:nvPr/>
            </p:nvCxnSpPr>
            <p:spPr bwMode="auto">
              <a:xfrm flipV="1">
                <a:off x="3885526" y="4237718"/>
                <a:ext cx="91501" cy="48443"/>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8" name="Straight Connector 257"/>
              <p:cNvCxnSpPr/>
              <p:nvPr/>
            </p:nvCxnSpPr>
            <p:spPr bwMode="auto">
              <a:xfrm flipV="1">
                <a:off x="3975334" y="4201999"/>
                <a:ext cx="99325" cy="38442"/>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59" name="Straight Connector 258"/>
              <p:cNvCxnSpPr/>
              <p:nvPr/>
            </p:nvCxnSpPr>
            <p:spPr bwMode="auto">
              <a:xfrm flipV="1">
                <a:off x="4074123" y="4187101"/>
                <a:ext cx="282895" cy="152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60" name="Straight Connector 259"/>
              <p:cNvCxnSpPr/>
              <p:nvPr/>
            </p:nvCxnSpPr>
            <p:spPr bwMode="auto">
              <a:xfrm flipV="1">
                <a:off x="4357018" y="4179481"/>
                <a:ext cx="796297" cy="762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61" name="Straight Connector 260"/>
              <p:cNvCxnSpPr/>
              <p:nvPr/>
            </p:nvCxnSpPr>
            <p:spPr bwMode="auto">
              <a:xfrm flipV="1">
                <a:off x="3508333" y="5543461"/>
                <a:ext cx="35923" cy="601980"/>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cxnSp>
          <p:nvCxnSpPr>
            <p:cNvPr id="262" name="Straight Connector 261"/>
            <p:cNvCxnSpPr/>
            <p:nvPr/>
          </p:nvCxnSpPr>
          <p:spPr bwMode="auto">
            <a:xfrm>
              <a:off x="5705929" y="1882112"/>
              <a:ext cx="2865094" cy="0"/>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grpSp>
        <p:nvGrpSpPr>
          <p:cNvPr id="12" name="Group 265"/>
          <p:cNvGrpSpPr/>
          <p:nvPr/>
        </p:nvGrpSpPr>
        <p:grpSpPr>
          <a:xfrm>
            <a:off x="756062" y="3123401"/>
            <a:ext cx="1665212" cy="1092533"/>
            <a:chOff x="743362" y="1936173"/>
            <a:chExt cx="1665212" cy="1515607"/>
          </a:xfrm>
        </p:grpSpPr>
        <p:cxnSp>
          <p:nvCxnSpPr>
            <p:cNvPr id="267" name="Straight Connector 266"/>
            <p:cNvCxnSpPr/>
            <p:nvPr/>
          </p:nvCxnSpPr>
          <p:spPr bwMode="auto">
            <a:xfrm flipV="1">
              <a:off x="774761" y="2714537"/>
              <a:ext cx="39058" cy="28948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68" name="Straight Connector 267"/>
            <p:cNvCxnSpPr/>
            <p:nvPr/>
          </p:nvCxnSpPr>
          <p:spPr bwMode="auto">
            <a:xfrm flipV="1">
              <a:off x="814956" y="2464873"/>
              <a:ext cx="60229" cy="24672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69" name="Straight Connector 268"/>
            <p:cNvCxnSpPr/>
            <p:nvPr/>
          </p:nvCxnSpPr>
          <p:spPr bwMode="auto">
            <a:xfrm flipV="1">
              <a:off x="879731" y="2306263"/>
              <a:ext cx="54547" cy="152737"/>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0" name="Straight Connector 269"/>
            <p:cNvCxnSpPr/>
            <p:nvPr/>
          </p:nvCxnSpPr>
          <p:spPr bwMode="auto">
            <a:xfrm flipV="1">
              <a:off x="934278" y="2200523"/>
              <a:ext cx="50002" cy="105740"/>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1" name="Straight Connector 270"/>
            <p:cNvCxnSpPr/>
            <p:nvPr/>
          </p:nvCxnSpPr>
          <p:spPr bwMode="auto">
            <a:xfrm flipV="1">
              <a:off x="981588" y="2065515"/>
              <a:ext cx="91600" cy="13401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2" name="Straight Connector 271"/>
            <p:cNvCxnSpPr/>
            <p:nvPr/>
          </p:nvCxnSpPr>
          <p:spPr bwMode="auto">
            <a:xfrm flipV="1">
              <a:off x="1066101" y="2017785"/>
              <a:ext cx="62530" cy="53501"/>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3" name="Straight Connector 272"/>
            <p:cNvCxnSpPr/>
            <p:nvPr/>
          </p:nvCxnSpPr>
          <p:spPr bwMode="auto">
            <a:xfrm flipV="1">
              <a:off x="1125194" y="1981069"/>
              <a:ext cx="92626" cy="3734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4" name="Straight Connector 273"/>
            <p:cNvCxnSpPr/>
            <p:nvPr/>
          </p:nvCxnSpPr>
          <p:spPr bwMode="auto">
            <a:xfrm flipV="1">
              <a:off x="1216107" y="1953533"/>
              <a:ext cx="100547" cy="29636"/>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5" name="Straight Connector 274"/>
            <p:cNvCxnSpPr/>
            <p:nvPr/>
          </p:nvCxnSpPr>
          <p:spPr bwMode="auto">
            <a:xfrm flipV="1">
              <a:off x="1316110" y="1942048"/>
              <a:ext cx="286374" cy="11749"/>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6" name="Straight Connector 275"/>
            <p:cNvCxnSpPr/>
            <p:nvPr/>
          </p:nvCxnSpPr>
          <p:spPr bwMode="auto">
            <a:xfrm flipV="1">
              <a:off x="1602484" y="1936173"/>
              <a:ext cx="806090" cy="5874"/>
            </a:xfrm>
            <a:prstGeom prst="line">
              <a:avLst/>
            </a:prstGeom>
            <a:solidFill>
              <a:schemeClr val="accent1"/>
            </a:solidFill>
            <a:ln w="9525" cap="flat" cmpd="sng" algn="ctr">
              <a:solidFill>
                <a:srgbClr val="FF0000"/>
              </a:solidFill>
              <a:prstDash val="dash"/>
              <a:round/>
              <a:headEnd type="none" w="med" len="med"/>
              <a:tailEnd type="none" w="med" len="med"/>
            </a:ln>
            <a:effectLst/>
          </p:spPr>
        </p:cxnSp>
        <p:cxnSp>
          <p:nvCxnSpPr>
            <p:cNvPr id="277" name="Straight Connector 276"/>
            <p:cNvCxnSpPr/>
            <p:nvPr/>
          </p:nvCxnSpPr>
          <p:spPr bwMode="auto">
            <a:xfrm flipV="1">
              <a:off x="743362" y="2987699"/>
              <a:ext cx="36365" cy="464081"/>
            </a:xfrm>
            <a:prstGeom prst="line">
              <a:avLst/>
            </a:prstGeom>
            <a:solidFill>
              <a:schemeClr val="accent1"/>
            </a:solidFill>
            <a:ln w="9525" cap="flat" cmpd="sng" algn="ctr">
              <a:solidFill>
                <a:srgbClr val="FF0000"/>
              </a:solidFill>
              <a:prstDash val="dash"/>
              <a:round/>
              <a:headEnd type="none" w="med" len="med"/>
              <a:tailEnd type="none" w="med" len="med"/>
            </a:ln>
            <a:effectLst/>
          </p:spPr>
        </p:cxnSp>
      </p:grpSp>
      <p:grpSp>
        <p:nvGrpSpPr>
          <p:cNvPr id="14" name="Group 277"/>
          <p:cNvGrpSpPr/>
          <p:nvPr/>
        </p:nvGrpSpPr>
        <p:grpSpPr>
          <a:xfrm>
            <a:off x="385233" y="2866972"/>
            <a:ext cx="2172410" cy="1433245"/>
            <a:chOff x="372533" y="1580443"/>
            <a:chExt cx="2172410" cy="1879823"/>
          </a:xfrm>
        </p:grpSpPr>
        <p:grpSp>
          <p:nvGrpSpPr>
            <p:cNvPr id="15" name="Group 262"/>
            <p:cNvGrpSpPr/>
            <p:nvPr/>
          </p:nvGrpSpPr>
          <p:grpSpPr>
            <a:xfrm>
              <a:off x="745634" y="1580443"/>
              <a:ext cx="1799309" cy="1879823"/>
              <a:chOff x="745634" y="1580443"/>
              <a:chExt cx="1799309" cy="1879823"/>
            </a:xfrm>
          </p:grpSpPr>
          <p:cxnSp>
            <p:nvCxnSpPr>
              <p:cNvPr id="282" name="Straight Arrow Connector 281"/>
              <p:cNvCxnSpPr/>
              <p:nvPr/>
            </p:nvCxnSpPr>
            <p:spPr bwMode="auto">
              <a:xfrm flipV="1">
                <a:off x="745634" y="3453739"/>
                <a:ext cx="1799309" cy="65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3" name="Straight Arrow Connector 282"/>
              <p:cNvCxnSpPr/>
              <p:nvPr/>
            </p:nvCxnSpPr>
            <p:spPr bwMode="auto">
              <a:xfrm flipV="1">
                <a:off x="745634" y="1580443"/>
                <a:ext cx="0" cy="18667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280" name="Straight Connector 279"/>
            <p:cNvCxnSpPr/>
            <p:nvPr/>
          </p:nvCxnSpPr>
          <p:spPr bwMode="auto">
            <a:xfrm flipV="1">
              <a:off x="703580" y="2025586"/>
              <a:ext cx="90475" cy="29"/>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281" name="TextBox 280"/>
            <p:cNvSpPr txBox="1"/>
            <p:nvPr/>
          </p:nvSpPr>
          <p:spPr>
            <a:xfrm>
              <a:off x="372533" y="1803040"/>
              <a:ext cx="278551" cy="484410"/>
            </a:xfrm>
            <a:prstGeom prst="rect">
              <a:avLst/>
            </a:prstGeom>
            <a:noFill/>
          </p:spPr>
          <p:txBody>
            <a:bodyPr wrap="square" rtlCol="0">
              <a:spAutoFit/>
            </a:bodyPr>
            <a:lstStyle/>
            <a:p>
              <a:r>
                <a:rPr lang="en-US" dirty="0" smtClean="0">
                  <a:latin typeface="Trebuchet MS" pitchFamily="34" charset="0"/>
                </a:rPr>
                <a:t>V</a:t>
              </a:r>
              <a:endParaRPr lang="en-US" dirty="0">
                <a:latin typeface="Trebuchet MS" pitchFamily="34" charset="0"/>
              </a:endParaRPr>
            </a:p>
          </p:txBody>
        </p:sp>
      </p:grpSp>
      <p:sp>
        <p:nvSpPr>
          <p:cNvPr id="284" name="Right Arrow 283"/>
          <p:cNvSpPr/>
          <p:nvPr/>
        </p:nvSpPr>
        <p:spPr bwMode="auto">
          <a:xfrm>
            <a:off x="2349500" y="3595293"/>
            <a:ext cx="609600" cy="15563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285" name="Right Arrow 284"/>
          <p:cNvSpPr/>
          <p:nvPr/>
        </p:nvSpPr>
        <p:spPr bwMode="auto">
          <a:xfrm>
            <a:off x="2374900" y="1773476"/>
            <a:ext cx="609600" cy="15563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286" name="TextBox 285"/>
          <p:cNvSpPr txBox="1"/>
          <p:nvPr/>
        </p:nvSpPr>
        <p:spPr>
          <a:xfrm>
            <a:off x="3181350" y="1311157"/>
            <a:ext cx="2228850" cy="261610"/>
          </a:xfrm>
          <a:prstGeom prst="rect">
            <a:avLst/>
          </a:prstGeom>
          <a:noFill/>
        </p:spPr>
        <p:txBody>
          <a:bodyPr wrap="square" rtlCol="0">
            <a:spAutoFit/>
          </a:bodyPr>
          <a:lstStyle/>
          <a:p>
            <a:r>
              <a:rPr lang="en-US" sz="1100" dirty="0" smtClean="0">
                <a:latin typeface="Trebuchet MS" pitchFamily="34" charset="0"/>
              </a:rPr>
              <a:t>1 frame time=512xpixel time</a:t>
            </a:r>
            <a:endParaRPr lang="en-US" sz="1100" dirty="0">
              <a:latin typeface="Trebuchet MS" pitchFamily="34" charset="0"/>
            </a:endParaRPr>
          </a:p>
        </p:txBody>
      </p:sp>
      <p:sp>
        <p:nvSpPr>
          <p:cNvPr id="287" name="TextBox 286"/>
          <p:cNvSpPr txBox="1"/>
          <p:nvPr/>
        </p:nvSpPr>
        <p:spPr>
          <a:xfrm>
            <a:off x="3181350" y="3105509"/>
            <a:ext cx="2228850" cy="261610"/>
          </a:xfrm>
          <a:prstGeom prst="rect">
            <a:avLst/>
          </a:prstGeom>
          <a:noFill/>
        </p:spPr>
        <p:txBody>
          <a:bodyPr wrap="square" rtlCol="0">
            <a:spAutoFit/>
          </a:bodyPr>
          <a:lstStyle/>
          <a:p>
            <a:r>
              <a:rPr lang="en-US" sz="1100" dirty="0" smtClean="0">
                <a:latin typeface="Trebuchet MS" pitchFamily="34" charset="0"/>
              </a:rPr>
              <a:t>1 frame time=512xPixel time</a:t>
            </a:r>
            <a:endParaRPr lang="en-US" sz="1100" dirty="0">
              <a:latin typeface="Trebuchet MS" pitchFamily="34" charset="0"/>
            </a:endParaRPr>
          </a:p>
        </p:txBody>
      </p:sp>
      <p:cxnSp>
        <p:nvCxnSpPr>
          <p:cNvPr id="293" name="Straight Arrow Connector 292"/>
          <p:cNvCxnSpPr/>
          <p:nvPr/>
        </p:nvCxnSpPr>
        <p:spPr bwMode="auto">
          <a:xfrm flipH="1">
            <a:off x="3148192" y="1995023"/>
            <a:ext cx="311288" cy="184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296" name="Straight Arrow Connector 295"/>
          <p:cNvCxnSpPr/>
          <p:nvPr/>
        </p:nvCxnSpPr>
        <p:spPr bwMode="auto">
          <a:xfrm flipH="1">
            <a:off x="3849232" y="1984038"/>
            <a:ext cx="311288" cy="1848"/>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301" name="Straight Arrow Connector 300"/>
          <p:cNvCxnSpPr/>
          <p:nvPr/>
        </p:nvCxnSpPr>
        <p:spPr bwMode="auto">
          <a:xfrm flipV="1">
            <a:off x="2682241" y="3787562"/>
            <a:ext cx="397371" cy="364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302" name="Straight Arrow Connector 301"/>
          <p:cNvCxnSpPr/>
          <p:nvPr/>
        </p:nvCxnSpPr>
        <p:spPr bwMode="auto">
          <a:xfrm flipH="1">
            <a:off x="3478796" y="3791207"/>
            <a:ext cx="224524" cy="1846"/>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310" name="Straight Arrow Connector 309"/>
          <p:cNvCxnSpPr>
            <a:stCxn id="139" idx="3"/>
          </p:cNvCxnSpPr>
          <p:nvPr/>
        </p:nvCxnSpPr>
        <p:spPr bwMode="auto">
          <a:xfrm flipH="1">
            <a:off x="3124200" y="2745048"/>
            <a:ext cx="44324" cy="1017327"/>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317" name="TextBox 316"/>
          <p:cNvSpPr txBox="1"/>
          <p:nvPr/>
        </p:nvSpPr>
        <p:spPr>
          <a:xfrm>
            <a:off x="901700" y="4448175"/>
            <a:ext cx="7162800" cy="369332"/>
          </a:xfrm>
          <a:prstGeom prst="rect">
            <a:avLst/>
          </a:prstGeom>
          <a:solidFill>
            <a:schemeClr val="accent1">
              <a:lumMod val="90000"/>
            </a:schemeClr>
          </a:solidFill>
        </p:spPr>
        <p:txBody>
          <a:bodyPr wrap="square" rtlCol="0">
            <a:spAutoFit/>
          </a:bodyPr>
          <a:lstStyle/>
          <a:p>
            <a:r>
              <a:rPr lang="en-US" dirty="0" smtClean="0">
                <a:solidFill>
                  <a:srgbClr val="FF0000"/>
                </a:solidFill>
                <a:latin typeface="Trebuchet MS" pitchFamily="34" charset="0"/>
              </a:rPr>
              <a:t>Preliminary results indicated that 800Mhz improve THP by 30% </a:t>
            </a:r>
            <a:endParaRPr lang="en-US" dirty="0">
              <a:solidFill>
                <a:srgbClr val="FF0000"/>
              </a:solidFill>
              <a:latin typeface="Trebuchet MS" pitchFamily="34" charset="0"/>
            </a:endParaRPr>
          </a:p>
        </p:txBody>
      </p:sp>
      <p:sp>
        <p:nvSpPr>
          <p:cNvPr id="318" name="TextBox 317"/>
          <p:cNvSpPr txBox="1"/>
          <p:nvPr/>
        </p:nvSpPr>
        <p:spPr>
          <a:xfrm>
            <a:off x="959758" y="969736"/>
            <a:ext cx="1947333" cy="461665"/>
          </a:xfrm>
          <a:prstGeom prst="rect">
            <a:avLst/>
          </a:prstGeom>
          <a:noFill/>
        </p:spPr>
        <p:txBody>
          <a:bodyPr wrap="square" rtlCol="0">
            <a:spAutoFit/>
          </a:bodyPr>
          <a:lstStyle/>
          <a:p>
            <a:r>
              <a:rPr lang="en-US" sz="1200" dirty="0" smtClean="0">
                <a:latin typeface="Trebuchet MS" pitchFamily="34" charset="0"/>
              </a:rPr>
              <a:t>Ideal RC charge up curve </a:t>
            </a:r>
            <a:endParaRPr lang="en-US" sz="1200" dirty="0">
              <a:latin typeface="Trebuchet MS" pitchFamily="34" charset="0"/>
            </a:endParaRPr>
          </a:p>
        </p:txBody>
      </p:sp>
      <p:sp>
        <p:nvSpPr>
          <p:cNvPr id="319" name="TextBox 318"/>
          <p:cNvSpPr txBox="1"/>
          <p:nvPr/>
        </p:nvSpPr>
        <p:spPr>
          <a:xfrm>
            <a:off x="820058" y="2827111"/>
            <a:ext cx="1947333" cy="461665"/>
          </a:xfrm>
          <a:prstGeom prst="rect">
            <a:avLst/>
          </a:prstGeom>
          <a:noFill/>
        </p:spPr>
        <p:txBody>
          <a:bodyPr wrap="square" rtlCol="0">
            <a:spAutoFit/>
          </a:bodyPr>
          <a:lstStyle/>
          <a:p>
            <a:r>
              <a:rPr lang="en-US" sz="1200" dirty="0" smtClean="0">
                <a:latin typeface="Trebuchet MS" pitchFamily="34" charset="0"/>
              </a:rPr>
              <a:t>Ideal RC charge up curve </a:t>
            </a:r>
            <a:endParaRPr lang="en-US" sz="1200" dirty="0">
              <a:latin typeface="Trebuchet MS"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756683"/>
            <a:ext cx="8610600" cy="2805793"/>
          </a:xfrm>
        </p:spPr>
        <p:txBody>
          <a:bodyPr/>
          <a:lstStyle/>
          <a:p>
            <a:r>
              <a:rPr lang="en-US" sz="2000" dirty="0" smtClean="0">
                <a:latin typeface="Trebuchet MS" pitchFamily="34" charset="0"/>
              </a:rPr>
              <a:t>Improvement can be done in the follow aspects</a:t>
            </a:r>
          </a:p>
          <a:p>
            <a:pPr lvl="1"/>
            <a:r>
              <a:rPr lang="en-US" sz="1600" dirty="0" smtClean="0">
                <a:latin typeface="Trebuchet MS" pitchFamily="34" charset="0"/>
              </a:rPr>
              <a:t>More effective Pre-scan with primary beam</a:t>
            </a:r>
          </a:p>
          <a:p>
            <a:pPr lvl="2"/>
            <a:r>
              <a:rPr lang="en-US" sz="1600" dirty="0" smtClean="0">
                <a:solidFill>
                  <a:srgbClr val="333399"/>
                </a:solidFill>
                <a:latin typeface="Trebuchet MS" pitchFamily="34" charset="0"/>
              </a:rPr>
              <a:t>Faster Defocus/Refocus Design</a:t>
            </a:r>
          </a:p>
          <a:p>
            <a:pPr lvl="2"/>
            <a:r>
              <a:rPr lang="en-US" sz="1600" dirty="0" smtClean="0">
                <a:latin typeface="Trebuchet MS" pitchFamily="34" charset="0"/>
              </a:rPr>
              <a:t>More controllable parameters (scan direction, No.5 bias voltage, beam current, etc) </a:t>
            </a:r>
          </a:p>
          <a:p>
            <a:pPr lvl="1"/>
            <a:r>
              <a:rPr lang="en-US" sz="1600" dirty="0" smtClean="0">
                <a:latin typeface="Trebuchet MS" pitchFamily="34" charset="0"/>
              </a:rPr>
              <a:t>High extraction field</a:t>
            </a:r>
          </a:p>
          <a:p>
            <a:pPr lvl="1"/>
            <a:r>
              <a:rPr lang="en-US" sz="1600" dirty="0" smtClean="0">
                <a:latin typeface="Trebuchet MS" pitchFamily="34" charset="0"/>
              </a:rPr>
              <a:t>High S/N image channel (from detector to amplifier)</a:t>
            </a:r>
          </a:p>
          <a:p>
            <a:pPr lvl="1"/>
            <a:r>
              <a:rPr lang="en-US" sz="1600" dirty="0" smtClean="0">
                <a:latin typeface="Trebuchet MS" pitchFamily="34" charset="0"/>
              </a:rPr>
              <a:t>Ultraviolet laser may enhance ACC effect for positive mode</a:t>
            </a:r>
            <a:r>
              <a:rPr lang="en-US" sz="1600" dirty="0" smtClean="0">
                <a:solidFill>
                  <a:srgbClr val="FF0000"/>
                </a:solidFill>
                <a:latin typeface="Trebuchet MS" pitchFamily="34" charset="0"/>
              </a:rPr>
              <a:t> </a:t>
            </a:r>
            <a:r>
              <a:rPr lang="en-US" sz="1400" b="1" dirty="0" smtClean="0">
                <a:solidFill>
                  <a:srgbClr val="FF0000"/>
                </a:solidFill>
                <a:latin typeface="Trebuchet MS" pitchFamily="34" charset="0"/>
              </a:rPr>
              <a:t>(Not discussed with Micron)</a:t>
            </a:r>
          </a:p>
          <a:p>
            <a:pPr lvl="1"/>
            <a:r>
              <a:rPr lang="en-US" sz="1600" dirty="0" smtClean="0">
                <a:latin typeface="Trebuchet MS" pitchFamily="34" charset="0"/>
              </a:rPr>
              <a:t>Energy Filter </a:t>
            </a:r>
            <a:r>
              <a:rPr lang="en-US" sz="1400" b="1" dirty="0" smtClean="0">
                <a:solidFill>
                  <a:srgbClr val="FF0000"/>
                </a:solidFill>
                <a:latin typeface="Trebuchet MS" pitchFamily="34" charset="0"/>
              </a:rPr>
              <a:t>(Not discussed with Micron)</a:t>
            </a:r>
            <a:endParaRPr lang="en-US" sz="1400" dirty="0" smtClean="0">
              <a:latin typeface="Trebuchet MS" pitchFamily="34" charset="0"/>
            </a:endParaRPr>
          </a:p>
        </p:txBody>
      </p:sp>
      <p:sp>
        <p:nvSpPr>
          <p:cNvPr id="4" name="TextBox 3"/>
          <p:cNvSpPr txBox="1">
            <a:spLocks noChangeArrowheads="1"/>
          </p:cNvSpPr>
          <p:nvPr/>
        </p:nvSpPr>
        <p:spPr bwMode="auto">
          <a:xfrm>
            <a:off x="0" y="0"/>
            <a:ext cx="8981850" cy="461665"/>
          </a:xfrm>
          <a:prstGeom prst="rect">
            <a:avLst/>
          </a:prstGeom>
          <a:noFill/>
          <a:ln w="9525">
            <a:noFill/>
            <a:miter lim="800000"/>
            <a:headEnd/>
            <a:tailEnd/>
          </a:ln>
        </p:spPr>
        <p:txBody>
          <a:bodyPr wrap="square">
            <a:spAutoFit/>
          </a:bodyPr>
          <a:lstStyle/>
          <a:p>
            <a:r>
              <a:rPr lang="en-US" sz="2400" dirty="0" smtClean="0">
                <a:latin typeface="Trebuchet MS" pitchFamily="34" charset="0"/>
              </a:rPr>
              <a:t>Improvements for VNAND – Sensitivity</a:t>
            </a:r>
            <a:endParaRPr lang="en-US" sz="2400" dirty="0">
              <a:latin typeface="Trebuchet MS" pitchFamily="34" charset="0"/>
            </a:endParaRPr>
          </a:p>
        </p:txBody>
      </p:sp>
      <p:sp>
        <p:nvSpPr>
          <p:cNvPr id="55298" name="Rectangle 2"/>
          <p:cNvSpPr>
            <a:spLocks noChangeArrowheads="1"/>
          </p:cNvSpPr>
          <p:nvPr/>
        </p:nvSpPr>
        <p:spPr bwMode="auto">
          <a:xfrm>
            <a:off x="0" y="-184666"/>
            <a:ext cx="184731" cy="369332"/>
          </a:xfrm>
          <a:prstGeom prst="rect">
            <a:avLst/>
          </a:prstGeom>
          <a:noFill/>
          <a:ln w="9525" cap="flat" cmpd="sng" algn="ctr">
            <a:no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Trebuchet MS" pitchFamily="34" charset="0"/>
            </a:endParaRPr>
          </a:p>
        </p:txBody>
      </p:sp>
      <p:sp>
        <p:nvSpPr>
          <p:cNvPr id="7" name="Rectangle 6"/>
          <p:cNvSpPr/>
          <p:nvPr/>
        </p:nvSpPr>
        <p:spPr>
          <a:xfrm>
            <a:off x="457245" y="560092"/>
            <a:ext cx="7950200" cy="954107"/>
          </a:xfrm>
          <a:prstGeom prst="rect">
            <a:avLst/>
          </a:prstGeom>
        </p:spPr>
        <p:txBody>
          <a:bodyPr wrap="square">
            <a:spAutoFit/>
          </a:bodyPr>
          <a:lstStyle/>
          <a:p>
            <a:r>
              <a:rPr lang="en-US" sz="1400" i="1" dirty="0" smtClean="0">
                <a:solidFill>
                  <a:srgbClr val="FF0000"/>
                </a:solidFill>
                <a:latin typeface="Trebuchet MS" pitchFamily="34" charset="0"/>
              </a:rPr>
              <a:t>Notes: </a:t>
            </a:r>
          </a:p>
          <a:p>
            <a:r>
              <a:rPr lang="en-US" sz="1400" i="1" dirty="0" smtClean="0">
                <a:solidFill>
                  <a:srgbClr val="FF0000"/>
                </a:solidFill>
                <a:latin typeface="Trebuchet MS" pitchFamily="34" charset="0"/>
              </a:rPr>
              <a:t>Unlike the charge up time, which can be more or less controlled by SEM condition,  the final voltage built up on the under-etched CT is determined or limited by devices/thickness of remains.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773" y="615202"/>
            <a:ext cx="8621485" cy="4212772"/>
          </a:xfrm>
        </p:spPr>
        <p:txBody>
          <a:bodyPr/>
          <a:lstStyle/>
          <a:p>
            <a:r>
              <a:rPr lang="en-US" sz="1400" dirty="0" smtClean="0">
                <a:latin typeface="Trebuchet MS" pitchFamily="34" charset="0"/>
              </a:rPr>
              <a:t>Fundamental physics / Models used to describe the gap defects</a:t>
            </a:r>
          </a:p>
          <a:p>
            <a:pPr marL="914400" lvl="1" indent="-457200">
              <a:buFont typeface="+mj-lt"/>
              <a:buAutoNum type="arabicParenR"/>
            </a:pPr>
            <a:r>
              <a:rPr lang="en-US" sz="1400" dirty="0" smtClean="0">
                <a:latin typeface="Trebuchet MS" pitchFamily="34" charset="0"/>
              </a:rPr>
              <a:t>Dielectric breakdown strength </a:t>
            </a:r>
            <a:r>
              <a:rPr lang="en-US" sz="1400" b="1" i="1" dirty="0" smtClean="0">
                <a:latin typeface="Trebuchet MS" pitchFamily="34" charset="0"/>
              </a:rPr>
              <a:t>E </a:t>
            </a:r>
            <a:r>
              <a:rPr lang="en-US" sz="1400" dirty="0" smtClean="0">
                <a:latin typeface="Trebuchet MS" pitchFamily="34" charset="0"/>
              </a:rPr>
              <a:t>of the SiO2</a:t>
            </a:r>
            <a:endParaRPr lang="en-US" sz="1400" b="1" i="1" dirty="0" smtClean="0">
              <a:latin typeface="Trebuchet MS" pitchFamily="34" charset="0"/>
            </a:endParaRPr>
          </a:p>
          <a:p>
            <a:pPr lvl="3">
              <a:buNone/>
            </a:pPr>
            <a:endParaRPr lang="en-US" sz="1400" b="1" i="1" dirty="0" smtClean="0">
              <a:latin typeface="Trebuchet MS" pitchFamily="34" charset="0"/>
            </a:endParaRPr>
          </a:p>
          <a:p>
            <a:pPr lvl="3">
              <a:buNone/>
            </a:pPr>
            <a:r>
              <a:rPr lang="en-US" sz="1400" b="1" i="1" dirty="0" smtClean="0">
                <a:latin typeface="Trebuchet MS" pitchFamily="34" charset="0"/>
              </a:rPr>
              <a:t>			  </a:t>
            </a:r>
            <a:r>
              <a:rPr lang="en-US" sz="1400" i="1" dirty="0" smtClean="0">
                <a:latin typeface="Trebuchet MS" pitchFamily="34" charset="0"/>
              </a:rPr>
              <a:t>Where d is the remain thickness of SiO2</a:t>
            </a:r>
            <a:endParaRPr lang="en-US" sz="1400" dirty="0" smtClean="0">
              <a:latin typeface="Trebuchet MS" pitchFamily="34" charset="0"/>
            </a:endParaRPr>
          </a:p>
          <a:p>
            <a:pPr lvl="1"/>
            <a:endParaRPr lang="en-US" sz="1400" dirty="0" smtClean="0">
              <a:latin typeface="Trebuchet MS" pitchFamily="34" charset="0"/>
            </a:endParaRPr>
          </a:p>
          <a:p>
            <a:pPr lvl="1"/>
            <a:endParaRPr lang="en-US" sz="1400" dirty="0" smtClean="0">
              <a:latin typeface="Trebuchet MS" pitchFamily="34" charset="0"/>
            </a:endParaRPr>
          </a:p>
          <a:p>
            <a:pPr marL="914400" lvl="1" indent="-457200">
              <a:buFont typeface="+mj-lt"/>
              <a:buAutoNum type="arabicParenR" startAt="2"/>
            </a:pPr>
            <a:r>
              <a:rPr lang="en-US" sz="1400" dirty="0" smtClean="0">
                <a:latin typeface="Trebuchet MS" pitchFamily="34" charset="0"/>
              </a:rPr>
              <a:t>Capacitive VC Model</a:t>
            </a:r>
          </a:p>
          <a:p>
            <a:pPr marL="914400" lvl="1" indent="-457200">
              <a:buFont typeface="+mj-lt"/>
              <a:buAutoNum type="arabicParenR" startAt="2"/>
            </a:pPr>
            <a:endParaRPr lang="en-US" sz="1400" dirty="0" smtClean="0">
              <a:latin typeface="Trebuchet MS" pitchFamily="34" charset="0"/>
            </a:endParaRPr>
          </a:p>
          <a:p>
            <a:pPr marL="914400" lvl="1" indent="-457200">
              <a:buFont typeface="+mj-lt"/>
              <a:buAutoNum type="arabicParenR" startAt="2"/>
            </a:pPr>
            <a:r>
              <a:rPr lang="en-US" sz="1400" dirty="0" smtClean="0">
                <a:latin typeface="Trebuchet MS" pitchFamily="34" charset="0"/>
              </a:rPr>
              <a:t>Resistive VC Model</a:t>
            </a:r>
          </a:p>
          <a:p>
            <a:endParaRPr lang="en-US" sz="1400" dirty="0" smtClean="0">
              <a:latin typeface="Trebuchet MS" pitchFamily="34" charset="0"/>
            </a:endParaRPr>
          </a:p>
          <a:p>
            <a:r>
              <a:rPr lang="en-US" sz="1400" dirty="0" smtClean="0">
                <a:latin typeface="Trebuchet MS" pitchFamily="34" charset="0"/>
              </a:rPr>
              <a:t>Where </a:t>
            </a:r>
            <a:r>
              <a:rPr lang="en-US" sz="1400" i="1" dirty="0" smtClean="0">
                <a:latin typeface="Trebuchet MS" pitchFamily="34" charset="0"/>
              </a:rPr>
              <a:t>V</a:t>
            </a:r>
            <a:r>
              <a:rPr lang="en-US" sz="1400" dirty="0" smtClean="0">
                <a:latin typeface="Trebuchet MS" pitchFamily="34" charset="0"/>
              </a:rPr>
              <a:t> refer to the charging voltage built up on the defective CT. It should meet a critical level so that the </a:t>
            </a:r>
            <a:r>
              <a:rPr lang="en-US" sz="1400" b="1" dirty="0" smtClean="0">
                <a:solidFill>
                  <a:schemeClr val="tx1"/>
                </a:solidFill>
                <a:latin typeface="Trebuchet MS" pitchFamily="34" charset="0"/>
              </a:rPr>
              <a:t>Coulomb force </a:t>
            </a:r>
            <a:r>
              <a:rPr lang="en-US" sz="1400" dirty="0" smtClean="0">
                <a:latin typeface="Trebuchet MS" pitchFamily="34" charset="0"/>
              </a:rPr>
              <a:t>can be strong enough to affect the trajectories of SEs emerging from it.</a:t>
            </a:r>
          </a:p>
        </p:txBody>
      </p:sp>
      <p:sp>
        <p:nvSpPr>
          <p:cNvPr id="4" name="TextBox 3"/>
          <p:cNvSpPr txBox="1">
            <a:spLocks noChangeArrowheads="1"/>
          </p:cNvSpPr>
          <p:nvPr/>
        </p:nvSpPr>
        <p:spPr bwMode="auto">
          <a:xfrm>
            <a:off x="0" y="-17531"/>
            <a:ext cx="9144000" cy="369332"/>
          </a:xfrm>
          <a:prstGeom prst="rect">
            <a:avLst/>
          </a:prstGeom>
          <a:solidFill>
            <a:schemeClr val="bg1"/>
          </a:solidFill>
          <a:ln w="9525">
            <a:noFill/>
            <a:miter lim="800000"/>
            <a:headEnd/>
            <a:tailEnd/>
          </a:ln>
        </p:spPr>
        <p:txBody>
          <a:bodyPr wrap="square">
            <a:spAutoFit/>
          </a:bodyPr>
          <a:lstStyle/>
          <a:p>
            <a:r>
              <a:rPr lang="en-US" dirty="0" smtClean="0">
                <a:latin typeface="Trebuchet MS" pitchFamily="34" charset="0"/>
              </a:rPr>
              <a:t>VNAND Gap Defect Analysis - Why </a:t>
            </a:r>
            <a:r>
              <a:rPr lang="en-US" dirty="0" err="1" smtClean="0">
                <a:latin typeface="Trebuchet MS" pitchFamily="34" charset="0"/>
              </a:rPr>
              <a:t>eScan</a:t>
            </a:r>
            <a:r>
              <a:rPr lang="en-US" dirty="0" smtClean="0">
                <a:latin typeface="Trebuchet MS" pitchFamily="34" charset="0"/>
              </a:rPr>
              <a:t> cannot detect &lt;10nm etching remains</a:t>
            </a:r>
            <a:endParaRPr lang="en-US" dirty="0">
              <a:latin typeface="Trebuchet MS" pitchFamily="34" charset="0"/>
            </a:endParaRPr>
          </a:p>
        </p:txBody>
      </p:sp>
      <p:pic>
        <p:nvPicPr>
          <p:cNvPr id="5530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85901" y="1383043"/>
            <a:ext cx="1465686" cy="311603"/>
          </a:xfrm>
          <a:prstGeom prst="rect">
            <a:avLst/>
          </a:prstGeom>
          <a:noFill/>
        </p:spPr>
      </p:pic>
      <p:graphicFrame>
        <p:nvGraphicFramePr>
          <p:cNvPr id="9" name="Object 3"/>
          <p:cNvGraphicFramePr>
            <a:graphicFrameLocks noChangeAspect="1"/>
          </p:cNvGraphicFramePr>
          <p:nvPr/>
        </p:nvGraphicFramePr>
        <p:xfrm>
          <a:off x="4594226" y="1931677"/>
          <a:ext cx="942975" cy="644630"/>
        </p:xfrm>
        <a:graphic>
          <a:graphicData uri="http://schemas.openxmlformats.org/presentationml/2006/ole">
            <p:oleObj spid="_x0000_s1185794" name="Equation" r:id="rId4" imgW="431640" imgH="393480" progId="Equation.3">
              <p:embed/>
            </p:oleObj>
          </a:graphicData>
        </a:graphic>
      </p:graphicFrame>
      <p:graphicFrame>
        <p:nvGraphicFramePr>
          <p:cNvPr id="68611" name="Object 3"/>
          <p:cNvGraphicFramePr>
            <a:graphicFrameLocks noChangeAspect="1"/>
          </p:cNvGraphicFramePr>
          <p:nvPr/>
        </p:nvGraphicFramePr>
        <p:xfrm>
          <a:off x="4581526" y="2719058"/>
          <a:ext cx="2314575" cy="388345"/>
        </p:xfrm>
        <a:graphic>
          <a:graphicData uri="http://schemas.openxmlformats.org/presentationml/2006/ole">
            <p:oleObj spid="_x0000_s1185795" name="Equation" r:id="rId5" imgW="965160" imgH="215640" progId="Equation.3">
              <p:embed/>
            </p:oleObj>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p:cNvPicPr>
            <a:picLocks noChangeAspect="1" noChangeArrowheads="1"/>
          </p:cNvPicPr>
          <p:nvPr/>
        </p:nvPicPr>
        <p:blipFill>
          <a:blip r:embed="rId2" cstate="print"/>
          <a:srcRect/>
          <a:stretch>
            <a:fillRect/>
          </a:stretch>
        </p:blipFill>
        <p:spPr bwMode="auto">
          <a:xfrm>
            <a:off x="626656" y="1137379"/>
            <a:ext cx="7901388" cy="1575878"/>
          </a:xfrm>
          <a:prstGeom prst="rect">
            <a:avLst/>
          </a:prstGeom>
          <a:noFill/>
          <a:ln w="9525" cap="flat" cmpd="sng" algn="ctr">
            <a:noFill/>
            <a:prstDash val="solid"/>
            <a:miter lim="800000"/>
            <a:headEnd/>
            <a:tailEnd/>
          </a:ln>
        </p:spPr>
      </p:pic>
      <p:sp>
        <p:nvSpPr>
          <p:cNvPr id="5" name="TextBox 4"/>
          <p:cNvSpPr txBox="1">
            <a:spLocks noChangeArrowheads="1"/>
          </p:cNvSpPr>
          <p:nvPr/>
        </p:nvSpPr>
        <p:spPr bwMode="auto">
          <a:xfrm>
            <a:off x="0" y="0"/>
            <a:ext cx="8981850" cy="523220"/>
          </a:xfrm>
          <a:prstGeom prst="rect">
            <a:avLst/>
          </a:prstGeom>
          <a:noFill/>
          <a:ln w="9525">
            <a:noFill/>
            <a:miter lim="800000"/>
            <a:headEnd/>
            <a:tailEnd/>
          </a:ln>
        </p:spPr>
        <p:txBody>
          <a:bodyPr wrap="square">
            <a:spAutoFit/>
          </a:bodyPr>
          <a:lstStyle/>
          <a:p>
            <a:pPr marL="465138" lvl="1" indent="-465138"/>
            <a:r>
              <a:rPr lang="en-US" sz="2800" dirty="0" smtClean="0">
                <a:latin typeface="Trebuchet MS" pitchFamily="34" charset="0"/>
              </a:rPr>
              <a:t> Dielectric Breakdown Limitation</a:t>
            </a:r>
          </a:p>
        </p:txBody>
      </p:sp>
      <p:sp>
        <p:nvSpPr>
          <p:cNvPr id="9" name="TextBox 8"/>
          <p:cNvSpPr txBox="1"/>
          <p:nvPr/>
        </p:nvSpPr>
        <p:spPr>
          <a:xfrm>
            <a:off x="497114" y="647701"/>
            <a:ext cx="8202386" cy="4154984"/>
          </a:xfrm>
          <a:prstGeom prst="rect">
            <a:avLst/>
          </a:prstGeom>
          <a:noFill/>
        </p:spPr>
        <p:txBody>
          <a:bodyPr wrap="square" rtlCol="0">
            <a:spAutoFit/>
          </a:bodyPr>
          <a:lstStyle/>
          <a:p>
            <a:pPr>
              <a:buFont typeface="Wingdings" pitchFamily="2" charset="2"/>
              <a:buChar char="Ø"/>
            </a:pPr>
            <a:r>
              <a:rPr lang="en-US" sz="2000" dirty="0" smtClean="0">
                <a:latin typeface="Trebuchet MS" pitchFamily="34" charset="0"/>
              </a:rPr>
              <a:t>    Some important properties of pure SiO2:</a:t>
            </a:r>
          </a:p>
          <a:p>
            <a:pPr>
              <a:buFont typeface="Wingdings" pitchFamily="2" charset="2"/>
              <a:buChar char="Ø"/>
            </a:pPr>
            <a:endParaRPr lang="en-US" sz="2000" dirty="0" smtClean="0">
              <a:latin typeface="Trebuchet MS" pitchFamily="34" charset="0"/>
            </a:endParaRPr>
          </a:p>
          <a:p>
            <a:pPr>
              <a:buFont typeface="Wingdings" pitchFamily="2" charset="2"/>
              <a:buChar char="Ø"/>
            </a:pPr>
            <a:endParaRPr lang="en-US" sz="2000" dirty="0" smtClean="0">
              <a:latin typeface="Trebuchet MS" pitchFamily="34" charset="0"/>
            </a:endParaRPr>
          </a:p>
          <a:p>
            <a:pPr>
              <a:buFont typeface="Wingdings" pitchFamily="2" charset="2"/>
              <a:buChar char="Ø"/>
            </a:pPr>
            <a:endParaRPr lang="en-US" sz="2000" dirty="0">
              <a:latin typeface="Trebuchet MS" pitchFamily="34" charset="0"/>
            </a:endParaRPr>
          </a:p>
          <a:p>
            <a:pPr>
              <a:buFont typeface="Wingdings" pitchFamily="2" charset="2"/>
              <a:buChar char="Ø"/>
            </a:pPr>
            <a:endParaRPr lang="en-US" sz="2000" dirty="0" smtClean="0">
              <a:latin typeface="Trebuchet MS" pitchFamily="34" charset="0"/>
            </a:endParaRPr>
          </a:p>
          <a:p>
            <a:pPr>
              <a:buFont typeface="Wingdings" pitchFamily="2" charset="2"/>
              <a:buChar char="Ø"/>
            </a:pPr>
            <a:endParaRPr lang="en-US" sz="2000" dirty="0" smtClean="0">
              <a:latin typeface="Trebuchet MS" pitchFamily="34" charset="0"/>
            </a:endParaRPr>
          </a:p>
          <a:p>
            <a:pPr>
              <a:buFont typeface="Wingdings" pitchFamily="2" charset="2"/>
              <a:buChar char="Ø"/>
            </a:pPr>
            <a:endParaRPr lang="en-US" sz="2000" dirty="0">
              <a:latin typeface="Trebuchet MS" pitchFamily="34" charset="0"/>
            </a:endParaRPr>
          </a:p>
          <a:p>
            <a:pPr>
              <a:buFont typeface="Wingdings" pitchFamily="2" charset="2"/>
              <a:buChar char="Ø"/>
            </a:pPr>
            <a:endParaRPr lang="en-US" sz="2000" dirty="0" smtClean="0">
              <a:latin typeface="Trebuchet MS" pitchFamily="34" charset="0"/>
            </a:endParaRPr>
          </a:p>
          <a:p>
            <a:r>
              <a:rPr lang="en-US" sz="2000" b="0" dirty="0" smtClean="0">
                <a:latin typeface="Trebuchet MS" pitchFamily="34" charset="0"/>
              </a:rPr>
              <a:t>* </a:t>
            </a:r>
            <a:r>
              <a:rPr lang="en-US" sz="1600" b="0" dirty="0" smtClean="0">
                <a:latin typeface="Trebuchet MS" pitchFamily="34" charset="0"/>
              </a:rPr>
              <a:t>source: </a:t>
            </a:r>
            <a:r>
              <a:rPr lang="en-US" sz="1600" b="0" dirty="0" err="1" smtClean="0">
                <a:latin typeface="Trebuchet MS" pitchFamily="34" charset="0"/>
              </a:rPr>
              <a:t>TimeDomain</a:t>
            </a:r>
            <a:r>
              <a:rPr lang="en-US" sz="1600" b="0" dirty="0" smtClean="0">
                <a:latin typeface="Trebuchet MS" pitchFamily="34" charset="0"/>
              </a:rPr>
              <a:t> CVD, Inc</a:t>
            </a:r>
          </a:p>
          <a:p>
            <a:endParaRPr lang="en-US" sz="2000" b="0" dirty="0">
              <a:latin typeface="Trebuchet MS" pitchFamily="34" charset="0"/>
            </a:endParaRPr>
          </a:p>
          <a:p>
            <a:pPr>
              <a:buFont typeface="Wingdings" pitchFamily="2" charset="2"/>
              <a:buChar char="Ø"/>
            </a:pPr>
            <a:r>
              <a:rPr lang="en-US" sz="1600" dirty="0" smtClean="0">
                <a:latin typeface="Trebuchet MS" pitchFamily="34" charset="0"/>
              </a:rPr>
              <a:t>    Maximum charge up voltage on 10nm film before breakdown</a:t>
            </a:r>
          </a:p>
          <a:p>
            <a:pPr marL="0" lvl="2"/>
            <a:r>
              <a:rPr lang="en-US" sz="1600" b="0" dirty="0">
                <a:latin typeface="Trebuchet MS" pitchFamily="34" charset="0"/>
              </a:rPr>
              <a:t>	</a:t>
            </a:r>
            <a:endParaRPr lang="en-US" sz="1600" b="0" dirty="0" smtClean="0">
              <a:latin typeface="Trebuchet MS" pitchFamily="34" charset="0"/>
            </a:endParaRPr>
          </a:p>
          <a:p>
            <a:pPr marL="0" lvl="2"/>
            <a:r>
              <a:rPr lang="en-US" sz="1600" b="0" dirty="0">
                <a:latin typeface="Trebuchet MS" pitchFamily="34" charset="0"/>
              </a:rPr>
              <a:t>	</a:t>
            </a:r>
            <a:r>
              <a:rPr lang="en-US" sz="1600" b="0" dirty="0" err="1" smtClean="0">
                <a:latin typeface="Trebuchet MS" pitchFamily="34" charset="0"/>
              </a:rPr>
              <a:t>Vmax</a:t>
            </a:r>
            <a:r>
              <a:rPr lang="en-US" sz="1600" b="0" dirty="0" smtClean="0">
                <a:latin typeface="Trebuchet MS" pitchFamily="34" charset="0"/>
              </a:rPr>
              <a:t> = 10.0V  (for Thermal Oxide) or </a:t>
            </a:r>
          </a:p>
          <a:p>
            <a:pPr marL="0" lvl="2"/>
            <a:r>
              <a:rPr lang="en-US" sz="1600" b="0" dirty="0">
                <a:latin typeface="Trebuchet MS" pitchFamily="34" charset="0"/>
              </a:rPr>
              <a:t>	</a:t>
            </a:r>
            <a:r>
              <a:rPr lang="en-US" sz="1600" b="0" dirty="0" smtClean="0">
                <a:latin typeface="Trebuchet MS" pitchFamily="34" charset="0"/>
              </a:rPr>
              <a:t>	  1.0V (for CVD oxide)</a:t>
            </a:r>
          </a:p>
        </p:txBody>
      </p:sp>
      <p:sp>
        <p:nvSpPr>
          <p:cNvPr id="10" name="Oval 9"/>
          <p:cNvSpPr/>
          <p:nvPr/>
        </p:nvSpPr>
        <p:spPr bwMode="auto">
          <a:xfrm>
            <a:off x="2764899" y="1537602"/>
            <a:ext cx="6001730" cy="673499"/>
          </a:xfrm>
          <a:prstGeom prst="ellipse">
            <a:avLst/>
          </a:prstGeom>
          <a:noFill/>
          <a:ln w="444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idx="4294967295"/>
          </p:nvPr>
        </p:nvSpPr>
        <p:spPr>
          <a:xfrm>
            <a:off x="1" y="0"/>
            <a:ext cx="8913813" cy="409575"/>
          </a:xfrm>
          <a:prstGeom prst="rect">
            <a:avLst/>
          </a:prstGeom>
          <a:solidFill>
            <a:schemeClr val="bg1"/>
          </a:solidFill>
        </p:spPr>
        <p:txBody>
          <a:bodyPr/>
          <a:lstStyle/>
          <a:p>
            <a:pPr algn="l" eaLnBrk="1" hangingPunct="1"/>
            <a:r>
              <a:rPr lang="en-GB" sz="2800" b="1" dirty="0" smtClean="0">
                <a:solidFill>
                  <a:schemeClr val="tx1"/>
                </a:solidFill>
                <a:latin typeface="Trebuchet MSTrebuchet MS"/>
              </a:rPr>
              <a:t>P Leak Behaviour btw Different DR – Positive Mode </a:t>
            </a:r>
            <a:endParaRPr lang="en-US" altLang="zh-TW" sz="2800" b="1" dirty="0" smtClean="0">
              <a:solidFill>
                <a:schemeClr val="tx1"/>
              </a:solidFill>
              <a:latin typeface="Trebuchet MSTrebuchet MS"/>
              <a:ea typeface="新細明體" pitchFamily="18" charset="-120"/>
            </a:endParaRPr>
          </a:p>
        </p:txBody>
      </p:sp>
      <p:sp>
        <p:nvSpPr>
          <p:cNvPr id="4099" name="Text Box 3"/>
          <p:cNvSpPr txBox="1">
            <a:spLocks noChangeArrowheads="1"/>
          </p:cNvSpPr>
          <p:nvPr/>
        </p:nvSpPr>
        <p:spPr bwMode="auto">
          <a:xfrm>
            <a:off x="457200" y="560092"/>
            <a:ext cx="5157788" cy="338554"/>
          </a:xfrm>
          <a:prstGeom prst="rect">
            <a:avLst/>
          </a:prstGeom>
          <a:noFill/>
          <a:ln w="9525">
            <a:noFill/>
            <a:miter lim="800000"/>
            <a:headEnd/>
            <a:tailEnd/>
          </a:ln>
        </p:spPr>
        <p:txBody>
          <a:bodyPr>
            <a:spAutoFit/>
          </a:bodyPr>
          <a:lstStyle/>
          <a:p>
            <a:pPr algn="l" eaLnBrk="0" hangingPunct="0">
              <a:spcBef>
                <a:spcPct val="50000"/>
              </a:spcBef>
            </a:pPr>
            <a:r>
              <a:rPr lang="en-US" altLang="zh-TW" sz="1600" dirty="0">
                <a:latin typeface="Trebuchet MSTrebuchet MS"/>
                <a:ea typeface="SimSun" pitchFamily="2" charset="-122"/>
              </a:rPr>
              <a:t>Positive Mode = </a:t>
            </a:r>
            <a:r>
              <a:rPr lang="en-US" altLang="zh-TW" sz="1600" u="sng" dirty="0">
                <a:latin typeface="Trebuchet MSTrebuchet MS"/>
                <a:ea typeface="SimSun" pitchFamily="2" charset="-122"/>
              </a:rPr>
              <a:t>LE&lt;E2 </a:t>
            </a:r>
            <a:r>
              <a:rPr lang="en-US" altLang="zh-TW" sz="1600" dirty="0">
                <a:latin typeface="Trebuchet MSTrebuchet MS"/>
                <a:ea typeface="SimSun" pitchFamily="2" charset="-122"/>
              </a:rPr>
              <a:t> at Extraction Field</a:t>
            </a:r>
          </a:p>
        </p:txBody>
      </p:sp>
      <p:grpSp>
        <p:nvGrpSpPr>
          <p:cNvPr id="2" name="Group 4"/>
          <p:cNvGrpSpPr>
            <a:grpSpLocks/>
          </p:cNvGrpSpPr>
          <p:nvPr/>
        </p:nvGrpSpPr>
        <p:grpSpPr bwMode="auto">
          <a:xfrm>
            <a:off x="693739" y="868464"/>
            <a:ext cx="4194175" cy="2425303"/>
            <a:chOff x="379" y="991"/>
            <a:chExt cx="2642" cy="2037"/>
          </a:xfrm>
        </p:grpSpPr>
        <p:sp>
          <p:nvSpPr>
            <p:cNvPr id="4209" name="Rectangle 5"/>
            <p:cNvSpPr>
              <a:spLocks noChangeArrowheads="1"/>
            </p:cNvSpPr>
            <p:nvPr/>
          </p:nvSpPr>
          <p:spPr bwMode="auto">
            <a:xfrm>
              <a:off x="379" y="991"/>
              <a:ext cx="2642" cy="1997"/>
            </a:xfrm>
            <a:prstGeom prst="rect">
              <a:avLst/>
            </a:prstGeom>
            <a:solidFill>
              <a:srgbClr val="CCFFFF"/>
            </a:solidFill>
            <a:ln w="9525">
              <a:solidFill>
                <a:schemeClr val="tx1"/>
              </a:solidFill>
              <a:miter lim="800000"/>
              <a:headEnd/>
              <a:tailEnd/>
            </a:ln>
          </p:spPr>
          <p:txBody>
            <a:bodyPr wrap="none" anchor="ctr"/>
            <a:lstStyle/>
            <a:p>
              <a:endParaRPr lang="zh-TW" altLang="zh-TW">
                <a:latin typeface="Trebuchet MSTrebuchet MS"/>
              </a:endParaRPr>
            </a:p>
          </p:txBody>
        </p:sp>
        <p:sp>
          <p:nvSpPr>
            <p:cNvPr id="4210" name="Text Box 6"/>
            <p:cNvSpPr txBox="1">
              <a:spLocks noChangeArrowheads="1"/>
            </p:cNvSpPr>
            <p:nvPr/>
          </p:nvSpPr>
          <p:spPr bwMode="auto">
            <a:xfrm>
              <a:off x="498" y="2795"/>
              <a:ext cx="2355" cy="233"/>
            </a:xfrm>
            <a:prstGeom prst="rect">
              <a:avLst/>
            </a:prstGeom>
            <a:noFill/>
            <a:ln w="9525">
              <a:noFill/>
              <a:miter lim="800000"/>
              <a:headEnd/>
              <a:tailEnd/>
            </a:ln>
          </p:spPr>
          <p:txBody>
            <a:bodyPr>
              <a:spAutoFit/>
            </a:bodyPr>
            <a:lstStyle/>
            <a:p>
              <a:pPr algn="l" eaLnBrk="0" hangingPunct="0">
                <a:spcBef>
                  <a:spcPct val="50000"/>
                </a:spcBef>
              </a:pPr>
              <a:r>
                <a:rPr lang="en-US" altLang="zh-TW" sz="1200" dirty="0">
                  <a:latin typeface="Trebuchet MSTrebuchet MS"/>
                  <a:ea typeface="SimSun" pitchFamily="2" charset="-122"/>
                </a:rPr>
                <a:t>Simplified CMOS structure for analysis</a:t>
              </a:r>
            </a:p>
          </p:txBody>
        </p:sp>
        <p:sp>
          <p:nvSpPr>
            <p:cNvPr id="4211" name="Rectangle 7"/>
            <p:cNvSpPr>
              <a:spLocks noChangeArrowheads="1"/>
            </p:cNvSpPr>
            <p:nvPr/>
          </p:nvSpPr>
          <p:spPr bwMode="auto">
            <a:xfrm>
              <a:off x="1684" y="2142"/>
              <a:ext cx="921" cy="323"/>
            </a:xfrm>
            <a:prstGeom prst="rect">
              <a:avLst/>
            </a:prstGeom>
            <a:solidFill>
              <a:srgbClr val="FFCC00"/>
            </a:solidFill>
            <a:ln w="9525">
              <a:solidFill>
                <a:srgbClr val="000000"/>
              </a:solidFill>
              <a:miter lim="800000"/>
              <a:headEnd/>
              <a:tailEnd/>
            </a:ln>
          </p:spPr>
          <p:txBody>
            <a:bodyPr/>
            <a:lstStyle/>
            <a:p>
              <a:endParaRPr lang="zh-TW" altLang="zh-TW">
                <a:latin typeface="Trebuchet MSTrebuchet MS"/>
              </a:endParaRPr>
            </a:p>
          </p:txBody>
        </p:sp>
        <p:sp>
          <p:nvSpPr>
            <p:cNvPr id="4212" name="Rectangle 8"/>
            <p:cNvSpPr>
              <a:spLocks noChangeArrowheads="1"/>
            </p:cNvSpPr>
            <p:nvPr/>
          </p:nvSpPr>
          <p:spPr bwMode="auto">
            <a:xfrm>
              <a:off x="573" y="2142"/>
              <a:ext cx="922" cy="323"/>
            </a:xfrm>
            <a:prstGeom prst="rect">
              <a:avLst/>
            </a:prstGeom>
            <a:solidFill>
              <a:srgbClr val="FFCC00"/>
            </a:solidFill>
            <a:ln w="9525">
              <a:solidFill>
                <a:srgbClr val="000000"/>
              </a:solidFill>
              <a:miter lim="800000"/>
              <a:headEnd/>
              <a:tailEnd/>
            </a:ln>
          </p:spPr>
          <p:txBody>
            <a:bodyPr/>
            <a:lstStyle/>
            <a:p>
              <a:endParaRPr lang="zh-TW" altLang="zh-TW">
                <a:latin typeface="Trebuchet MSTrebuchet MS"/>
              </a:endParaRPr>
            </a:p>
          </p:txBody>
        </p:sp>
        <p:sp>
          <p:nvSpPr>
            <p:cNvPr id="4213" name="Rectangle 9"/>
            <p:cNvSpPr>
              <a:spLocks noChangeArrowheads="1"/>
            </p:cNvSpPr>
            <p:nvPr/>
          </p:nvSpPr>
          <p:spPr bwMode="auto">
            <a:xfrm>
              <a:off x="445" y="1779"/>
              <a:ext cx="2413" cy="1008"/>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nvGrpSpPr>
            <p:cNvPr id="3" name="Group 10"/>
            <p:cNvGrpSpPr>
              <a:grpSpLocks/>
            </p:cNvGrpSpPr>
            <p:nvPr/>
          </p:nvGrpSpPr>
          <p:grpSpPr bwMode="auto">
            <a:xfrm>
              <a:off x="921" y="1778"/>
              <a:ext cx="192" cy="366"/>
              <a:chOff x="738" y="1611"/>
              <a:chExt cx="142" cy="293"/>
            </a:xfrm>
          </p:grpSpPr>
          <p:sp>
            <p:nvSpPr>
              <p:cNvPr id="4301" name="Rectangle 11"/>
              <p:cNvSpPr>
                <a:spLocks noChangeArrowheads="1"/>
              </p:cNvSpPr>
              <p:nvPr/>
            </p:nvSpPr>
            <p:spPr bwMode="auto">
              <a:xfrm>
                <a:off x="738"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302" name="Rectangle 12"/>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grpSp>
          <p:nvGrpSpPr>
            <p:cNvPr id="4" name="Group 13"/>
            <p:cNvGrpSpPr>
              <a:grpSpLocks/>
            </p:cNvGrpSpPr>
            <p:nvPr/>
          </p:nvGrpSpPr>
          <p:grpSpPr bwMode="auto">
            <a:xfrm>
              <a:off x="2063" y="1778"/>
              <a:ext cx="192" cy="366"/>
              <a:chOff x="1582" y="1611"/>
              <a:chExt cx="142" cy="293"/>
            </a:xfrm>
          </p:grpSpPr>
          <p:sp>
            <p:nvSpPr>
              <p:cNvPr id="4299" name="Rectangle 14"/>
              <p:cNvSpPr>
                <a:spLocks noChangeArrowheads="1"/>
              </p:cNvSpPr>
              <p:nvPr/>
            </p:nvSpPr>
            <p:spPr bwMode="auto">
              <a:xfrm>
                <a:off x="1582"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300" name="Rectangle 15"/>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grpSp>
          <p:nvGrpSpPr>
            <p:cNvPr id="5" name="Group 16"/>
            <p:cNvGrpSpPr>
              <a:grpSpLocks/>
            </p:cNvGrpSpPr>
            <p:nvPr/>
          </p:nvGrpSpPr>
          <p:grpSpPr bwMode="auto">
            <a:xfrm>
              <a:off x="1462" y="1778"/>
              <a:ext cx="190" cy="223"/>
              <a:chOff x="1138" y="1611"/>
              <a:chExt cx="140" cy="179"/>
            </a:xfrm>
          </p:grpSpPr>
          <p:sp>
            <p:nvSpPr>
              <p:cNvPr id="4297" name="Rectangle 17"/>
              <p:cNvSpPr>
                <a:spLocks noChangeArrowheads="1"/>
              </p:cNvSpPr>
              <p:nvPr/>
            </p:nvSpPr>
            <p:spPr bwMode="auto">
              <a:xfrm>
                <a:off x="1138" y="1611"/>
                <a:ext cx="139" cy="178"/>
              </a:xfrm>
              <a:prstGeom prst="rect">
                <a:avLst/>
              </a:prstGeom>
              <a:blipFill dpi="0" rotWithShape="0">
                <a:blip r:embed="rId4"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298" name="Rectangle 18"/>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sp>
          <p:nvSpPr>
            <p:cNvPr id="4217" name="Rectangle 19"/>
            <p:cNvSpPr>
              <a:spLocks noChangeArrowheads="1"/>
            </p:cNvSpPr>
            <p:nvPr/>
          </p:nvSpPr>
          <p:spPr bwMode="auto">
            <a:xfrm>
              <a:off x="445" y="2131"/>
              <a:ext cx="2411" cy="22"/>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218" name="Rectangle 20"/>
            <p:cNvSpPr>
              <a:spLocks noChangeArrowheads="1"/>
            </p:cNvSpPr>
            <p:nvPr/>
          </p:nvSpPr>
          <p:spPr bwMode="auto">
            <a:xfrm>
              <a:off x="732" y="2142"/>
              <a:ext cx="603" cy="163"/>
            </a:xfrm>
            <a:prstGeom prst="rect">
              <a:avLst/>
            </a:prstGeom>
            <a:solidFill>
              <a:srgbClr val="C0C0C0"/>
            </a:solidFill>
            <a:ln w="9525">
              <a:solidFill>
                <a:srgbClr val="000000"/>
              </a:solidFill>
              <a:miter lim="800000"/>
              <a:headEnd/>
              <a:tailEnd/>
            </a:ln>
          </p:spPr>
          <p:txBody>
            <a:bodyPr/>
            <a:lstStyle/>
            <a:p>
              <a:endParaRPr lang="zh-TW" altLang="zh-TW">
                <a:latin typeface="Trebuchet MSTrebuchet MS"/>
              </a:endParaRPr>
            </a:p>
          </p:txBody>
        </p:sp>
        <p:sp>
          <p:nvSpPr>
            <p:cNvPr id="4219" name="Rectangle 21"/>
            <p:cNvSpPr>
              <a:spLocks noChangeArrowheads="1"/>
            </p:cNvSpPr>
            <p:nvPr/>
          </p:nvSpPr>
          <p:spPr bwMode="auto">
            <a:xfrm>
              <a:off x="902" y="2149"/>
              <a:ext cx="73"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   </a:t>
              </a:r>
              <a:endParaRPr lang="en-US" altLang="zh-TW" sz="1600" b="0">
                <a:latin typeface="Trebuchet MSTrebuchet MS"/>
                <a:ea typeface="SimSun" pitchFamily="2" charset="-122"/>
              </a:endParaRPr>
            </a:p>
          </p:txBody>
        </p:sp>
        <p:sp>
          <p:nvSpPr>
            <p:cNvPr id="4220" name="Rectangle 22"/>
            <p:cNvSpPr>
              <a:spLocks noChangeArrowheads="1"/>
            </p:cNvSpPr>
            <p:nvPr/>
          </p:nvSpPr>
          <p:spPr bwMode="auto">
            <a:xfrm>
              <a:off x="1009" y="2179"/>
              <a:ext cx="149"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N+</a:t>
              </a:r>
              <a:endParaRPr lang="en-US" altLang="zh-TW" sz="1600" b="0">
                <a:latin typeface="Trebuchet MSTrebuchet MS"/>
                <a:ea typeface="SimSun" pitchFamily="2" charset="-122"/>
              </a:endParaRPr>
            </a:p>
          </p:txBody>
        </p:sp>
        <p:sp>
          <p:nvSpPr>
            <p:cNvPr id="4221" name="Rectangle 23"/>
            <p:cNvSpPr>
              <a:spLocks noChangeArrowheads="1"/>
            </p:cNvSpPr>
            <p:nvPr/>
          </p:nvSpPr>
          <p:spPr bwMode="auto">
            <a:xfrm>
              <a:off x="1841" y="2142"/>
              <a:ext cx="640" cy="188"/>
            </a:xfrm>
            <a:prstGeom prst="rect">
              <a:avLst/>
            </a:prstGeom>
            <a:solidFill>
              <a:srgbClr val="C0C0C0"/>
            </a:solidFill>
            <a:ln w="9525">
              <a:solidFill>
                <a:srgbClr val="000000"/>
              </a:solidFill>
              <a:miter lim="800000"/>
              <a:headEnd/>
              <a:tailEnd/>
            </a:ln>
          </p:spPr>
          <p:txBody>
            <a:bodyPr/>
            <a:lstStyle/>
            <a:p>
              <a:endParaRPr lang="zh-TW" altLang="zh-TW">
                <a:latin typeface="Trebuchet MSTrebuchet MS"/>
              </a:endParaRPr>
            </a:p>
          </p:txBody>
        </p:sp>
        <p:sp>
          <p:nvSpPr>
            <p:cNvPr id="4222" name="Rectangle 24"/>
            <p:cNvSpPr>
              <a:spLocks noChangeArrowheads="1"/>
            </p:cNvSpPr>
            <p:nvPr/>
          </p:nvSpPr>
          <p:spPr bwMode="auto">
            <a:xfrm>
              <a:off x="2132" y="2188"/>
              <a:ext cx="130"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600" b="0">
                <a:latin typeface="Trebuchet MSTrebuchet MS"/>
                <a:ea typeface="SimSun" pitchFamily="2" charset="-122"/>
              </a:endParaRPr>
            </a:p>
          </p:txBody>
        </p:sp>
        <p:grpSp>
          <p:nvGrpSpPr>
            <p:cNvPr id="6" name="Group 25"/>
            <p:cNvGrpSpPr>
              <a:grpSpLocks/>
            </p:cNvGrpSpPr>
            <p:nvPr/>
          </p:nvGrpSpPr>
          <p:grpSpPr bwMode="auto">
            <a:xfrm>
              <a:off x="1898" y="2252"/>
              <a:ext cx="136" cy="205"/>
              <a:chOff x="1276" y="2599"/>
              <a:chExt cx="101" cy="164"/>
            </a:xfrm>
          </p:grpSpPr>
          <p:sp>
            <p:nvSpPr>
              <p:cNvPr id="4293" name="Freeform 26"/>
              <p:cNvSpPr>
                <a:spLocks/>
              </p:cNvSpPr>
              <p:nvPr/>
            </p:nvSpPr>
            <p:spPr bwMode="auto">
              <a:xfrm>
                <a:off x="1276" y="2681"/>
                <a:ext cx="101" cy="46"/>
              </a:xfrm>
              <a:custGeom>
                <a:avLst/>
                <a:gdLst>
                  <a:gd name="T0" fmla="*/ 102 w 202"/>
                  <a:gd name="T1" fmla="*/ 93 h 93"/>
                  <a:gd name="T2" fmla="*/ 202 w 202"/>
                  <a:gd name="T3" fmla="*/ 0 h 93"/>
                  <a:gd name="T4" fmla="*/ 0 w 202"/>
                  <a:gd name="T5" fmla="*/ 0 h 93"/>
                  <a:gd name="T6" fmla="*/ 102 w 202"/>
                  <a:gd name="T7" fmla="*/ 93 h 93"/>
                  <a:gd name="T8" fmla="*/ 0 60000 65536"/>
                  <a:gd name="T9" fmla="*/ 0 60000 65536"/>
                  <a:gd name="T10" fmla="*/ 0 60000 65536"/>
                  <a:gd name="T11" fmla="*/ 0 60000 65536"/>
                  <a:gd name="T12" fmla="*/ 0 w 202"/>
                  <a:gd name="T13" fmla="*/ 0 h 93"/>
                  <a:gd name="T14" fmla="*/ 202 w 202"/>
                  <a:gd name="T15" fmla="*/ 93 h 93"/>
                </a:gdLst>
                <a:ahLst/>
                <a:cxnLst>
                  <a:cxn ang="T8">
                    <a:pos x="T0" y="T1"/>
                  </a:cxn>
                  <a:cxn ang="T9">
                    <a:pos x="T2" y="T3"/>
                  </a:cxn>
                  <a:cxn ang="T10">
                    <a:pos x="T4" y="T5"/>
                  </a:cxn>
                  <a:cxn ang="T11">
                    <a:pos x="T6" y="T7"/>
                  </a:cxn>
                </a:cxnLst>
                <a:rect l="T12" t="T13" r="T14" b="T15"/>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endParaRPr lang="zh-TW" altLang="en-US">
                  <a:latin typeface="Trebuchet MSTrebuchet MS"/>
                </a:endParaRPr>
              </a:p>
            </p:txBody>
          </p:sp>
          <p:sp>
            <p:nvSpPr>
              <p:cNvPr id="4294" name="Line 27"/>
              <p:cNvSpPr>
                <a:spLocks noChangeShapeType="1"/>
              </p:cNvSpPr>
              <p:nvPr/>
            </p:nvSpPr>
            <p:spPr bwMode="auto">
              <a:xfrm>
                <a:off x="1276" y="2727"/>
                <a:ext cx="101" cy="1"/>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95" name="Line 28"/>
              <p:cNvSpPr>
                <a:spLocks noChangeShapeType="1"/>
              </p:cNvSpPr>
              <p:nvPr/>
            </p:nvSpPr>
            <p:spPr bwMode="auto">
              <a:xfrm>
                <a:off x="1326" y="2611"/>
                <a:ext cx="1" cy="152"/>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96" name="Oval 29"/>
              <p:cNvSpPr>
                <a:spLocks noChangeArrowheads="1"/>
              </p:cNvSpPr>
              <p:nvPr/>
            </p:nvSpPr>
            <p:spPr bwMode="auto">
              <a:xfrm>
                <a:off x="1306" y="2599"/>
                <a:ext cx="41" cy="24"/>
              </a:xfrm>
              <a:prstGeom prst="ellipse">
                <a:avLst/>
              </a:prstGeom>
              <a:solidFill>
                <a:srgbClr val="000000"/>
              </a:solidFill>
              <a:ln w="9525">
                <a:solidFill>
                  <a:srgbClr val="000000"/>
                </a:solidFill>
                <a:round/>
                <a:headEnd/>
                <a:tailEnd/>
              </a:ln>
            </p:spPr>
            <p:txBody>
              <a:bodyPr/>
              <a:lstStyle/>
              <a:p>
                <a:endParaRPr lang="zh-TW" altLang="zh-TW">
                  <a:latin typeface="Trebuchet MSTrebuchet MS"/>
                </a:endParaRPr>
              </a:p>
            </p:txBody>
          </p:sp>
        </p:grpSp>
        <p:sp>
          <p:nvSpPr>
            <p:cNvPr id="4224" name="Freeform 30"/>
            <p:cNvSpPr>
              <a:spLocks/>
            </p:cNvSpPr>
            <p:nvPr/>
          </p:nvSpPr>
          <p:spPr bwMode="auto">
            <a:xfrm>
              <a:off x="867" y="2334"/>
              <a:ext cx="113" cy="63"/>
            </a:xfrm>
            <a:custGeom>
              <a:avLst/>
              <a:gdLst>
                <a:gd name="T0" fmla="*/ 83 w 166"/>
                <a:gd name="T1" fmla="*/ 0 h 100"/>
                <a:gd name="T2" fmla="*/ 166 w 166"/>
                <a:gd name="T3" fmla="*/ 100 h 100"/>
                <a:gd name="T4" fmla="*/ 0 w 166"/>
                <a:gd name="T5" fmla="*/ 100 h 100"/>
                <a:gd name="T6" fmla="*/ 83 w 166"/>
                <a:gd name="T7" fmla="*/ 0 h 100"/>
                <a:gd name="T8" fmla="*/ 0 60000 65536"/>
                <a:gd name="T9" fmla="*/ 0 60000 65536"/>
                <a:gd name="T10" fmla="*/ 0 60000 65536"/>
                <a:gd name="T11" fmla="*/ 0 60000 65536"/>
                <a:gd name="T12" fmla="*/ 0 w 166"/>
                <a:gd name="T13" fmla="*/ 0 h 100"/>
                <a:gd name="T14" fmla="*/ 166 w 166"/>
                <a:gd name="T15" fmla="*/ 100 h 100"/>
              </a:gdLst>
              <a:ahLst/>
              <a:cxnLst>
                <a:cxn ang="T8">
                  <a:pos x="T0" y="T1"/>
                </a:cxn>
                <a:cxn ang="T9">
                  <a:pos x="T2" y="T3"/>
                </a:cxn>
                <a:cxn ang="T10">
                  <a:pos x="T4" y="T5"/>
                </a:cxn>
                <a:cxn ang="T11">
                  <a:pos x="T6" y="T7"/>
                </a:cxn>
              </a:cxnLst>
              <a:rect l="T12" t="T13" r="T14" b="T15"/>
              <a:pathLst>
                <a:path w="166" h="100">
                  <a:moveTo>
                    <a:pt x="83" y="0"/>
                  </a:moveTo>
                  <a:lnTo>
                    <a:pt x="166" y="100"/>
                  </a:lnTo>
                  <a:lnTo>
                    <a:pt x="0" y="100"/>
                  </a:lnTo>
                  <a:lnTo>
                    <a:pt x="83" y="0"/>
                  </a:lnTo>
                  <a:close/>
                </a:path>
              </a:pathLst>
            </a:custGeom>
            <a:solidFill>
              <a:srgbClr val="000000"/>
            </a:solidFill>
            <a:ln w="9525">
              <a:solidFill>
                <a:srgbClr val="000000"/>
              </a:solidFill>
              <a:prstDash val="solid"/>
              <a:round/>
              <a:headEnd/>
              <a:tailEnd/>
            </a:ln>
          </p:spPr>
          <p:txBody>
            <a:bodyPr/>
            <a:lstStyle/>
            <a:p>
              <a:endParaRPr lang="zh-TW" altLang="en-US">
                <a:latin typeface="Trebuchet MSTrebuchet MS"/>
              </a:endParaRPr>
            </a:p>
          </p:txBody>
        </p:sp>
        <p:sp>
          <p:nvSpPr>
            <p:cNvPr id="4225" name="Line 31"/>
            <p:cNvSpPr>
              <a:spLocks noChangeShapeType="1"/>
            </p:cNvSpPr>
            <p:nvPr/>
          </p:nvSpPr>
          <p:spPr bwMode="auto">
            <a:xfrm>
              <a:off x="861" y="2334"/>
              <a:ext cx="114" cy="1"/>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26" name="Line 32"/>
            <p:cNvSpPr>
              <a:spLocks noChangeShapeType="1"/>
            </p:cNvSpPr>
            <p:nvPr/>
          </p:nvSpPr>
          <p:spPr bwMode="auto">
            <a:xfrm>
              <a:off x="925" y="2242"/>
              <a:ext cx="2" cy="235"/>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27" name="Oval 33"/>
            <p:cNvSpPr>
              <a:spLocks noChangeArrowheads="1"/>
            </p:cNvSpPr>
            <p:nvPr/>
          </p:nvSpPr>
          <p:spPr bwMode="auto">
            <a:xfrm>
              <a:off x="903" y="2242"/>
              <a:ext cx="46" cy="33"/>
            </a:xfrm>
            <a:prstGeom prst="ellipse">
              <a:avLst/>
            </a:prstGeom>
            <a:solidFill>
              <a:srgbClr val="000000"/>
            </a:solidFill>
            <a:ln w="9525">
              <a:solidFill>
                <a:srgbClr val="000000"/>
              </a:solidFill>
              <a:round/>
              <a:headEnd/>
              <a:tailEnd/>
            </a:ln>
          </p:spPr>
          <p:txBody>
            <a:bodyPr/>
            <a:lstStyle/>
            <a:p>
              <a:endParaRPr lang="zh-TW" altLang="zh-TW">
                <a:latin typeface="Trebuchet MSTrebuchet MS"/>
              </a:endParaRPr>
            </a:p>
          </p:txBody>
        </p:sp>
        <p:sp>
          <p:nvSpPr>
            <p:cNvPr id="4228" name="Rectangle 34"/>
            <p:cNvSpPr>
              <a:spLocks noChangeArrowheads="1"/>
            </p:cNvSpPr>
            <p:nvPr/>
          </p:nvSpPr>
          <p:spPr bwMode="auto">
            <a:xfrm>
              <a:off x="2215" y="2336"/>
              <a:ext cx="308"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600" b="0">
                <a:latin typeface="Trebuchet MSTrebuchet MS"/>
                <a:ea typeface="SimSun" pitchFamily="2" charset="-122"/>
              </a:endParaRPr>
            </a:p>
          </p:txBody>
        </p:sp>
        <p:sp>
          <p:nvSpPr>
            <p:cNvPr id="4229" name="Rectangle 35"/>
            <p:cNvSpPr>
              <a:spLocks noChangeArrowheads="1"/>
            </p:cNvSpPr>
            <p:nvPr/>
          </p:nvSpPr>
          <p:spPr bwMode="auto">
            <a:xfrm>
              <a:off x="958" y="2291"/>
              <a:ext cx="828" cy="343"/>
            </a:xfrm>
            <a:prstGeom prst="rect">
              <a:avLst/>
            </a:prstGeom>
            <a:noFill/>
            <a:ln w="9525">
              <a:noFill/>
              <a:miter lim="800000"/>
              <a:headEnd/>
              <a:tailEnd/>
            </a:ln>
          </p:spPr>
          <p:txBody>
            <a:bodyPr/>
            <a:lstStyle/>
            <a:p>
              <a:endParaRPr lang="zh-TW" altLang="zh-TW">
                <a:latin typeface="Trebuchet MSTrebuchet MS"/>
              </a:endParaRPr>
            </a:p>
          </p:txBody>
        </p:sp>
        <p:sp>
          <p:nvSpPr>
            <p:cNvPr id="4230" name="Rectangle 36"/>
            <p:cNvSpPr>
              <a:spLocks noChangeArrowheads="1"/>
            </p:cNvSpPr>
            <p:nvPr/>
          </p:nvSpPr>
          <p:spPr bwMode="auto">
            <a:xfrm>
              <a:off x="1011" y="2321"/>
              <a:ext cx="289"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P-well</a:t>
              </a:r>
              <a:endParaRPr lang="en-US" altLang="zh-TW" sz="1600" b="0">
                <a:latin typeface="Trebuchet MSTrebuchet MS"/>
                <a:ea typeface="SimSun" pitchFamily="2" charset="-122"/>
              </a:endParaRPr>
            </a:p>
          </p:txBody>
        </p:sp>
        <p:sp>
          <p:nvSpPr>
            <p:cNvPr id="4231" name="Rectangle 37"/>
            <p:cNvSpPr>
              <a:spLocks noChangeArrowheads="1"/>
            </p:cNvSpPr>
            <p:nvPr/>
          </p:nvSpPr>
          <p:spPr bwMode="auto">
            <a:xfrm>
              <a:off x="1493" y="2142"/>
              <a:ext cx="180" cy="484"/>
            </a:xfrm>
            <a:prstGeom prst="rect">
              <a:avLst/>
            </a:prstGeom>
            <a:solidFill>
              <a:srgbClr val="00CC99"/>
            </a:solidFill>
            <a:ln w="9525">
              <a:solidFill>
                <a:srgbClr val="000000"/>
              </a:solidFill>
              <a:miter lim="800000"/>
              <a:headEnd/>
              <a:tailEnd/>
            </a:ln>
          </p:spPr>
          <p:txBody>
            <a:bodyPr/>
            <a:lstStyle/>
            <a:p>
              <a:endParaRPr lang="zh-TW" altLang="zh-TW">
                <a:latin typeface="Trebuchet MSTrebuchet MS"/>
              </a:endParaRPr>
            </a:p>
          </p:txBody>
        </p:sp>
        <p:sp>
          <p:nvSpPr>
            <p:cNvPr id="4232" name="Rectangle 38"/>
            <p:cNvSpPr>
              <a:spLocks noChangeArrowheads="1"/>
            </p:cNvSpPr>
            <p:nvPr/>
          </p:nvSpPr>
          <p:spPr bwMode="auto">
            <a:xfrm rot="5400000">
              <a:off x="1499" y="2303"/>
              <a:ext cx="191" cy="11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STI</a:t>
              </a:r>
              <a:endParaRPr lang="en-US" altLang="zh-TW" sz="1600" b="0">
                <a:latin typeface="Trebuchet MSTrebuchet MS"/>
                <a:ea typeface="SimSun" pitchFamily="2" charset="-122"/>
              </a:endParaRPr>
            </a:p>
          </p:txBody>
        </p:sp>
        <p:sp>
          <p:nvSpPr>
            <p:cNvPr id="4233" name="Rectangle 39"/>
            <p:cNvSpPr>
              <a:spLocks noChangeArrowheads="1"/>
            </p:cNvSpPr>
            <p:nvPr/>
          </p:nvSpPr>
          <p:spPr bwMode="auto">
            <a:xfrm>
              <a:off x="2204" y="2567"/>
              <a:ext cx="272"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600" b="0">
                <a:latin typeface="Trebuchet MSTrebuchet MS"/>
                <a:ea typeface="SimSun" pitchFamily="2" charset="-122"/>
              </a:endParaRPr>
            </a:p>
          </p:txBody>
        </p:sp>
        <p:sp>
          <p:nvSpPr>
            <p:cNvPr id="4234" name="Rectangle 40"/>
            <p:cNvSpPr>
              <a:spLocks noChangeArrowheads="1"/>
            </p:cNvSpPr>
            <p:nvPr/>
          </p:nvSpPr>
          <p:spPr bwMode="auto">
            <a:xfrm>
              <a:off x="584" y="1048"/>
              <a:ext cx="861" cy="155"/>
            </a:xfrm>
            <a:prstGeom prst="rect">
              <a:avLst/>
            </a:prstGeom>
            <a:noFill/>
            <a:ln w="9525">
              <a:noFill/>
              <a:miter lim="800000"/>
              <a:headEnd/>
              <a:tailEnd/>
            </a:ln>
          </p:spPr>
          <p:txBody>
            <a:bodyPr lIns="0" tIns="0" rIns="0" bIns="0">
              <a:spAutoFit/>
            </a:bodyPr>
            <a:lstStyle/>
            <a:p>
              <a:pPr algn="l" eaLnBrk="0" hangingPunct="0"/>
              <a:r>
                <a:rPr lang="en-US" altLang="zh-TW" sz="1200">
                  <a:solidFill>
                    <a:srgbClr val="000000"/>
                  </a:solidFill>
                  <a:latin typeface="Trebuchet MSTrebuchet MS"/>
                  <a:ea typeface="SimSun" pitchFamily="2" charset="-122"/>
                </a:rPr>
                <a:t>Extraction Field </a:t>
              </a:r>
              <a:endParaRPr lang="en-US" altLang="zh-TW" sz="1600" b="0">
                <a:latin typeface="Trebuchet MSTrebuchet MS"/>
                <a:ea typeface="SimSun" pitchFamily="2" charset="-122"/>
              </a:endParaRPr>
            </a:p>
          </p:txBody>
        </p:sp>
        <p:grpSp>
          <p:nvGrpSpPr>
            <p:cNvPr id="7" name="Group 41"/>
            <p:cNvGrpSpPr>
              <a:grpSpLocks/>
            </p:cNvGrpSpPr>
            <p:nvPr/>
          </p:nvGrpSpPr>
          <p:grpSpPr bwMode="auto">
            <a:xfrm>
              <a:off x="1442" y="1063"/>
              <a:ext cx="128" cy="423"/>
              <a:chOff x="1123" y="1092"/>
              <a:chExt cx="101" cy="423"/>
            </a:xfrm>
          </p:grpSpPr>
          <p:sp>
            <p:nvSpPr>
              <p:cNvPr id="4291" name="Rectangle 42"/>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292" name="Freeform 43"/>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a:latin typeface="Trebuchet MSTrebuchet MS"/>
                </a:endParaRPr>
              </a:p>
            </p:txBody>
          </p:sp>
        </p:grpSp>
        <p:grpSp>
          <p:nvGrpSpPr>
            <p:cNvPr id="8" name="Group 44"/>
            <p:cNvGrpSpPr>
              <a:grpSpLocks/>
            </p:cNvGrpSpPr>
            <p:nvPr/>
          </p:nvGrpSpPr>
          <p:grpSpPr bwMode="auto">
            <a:xfrm>
              <a:off x="1865" y="1068"/>
              <a:ext cx="137" cy="616"/>
              <a:chOff x="1436" y="1042"/>
              <a:chExt cx="101" cy="494"/>
            </a:xfrm>
          </p:grpSpPr>
          <p:sp>
            <p:nvSpPr>
              <p:cNvPr id="4289" name="Rectangle 45"/>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a:latin typeface="Trebuchet MSTrebuchet MS"/>
                </a:endParaRPr>
              </a:p>
            </p:txBody>
          </p:sp>
          <p:sp>
            <p:nvSpPr>
              <p:cNvPr id="4290" name="Freeform 46"/>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a:latin typeface="Trebuchet MSTrebuchet MS"/>
                </a:endParaRPr>
              </a:p>
            </p:txBody>
          </p:sp>
        </p:grpSp>
        <p:sp>
          <p:nvSpPr>
            <p:cNvPr id="4237" name="Rectangle 47"/>
            <p:cNvSpPr>
              <a:spLocks noChangeArrowheads="1"/>
            </p:cNvSpPr>
            <p:nvPr/>
          </p:nvSpPr>
          <p:spPr bwMode="auto">
            <a:xfrm>
              <a:off x="2057" y="1059"/>
              <a:ext cx="114"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600" b="0">
                <a:latin typeface="Trebuchet MSTrebuchet MS"/>
                <a:ea typeface="SimSun" pitchFamily="2" charset="-122"/>
              </a:endParaRPr>
            </a:p>
          </p:txBody>
        </p:sp>
        <p:grpSp>
          <p:nvGrpSpPr>
            <p:cNvPr id="9" name="Group 48"/>
            <p:cNvGrpSpPr>
              <a:grpSpLocks/>
            </p:cNvGrpSpPr>
            <p:nvPr/>
          </p:nvGrpSpPr>
          <p:grpSpPr bwMode="auto">
            <a:xfrm>
              <a:off x="1462" y="1777"/>
              <a:ext cx="190" cy="224"/>
              <a:chOff x="1138" y="1611"/>
              <a:chExt cx="140" cy="179"/>
            </a:xfrm>
          </p:grpSpPr>
          <p:sp>
            <p:nvSpPr>
              <p:cNvPr id="4287" name="Rectangle 49"/>
              <p:cNvSpPr>
                <a:spLocks noChangeArrowheads="1"/>
              </p:cNvSpPr>
              <p:nvPr/>
            </p:nvSpPr>
            <p:spPr bwMode="auto">
              <a:xfrm>
                <a:off x="1138" y="1611"/>
                <a:ext cx="139" cy="178"/>
              </a:xfrm>
              <a:prstGeom prst="rect">
                <a:avLst/>
              </a:prstGeom>
              <a:blipFill dpi="0" rotWithShape="0">
                <a:blip r:embed="rId4"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288" name="Rectangle 50"/>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grpSp>
          <p:nvGrpSpPr>
            <p:cNvPr id="10" name="Group 51"/>
            <p:cNvGrpSpPr>
              <a:grpSpLocks/>
            </p:cNvGrpSpPr>
            <p:nvPr/>
          </p:nvGrpSpPr>
          <p:grpSpPr bwMode="auto">
            <a:xfrm>
              <a:off x="2085" y="1809"/>
              <a:ext cx="62" cy="57"/>
              <a:chOff x="584" y="862"/>
              <a:chExt cx="64" cy="63"/>
            </a:xfrm>
          </p:grpSpPr>
          <p:grpSp>
            <p:nvGrpSpPr>
              <p:cNvPr id="11" name="Group 52"/>
              <p:cNvGrpSpPr>
                <a:grpSpLocks/>
              </p:cNvGrpSpPr>
              <p:nvPr/>
            </p:nvGrpSpPr>
            <p:grpSpPr bwMode="auto">
              <a:xfrm>
                <a:off x="585" y="867"/>
                <a:ext cx="59" cy="58"/>
                <a:chOff x="585" y="751"/>
                <a:chExt cx="174" cy="174"/>
              </a:xfrm>
            </p:grpSpPr>
            <p:sp>
              <p:nvSpPr>
                <p:cNvPr id="4285" name="Line 53"/>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86" name="Line 54"/>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84" name="Oval 55"/>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grpSp>
          <p:nvGrpSpPr>
            <p:cNvPr id="12" name="Group 56"/>
            <p:cNvGrpSpPr>
              <a:grpSpLocks/>
            </p:cNvGrpSpPr>
            <p:nvPr/>
          </p:nvGrpSpPr>
          <p:grpSpPr bwMode="auto">
            <a:xfrm>
              <a:off x="2101" y="1988"/>
              <a:ext cx="62" cy="58"/>
              <a:chOff x="1610" y="1780"/>
              <a:chExt cx="46" cy="46"/>
            </a:xfrm>
          </p:grpSpPr>
          <p:sp>
            <p:nvSpPr>
              <p:cNvPr id="4281" name="Line 57"/>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82" name="Oval 58"/>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241" name="Line 59"/>
            <p:cNvSpPr>
              <a:spLocks noChangeShapeType="1"/>
            </p:cNvSpPr>
            <p:nvPr/>
          </p:nvSpPr>
          <p:spPr bwMode="auto">
            <a:xfrm flipH="1" flipV="1">
              <a:off x="2122" y="1901"/>
              <a:ext cx="9" cy="90"/>
            </a:xfrm>
            <a:prstGeom prst="line">
              <a:avLst/>
            </a:prstGeom>
            <a:noFill/>
            <a:ln w="9525">
              <a:solidFill>
                <a:schemeClr val="tx1"/>
              </a:solidFill>
              <a:round/>
              <a:headEnd/>
              <a:tailEnd type="triangle" w="sm" len="sm"/>
            </a:ln>
          </p:spPr>
          <p:txBody>
            <a:bodyPr/>
            <a:lstStyle/>
            <a:p>
              <a:endParaRPr lang="zh-TW" altLang="en-US">
                <a:latin typeface="Trebuchet MSTrebuchet MS"/>
              </a:endParaRPr>
            </a:p>
          </p:txBody>
        </p:sp>
        <p:sp>
          <p:nvSpPr>
            <p:cNvPr id="4242" name="Freeform 60"/>
            <p:cNvSpPr>
              <a:spLocks/>
            </p:cNvSpPr>
            <p:nvPr/>
          </p:nvSpPr>
          <p:spPr bwMode="auto">
            <a:xfrm rot="2157">
              <a:off x="2077" y="1608"/>
              <a:ext cx="60" cy="158"/>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243" name="Freeform 61"/>
            <p:cNvSpPr>
              <a:spLocks/>
            </p:cNvSpPr>
            <p:nvPr/>
          </p:nvSpPr>
          <p:spPr bwMode="auto">
            <a:xfrm rot="-30">
              <a:off x="2151" y="1612"/>
              <a:ext cx="57" cy="157"/>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244" name="Line 62"/>
            <p:cNvSpPr>
              <a:spLocks noChangeShapeType="1"/>
            </p:cNvSpPr>
            <p:nvPr/>
          </p:nvSpPr>
          <p:spPr bwMode="auto">
            <a:xfrm flipV="1">
              <a:off x="2149" y="1479"/>
              <a:ext cx="0" cy="291"/>
            </a:xfrm>
            <a:prstGeom prst="line">
              <a:avLst/>
            </a:prstGeom>
            <a:noFill/>
            <a:ln w="12700">
              <a:solidFill>
                <a:schemeClr val="tx1"/>
              </a:solidFill>
              <a:round/>
              <a:headEnd/>
              <a:tailEnd type="triangle" w="med" len="med"/>
            </a:ln>
          </p:spPr>
          <p:txBody>
            <a:bodyPr/>
            <a:lstStyle/>
            <a:p>
              <a:endParaRPr lang="zh-TW" altLang="en-US">
                <a:latin typeface="Trebuchet MSTrebuchet MS"/>
              </a:endParaRPr>
            </a:p>
          </p:txBody>
        </p:sp>
        <p:grpSp>
          <p:nvGrpSpPr>
            <p:cNvPr id="13" name="Group 63"/>
            <p:cNvGrpSpPr>
              <a:grpSpLocks/>
            </p:cNvGrpSpPr>
            <p:nvPr/>
          </p:nvGrpSpPr>
          <p:grpSpPr bwMode="auto">
            <a:xfrm>
              <a:off x="1484" y="1802"/>
              <a:ext cx="62" cy="57"/>
              <a:chOff x="584" y="862"/>
              <a:chExt cx="64" cy="63"/>
            </a:xfrm>
          </p:grpSpPr>
          <p:grpSp>
            <p:nvGrpSpPr>
              <p:cNvPr id="14" name="Group 64"/>
              <p:cNvGrpSpPr>
                <a:grpSpLocks/>
              </p:cNvGrpSpPr>
              <p:nvPr/>
            </p:nvGrpSpPr>
            <p:grpSpPr bwMode="auto">
              <a:xfrm>
                <a:off x="585" y="867"/>
                <a:ext cx="59" cy="58"/>
                <a:chOff x="585" y="751"/>
                <a:chExt cx="174" cy="174"/>
              </a:xfrm>
            </p:grpSpPr>
            <p:sp>
              <p:nvSpPr>
                <p:cNvPr id="4279" name="Line 65"/>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80" name="Line 66"/>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78" name="Oval 67"/>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grpSp>
          <p:nvGrpSpPr>
            <p:cNvPr id="15" name="Group 68"/>
            <p:cNvGrpSpPr>
              <a:grpSpLocks/>
            </p:cNvGrpSpPr>
            <p:nvPr/>
          </p:nvGrpSpPr>
          <p:grpSpPr bwMode="auto">
            <a:xfrm>
              <a:off x="1565" y="1802"/>
              <a:ext cx="62" cy="57"/>
              <a:chOff x="584" y="862"/>
              <a:chExt cx="64" cy="63"/>
            </a:xfrm>
          </p:grpSpPr>
          <p:grpSp>
            <p:nvGrpSpPr>
              <p:cNvPr id="16" name="Group 69"/>
              <p:cNvGrpSpPr>
                <a:grpSpLocks/>
              </p:cNvGrpSpPr>
              <p:nvPr/>
            </p:nvGrpSpPr>
            <p:grpSpPr bwMode="auto">
              <a:xfrm>
                <a:off x="585" y="867"/>
                <a:ext cx="59" cy="58"/>
                <a:chOff x="585" y="751"/>
                <a:chExt cx="174" cy="174"/>
              </a:xfrm>
            </p:grpSpPr>
            <p:sp>
              <p:nvSpPr>
                <p:cNvPr id="4275" name="Line 70"/>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76" name="Line 71"/>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74" name="Oval 72"/>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247" name="Line 73"/>
            <p:cNvSpPr>
              <a:spLocks noChangeShapeType="1"/>
            </p:cNvSpPr>
            <p:nvPr/>
          </p:nvSpPr>
          <p:spPr bwMode="auto">
            <a:xfrm flipV="1">
              <a:off x="1563" y="1527"/>
              <a:ext cx="0" cy="247"/>
            </a:xfrm>
            <a:prstGeom prst="line">
              <a:avLst/>
            </a:prstGeom>
            <a:noFill/>
            <a:ln w="12700">
              <a:solidFill>
                <a:schemeClr val="tx1"/>
              </a:solidFill>
              <a:round/>
              <a:headEnd/>
              <a:tailEnd type="triangle" w="med" len="med"/>
            </a:ln>
          </p:spPr>
          <p:txBody>
            <a:bodyPr/>
            <a:lstStyle/>
            <a:p>
              <a:endParaRPr lang="zh-TW" altLang="en-US">
                <a:latin typeface="Trebuchet MSTrebuchet MS"/>
              </a:endParaRPr>
            </a:p>
          </p:txBody>
        </p:sp>
        <p:sp>
          <p:nvSpPr>
            <p:cNvPr id="4248" name="Freeform 74"/>
            <p:cNvSpPr>
              <a:spLocks/>
            </p:cNvSpPr>
            <p:nvPr/>
          </p:nvSpPr>
          <p:spPr bwMode="auto">
            <a:xfrm>
              <a:off x="1396" y="1664"/>
              <a:ext cx="154" cy="119"/>
            </a:xfrm>
            <a:custGeom>
              <a:avLst/>
              <a:gdLst>
                <a:gd name="T0" fmla="*/ 114 w 114"/>
                <a:gd name="T1" fmla="*/ 96 h 96"/>
                <a:gd name="T2" fmla="*/ 96 w 114"/>
                <a:gd name="T3" fmla="*/ 24 h 96"/>
                <a:gd name="T4" fmla="*/ 54 w 114"/>
                <a:gd name="T5" fmla="*/ 6 h 96"/>
                <a:gd name="T6" fmla="*/ 0 w 114"/>
                <a:gd name="T7" fmla="*/ 60 h 96"/>
                <a:gd name="T8" fmla="*/ 0 60000 65536"/>
                <a:gd name="T9" fmla="*/ 0 60000 65536"/>
                <a:gd name="T10" fmla="*/ 0 60000 65536"/>
                <a:gd name="T11" fmla="*/ 0 60000 65536"/>
                <a:gd name="T12" fmla="*/ 0 w 114"/>
                <a:gd name="T13" fmla="*/ 0 h 96"/>
                <a:gd name="T14" fmla="*/ 114 w 114"/>
                <a:gd name="T15" fmla="*/ 96 h 96"/>
              </a:gdLst>
              <a:ahLst/>
              <a:cxnLst>
                <a:cxn ang="T8">
                  <a:pos x="T0" y="T1"/>
                </a:cxn>
                <a:cxn ang="T9">
                  <a:pos x="T2" y="T3"/>
                </a:cxn>
                <a:cxn ang="T10">
                  <a:pos x="T4" y="T5"/>
                </a:cxn>
                <a:cxn ang="T11">
                  <a:pos x="T6" y="T7"/>
                </a:cxn>
              </a:cxnLst>
              <a:rect l="T12" t="T13" r="T14" b="T15"/>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249" name="Freeform 75"/>
            <p:cNvSpPr>
              <a:spLocks/>
            </p:cNvSpPr>
            <p:nvPr/>
          </p:nvSpPr>
          <p:spPr bwMode="auto">
            <a:xfrm rot="2753488" flipH="1">
              <a:off x="1579" y="1639"/>
              <a:ext cx="55" cy="137"/>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grpSp>
          <p:nvGrpSpPr>
            <p:cNvPr id="17" name="Group 76"/>
            <p:cNvGrpSpPr>
              <a:grpSpLocks/>
            </p:cNvGrpSpPr>
            <p:nvPr/>
          </p:nvGrpSpPr>
          <p:grpSpPr bwMode="auto">
            <a:xfrm>
              <a:off x="846" y="1520"/>
              <a:ext cx="279" cy="333"/>
              <a:chOff x="3521" y="1373"/>
              <a:chExt cx="333" cy="411"/>
            </a:xfrm>
          </p:grpSpPr>
          <p:grpSp>
            <p:nvGrpSpPr>
              <p:cNvPr id="18" name="Group 77"/>
              <p:cNvGrpSpPr>
                <a:grpSpLocks/>
              </p:cNvGrpSpPr>
              <p:nvPr/>
            </p:nvGrpSpPr>
            <p:grpSpPr bwMode="auto">
              <a:xfrm>
                <a:off x="3626" y="1713"/>
                <a:ext cx="74" cy="71"/>
                <a:chOff x="584" y="862"/>
                <a:chExt cx="64" cy="63"/>
              </a:xfrm>
            </p:grpSpPr>
            <p:grpSp>
              <p:nvGrpSpPr>
                <p:cNvPr id="19" name="Group 78"/>
                <p:cNvGrpSpPr>
                  <a:grpSpLocks/>
                </p:cNvGrpSpPr>
                <p:nvPr/>
              </p:nvGrpSpPr>
              <p:grpSpPr bwMode="auto">
                <a:xfrm>
                  <a:off x="585" y="867"/>
                  <a:ext cx="59" cy="58"/>
                  <a:chOff x="585" y="751"/>
                  <a:chExt cx="174" cy="174"/>
                </a:xfrm>
              </p:grpSpPr>
              <p:sp>
                <p:nvSpPr>
                  <p:cNvPr id="4271" name="Line 79"/>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72" name="Line 80"/>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70" name="Oval 81"/>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grpSp>
            <p:nvGrpSpPr>
              <p:cNvPr id="20" name="Group 82"/>
              <p:cNvGrpSpPr>
                <a:grpSpLocks/>
              </p:cNvGrpSpPr>
              <p:nvPr/>
            </p:nvGrpSpPr>
            <p:grpSpPr bwMode="auto">
              <a:xfrm>
                <a:off x="3723" y="1713"/>
                <a:ext cx="74" cy="71"/>
                <a:chOff x="584" y="862"/>
                <a:chExt cx="64" cy="63"/>
              </a:xfrm>
            </p:grpSpPr>
            <p:grpSp>
              <p:nvGrpSpPr>
                <p:cNvPr id="21" name="Group 83"/>
                <p:cNvGrpSpPr>
                  <a:grpSpLocks/>
                </p:cNvGrpSpPr>
                <p:nvPr/>
              </p:nvGrpSpPr>
              <p:grpSpPr bwMode="auto">
                <a:xfrm>
                  <a:off x="585" y="867"/>
                  <a:ext cx="59" cy="58"/>
                  <a:chOff x="585" y="751"/>
                  <a:chExt cx="174" cy="174"/>
                </a:xfrm>
              </p:grpSpPr>
              <p:sp>
                <p:nvSpPr>
                  <p:cNvPr id="4267" name="Line 84"/>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68" name="Line 85"/>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66" name="Oval 86"/>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262" name="Line 87"/>
              <p:cNvSpPr>
                <a:spLocks noChangeShapeType="1"/>
              </p:cNvSpPr>
              <p:nvPr/>
            </p:nvSpPr>
            <p:spPr bwMode="auto">
              <a:xfrm flipV="1">
                <a:off x="3720" y="1373"/>
                <a:ext cx="0" cy="306"/>
              </a:xfrm>
              <a:prstGeom prst="line">
                <a:avLst/>
              </a:prstGeom>
              <a:noFill/>
              <a:ln w="12700">
                <a:solidFill>
                  <a:schemeClr val="tx1"/>
                </a:solidFill>
                <a:round/>
                <a:headEnd/>
                <a:tailEnd type="triangle" w="med" len="med"/>
              </a:ln>
            </p:spPr>
            <p:txBody>
              <a:bodyPr/>
              <a:lstStyle/>
              <a:p>
                <a:endParaRPr lang="zh-TW" altLang="en-US">
                  <a:latin typeface="Trebuchet MSTrebuchet MS"/>
                </a:endParaRPr>
              </a:p>
            </p:txBody>
          </p:sp>
          <p:sp>
            <p:nvSpPr>
              <p:cNvPr id="4263" name="Freeform 88"/>
              <p:cNvSpPr>
                <a:spLocks/>
              </p:cNvSpPr>
              <p:nvPr/>
            </p:nvSpPr>
            <p:spPr bwMode="auto">
              <a:xfrm>
                <a:off x="3521" y="1542"/>
                <a:ext cx="184" cy="148"/>
              </a:xfrm>
              <a:custGeom>
                <a:avLst/>
                <a:gdLst>
                  <a:gd name="T0" fmla="*/ 114 w 114"/>
                  <a:gd name="T1" fmla="*/ 96 h 96"/>
                  <a:gd name="T2" fmla="*/ 96 w 114"/>
                  <a:gd name="T3" fmla="*/ 24 h 96"/>
                  <a:gd name="T4" fmla="*/ 54 w 114"/>
                  <a:gd name="T5" fmla="*/ 6 h 96"/>
                  <a:gd name="T6" fmla="*/ 0 w 114"/>
                  <a:gd name="T7" fmla="*/ 60 h 96"/>
                  <a:gd name="T8" fmla="*/ 0 60000 65536"/>
                  <a:gd name="T9" fmla="*/ 0 60000 65536"/>
                  <a:gd name="T10" fmla="*/ 0 60000 65536"/>
                  <a:gd name="T11" fmla="*/ 0 60000 65536"/>
                  <a:gd name="T12" fmla="*/ 0 w 114"/>
                  <a:gd name="T13" fmla="*/ 0 h 96"/>
                  <a:gd name="T14" fmla="*/ 114 w 114"/>
                  <a:gd name="T15" fmla="*/ 96 h 96"/>
                </a:gdLst>
                <a:ahLst/>
                <a:cxnLst>
                  <a:cxn ang="T8">
                    <a:pos x="T0" y="T1"/>
                  </a:cxn>
                  <a:cxn ang="T9">
                    <a:pos x="T2" y="T3"/>
                  </a:cxn>
                  <a:cxn ang="T10">
                    <a:pos x="T4" y="T5"/>
                  </a:cxn>
                  <a:cxn ang="T11">
                    <a:pos x="T6" y="T7"/>
                  </a:cxn>
                </a:cxnLst>
                <a:rect l="T12" t="T13" r="T14" b="T15"/>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264" name="Freeform 89"/>
              <p:cNvSpPr>
                <a:spLocks/>
              </p:cNvSpPr>
              <p:nvPr/>
            </p:nvSpPr>
            <p:spPr bwMode="auto">
              <a:xfrm rot="2753488" flipH="1">
                <a:off x="3739" y="1515"/>
                <a:ext cx="67" cy="163"/>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grpSp>
        <p:sp>
          <p:nvSpPr>
            <p:cNvPr id="4251" name="Freeform 90"/>
            <p:cNvSpPr>
              <a:spLocks/>
            </p:cNvSpPr>
            <p:nvPr/>
          </p:nvSpPr>
          <p:spPr bwMode="auto">
            <a:xfrm flipH="1">
              <a:off x="1028" y="1720"/>
              <a:ext cx="154" cy="55"/>
            </a:xfrm>
            <a:custGeom>
              <a:avLst/>
              <a:gdLst>
                <a:gd name="T0" fmla="*/ 114 w 114"/>
                <a:gd name="T1" fmla="*/ 96 h 96"/>
                <a:gd name="T2" fmla="*/ 96 w 114"/>
                <a:gd name="T3" fmla="*/ 24 h 96"/>
                <a:gd name="T4" fmla="*/ 54 w 114"/>
                <a:gd name="T5" fmla="*/ 6 h 96"/>
                <a:gd name="T6" fmla="*/ 0 w 114"/>
                <a:gd name="T7" fmla="*/ 60 h 96"/>
                <a:gd name="T8" fmla="*/ 0 60000 65536"/>
                <a:gd name="T9" fmla="*/ 0 60000 65536"/>
                <a:gd name="T10" fmla="*/ 0 60000 65536"/>
                <a:gd name="T11" fmla="*/ 0 60000 65536"/>
                <a:gd name="T12" fmla="*/ 0 w 114"/>
                <a:gd name="T13" fmla="*/ 0 h 96"/>
                <a:gd name="T14" fmla="*/ 114 w 114"/>
                <a:gd name="T15" fmla="*/ 96 h 96"/>
              </a:gdLst>
              <a:ahLst/>
              <a:cxnLst>
                <a:cxn ang="T8">
                  <a:pos x="T0" y="T1"/>
                </a:cxn>
                <a:cxn ang="T9">
                  <a:pos x="T2" y="T3"/>
                </a:cxn>
                <a:cxn ang="T10">
                  <a:pos x="T4" y="T5"/>
                </a:cxn>
                <a:cxn ang="T11">
                  <a:pos x="T6" y="T7"/>
                </a:cxn>
              </a:cxnLst>
              <a:rect l="T12" t="T13" r="T14" b="T15"/>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252" name="Freeform 91"/>
            <p:cNvSpPr>
              <a:spLocks/>
            </p:cNvSpPr>
            <p:nvPr/>
          </p:nvSpPr>
          <p:spPr bwMode="auto">
            <a:xfrm flipH="1">
              <a:off x="1612" y="1704"/>
              <a:ext cx="154" cy="55"/>
            </a:xfrm>
            <a:custGeom>
              <a:avLst/>
              <a:gdLst>
                <a:gd name="T0" fmla="*/ 114 w 114"/>
                <a:gd name="T1" fmla="*/ 96 h 96"/>
                <a:gd name="T2" fmla="*/ 96 w 114"/>
                <a:gd name="T3" fmla="*/ 24 h 96"/>
                <a:gd name="T4" fmla="*/ 54 w 114"/>
                <a:gd name="T5" fmla="*/ 6 h 96"/>
                <a:gd name="T6" fmla="*/ 0 w 114"/>
                <a:gd name="T7" fmla="*/ 60 h 96"/>
                <a:gd name="T8" fmla="*/ 0 60000 65536"/>
                <a:gd name="T9" fmla="*/ 0 60000 65536"/>
                <a:gd name="T10" fmla="*/ 0 60000 65536"/>
                <a:gd name="T11" fmla="*/ 0 60000 65536"/>
                <a:gd name="T12" fmla="*/ 0 w 114"/>
                <a:gd name="T13" fmla="*/ 0 h 96"/>
                <a:gd name="T14" fmla="*/ 114 w 114"/>
                <a:gd name="T15" fmla="*/ 96 h 96"/>
              </a:gdLst>
              <a:ahLst/>
              <a:cxnLst>
                <a:cxn ang="T8">
                  <a:pos x="T0" y="T1"/>
                </a:cxn>
                <a:cxn ang="T9">
                  <a:pos x="T2" y="T3"/>
                </a:cxn>
                <a:cxn ang="T10">
                  <a:pos x="T4" y="T5"/>
                </a:cxn>
                <a:cxn ang="T11">
                  <a:pos x="T6" y="T7"/>
                </a:cxn>
              </a:cxnLst>
              <a:rect l="T12" t="T13" r="T14" b="T15"/>
              <a:pathLst>
                <a:path w="114" h="96">
                  <a:moveTo>
                    <a:pt x="114" y="96"/>
                  </a:moveTo>
                  <a:cubicBezTo>
                    <a:pt x="110" y="67"/>
                    <a:pt x="106" y="39"/>
                    <a:pt x="96" y="24"/>
                  </a:cubicBezTo>
                  <a:cubicBezTo>
                    <a:pt x="86" y="9"/>
                    <a:pt x="70" y="0"/>
                    <a:pt x="54" y="6"/>
                  </a:cubicBezTo>
                  <a:cubicBezTo>
                    <a:pt x="38" y="12"/>
                    <a:pt x="11" y="49"/>
                    <a:pt x="0" y="60"/>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253" name="Freeform 92"/>
            <p:cNvSpPr>
              <a:spLocks/>
            </p:cNvSpPr>
            <p:nvPr/>
          </p:nvSpPr>
          <p:spPr bwMode="auto">
            <a:xfrm>
              <a:off x="2166" y="1706"/>
              <a:ext cx="144" cy="64"/>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grpSp>
          <p:nvGrpSpPr>
            <p:cNvPr id="22" name="Group 93"/>
            <p:cNvGrpSpPr>
              <a:grpSpLocks/>
            </p:cNvGrpSpPr>
            <p:nvPr/>
          </p:nvGrpSpPr>
          <p:grpSpPr bwMode="auto">
            <a:xfrm>
              <a:off x="1517" y="1880"/>
              <a:ext cx="62" cy="57"/>
              <a:chOff x="584" y="862"/>
              <a:chExt cx="64" cy="63"/>
            </a:xfrm>
          </p:grpSpPr>
          <p:grpSp>
            <p:nvGrpSpPr>
              <p:cNvPr id="23" name="Group 94"/>
              <p:cNvGrpSpPr>
                <a:grpSpLocks/>
              </p:cNvGrpSpPr>
              <p:nvPr/>
            </p:nvGrpSpPr>
            <p:grpSpPr bwMode="auto">
              <a:xfrm>
                <a:off x="585" y="867"/>
                <a:ext cx="59" cy="58"/>
                <a:chOff x="585" y="751"/>
                <a:chExt cx="174" cy="174"/>
              </a:xfrm>
            </p:grpSpPr>
            <p:sp>
              <p:nvSpPr>
                <p:cNvPr id="4258" name="Line 95"/>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259" name="Line 96"/>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257" name="Oval 97"/>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255" name="Oval 98"/>
            <p:cNvSpPr>
              <a:spLocks noChangeArrowheads="1"/>
            </p:cNvSpPr>
            <p:nvPr/>
          </p:nvSpPr>
          <p:spPr bwMode="auto">
            <a:xfrm>
              <a:off x="1786" y="1371"/>
              <a:ext cx="912" cy="1451"/>
            </a:xfrm>
            <a:prstGeom prst="ellipse">
              <a:avLst/>
            </a:prstGeom>
            <a:noFill/>
            <a:ln w="50800">
              <a:solidFill>
                <a:srgbClr val="008000"/>
              </a:solidFill>
              <a:prstDash val="dash"/>
              <a:round/>
              <a:headEnd/>
              <a:tailEnd/>
            </a:ln>
          </p:spPr>
          <p:txBody>
            <a:bodyPr wrap="none" anchor="ctr"/>
            <a:lstStyle/>
            <a:p>
              <a:endParaRPr lang="zh-TW" altLang="zh-TW">
                <a:latin typeface="Trebuchet MSTrebuchet MS"/>
              </a:endParaRPr>
            </a:p>
          </p:txBody>
        </p:sp>
      </p:grpSp>
      <p:sp>
        <p:nvSpPr>
          <p:cNvPr id="4101" name="Line 99"/>
          <p:cNvSpPr>
            <a:spLocks noChangeShapeType="1"/>
          </p:cNvSpPr>
          <p:nvPr/>
        </p:nvSpPr>
        <p:spPr bwMode="auto">
          <a:xfrm flipV="1">
            <a:off x="4687889" y="1564980"/>
            <a:ext cx="765175" cy="519113"/>
          </a:xfrm>
          <a:prstGeom prst="line">
            <a:avLst/>
          </a:prstGeom>
          <a:noFill/>
          <a:ln w="50800">
            <a:solidFill>
              <a:srgbClr val="000000"/>
            </a:solidFill>
            <a:round/>
            <a:headEnd/>
            <a:tailEnd type="triangle" w="med" len="med"/>
          </a:ln>
        </p:spPr>
        <p:txBody>
          <a:bodyPr/>
          <a:lstStyle/>
          <a:p>
            <a:endParaRPr lang="zh-TW" altLang="en-US">
              <a:latin typeface="Trebuchet MSTrebuchet MS"/>
            </a:endParaRPr>
          </a:p>
        </p:txBody>
      </p:sp>
      <p:sp>
        <p:nvSpPr>
          <p:cNvPr id="4102" name="Line 100"/>
          <p:cNvSpPr>
            <a:spLocks noChangeShapeType="1"/>
          </p:cNvSpPr>
          <p:nvPr/>
        </p:nvSpPr>
        <p:spPr bwMode="auto">
          <a:xfrm>
            <a:off x="4676775" y="2284118"/>
            <a:ext cx="800100" cy="469106"/>
          </a:xfrm>
          <a:prstGeom prst="line">
            <a:avLst/>
          </a:prstGeom>
          <a:noFill/>
          <a:ln w="50800">
            <a:solidFill>
              <a:srgbClr val="000000"/>
            </a:solidFill>
            <a:round/>
            <a:headEnd/>
            <a:tailEnd type="triangle" w="med" len="med"/>
          </a:ln>
        </p:spPr>
        <p:txBody>
          <a:bodyPr/>
          <a:lstStyle/>
          <a:p>
            <a:endParaRPr lang="zh-TW" altLang="en-US">
              <a:latin typeface="Trebuchet MSTrebuchet MS"/>
            </a:endParaRPr>
          </a:p>
        </p:txBody>
      </p:sp>
      <p:sp>
        <p:nvSpPr>
          <p:cNvPr id="4103" name="Rectangle 101"/>
          <p:cNvSpPr>
            <a:spLocks noChangeArrowheads="1"/>
          </p:cNvSpPr>
          <p:nvPr/>
        </p:nvSpPr>
        <p:spPr bwMode="auto">
          <a:xfrm>
            <a:off x="5962650" y="540544"/>
            <a:ext cx="2273300" cy="2195513"/>
          </a:xfrm>
          <a:prstGeom prst="rect">
            <a:avLst/>
          </a:prstGeom>
          <a:solidFill>
            <a:srgbClr val="CCFFFF"/>
          </a:solidFill>
          <a:ln w="9525">
            <a:solidFill>
              <a:schemeClr val="tx1"/>
            </a:solidFill>
            <a:miter lim="800000"/>
            <a:headEnd/>
            <a:tailEnd/>
          </a:ln>
        </p:spPr>
        <p:txBody>
          <a:bodyPr wrap="none" anchor="ctr"/>
          <a:lstStyle/>
          <a:p>
            <a:endParaRPr lang="zh-TW" altLang="zh-TW">
              <a:latin typeface="Trebuchet MSTrebuchet MS"/>
            </a:endParaRPr>
          </a:p>
        </p:txBody>
      </p:sp>
      <p:sp>
        <p:nvSpPr>
          <p:cNvPr id="4104" name="Text Box 102"/>
          <p:cNvSpPr txBox="1">
            <a:spLocks noChangeArrowheads="1"/>
          </p:cNvSpPr>
          <p:nvPr/>
        </p:nvSpPr>
        <p:spPr bwMode="auto">
          <a:xfrm rot="-2440962">
            <a:off x="4381501" y="1362187"/>
            <a:ext cx="1666875" cy="276999"/>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dirty="0">
                <a:solidFill>
                  <a:schemeClr val="bg1"/>
                </a:solidFill>
                <a:latin typeface="Trebuchet MSTrebuchet MS"/>
                <a:ea typeface="SimSun" pitchFamily="2" charset="-122"/>
              </a:rPr>
              <a:t>With Larger DR</a:t>
            </a:r>
          </a:p>
        </p:txBody>
      </p:sp>
      <p:sp>
        <p:nvSpPr>
          <p:cNvPr id="4105" name="Rectangle 103"/>
          <p:cNvSpPr>
            <a:spLocks noChangeArrowheads="1"/>
          </p:cNvSpPr>
          <p:nvPr/>
        </p:nvSpPr>
        <p:spPr bwMode="auto">
          <a:xfrm>
            <a:off x="6264276" y="1910953"/>
            <a:ext cx="1311275" cy="384572"/>
          </a:xfrm>
          <a:prstGeom prst="rect">
            <a:avLst/>
          </a:prstGeom>
          <a:solidFill>
            <a:srgbClr val="FFCC00"/>
          </a:solidFill>
          <a:ln w="9525">
            <a:solidFill>
              <a:srgbClr val="000000"/>
            </a:solidFill>
            <a:miter lim="800000"/>
            <a:headEnd/>
            <a:tailEnd/>
          </a:ln>
        </p:spPr>
        <p:txBody>
          <a:bodyPr/>
          <a:lstStyle/>
          <a:p>
            <a:endParaRPr lang="zh-TW" altLang="zh-TW">
              <a:latin typeface="Trebuchet MSTrebuchet MS"/>
            </a:endParaRPr>
          </a:p>
        </p:txBody>
      </p:sp>
      <p:sp>
        <p:nvSpPr>
          <p:cNvPr id="4106" name="Rectangle 104"/>
          <p:cNvSpPr>
            <a:spLocks noChangeArrowheads="1"/>
          </p:cNvSpPr>
          <p:nvPr/>
        </p:nvSpPr>
        <p:spPr bwMode="auto">
          <a:xfrm>
            <a:off x="6264275" y="1478756"/>
            <a:ext cx="1712913" cy="1200150"/>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nvGrpSpPr>
          <p:cNvPr id="24" name="Group 105"/>
          <p:cNvGrpSpPr>
            <a:grpSpLocks/>
          </p:cNvGrpSpPr>
          <p:nvPr/>
        </p:nvGrpSpPr>
        <p:grpSpPr bwMode="auto">
          <a:xfrm>
            <a:off x="6715125" y="1477566"/>
            <a:ext cx="304800" cy="435769"/>
            <a:chOff x="1582" y="1611"/>
            <a:chExt cx="142" cy="293"/>
          </a:xfrm>
        </p:grpSpPr>
        <p:sp>
          <p:nvSpPr>
            <p:cNvPr id="4207" name="Rectangle 106"/>
            <p:cNvSpPr>
              <a:spLocks noChangeArrowheads="1"/>
            </p:cNvSpPr>
            <p:nvPr/>
          </p:nvSpPr>
          <p:spPr bwMode="auto">
            <a:xfrm>
              <a:off x="1582"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208" name="Rectangle 107"/>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sp>
        <p:nvSpPr>
          <p:cNvPr id="4108" name="Rectangle 108"/>
          <p:cNvSpPr>
            <a:spLocks noChangeArrowheads="1"/>
          </p:cNvSpPr>
          <p:nvPr/>
        </p:nvSpPr>
        <p:spPr bwMode="auto">
          <a:xfrm>
            <a:off x="6276975" y="1897857"/>
            <a:ext cx="1697038" cy="32147"/>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109" name="Rectangle 109"/>
          <p:cNvSpPr>
            <a:spLocks noChangeArrowheads="1"/>
          </p:cNvSpPr>
          <p:nvPr/>
        </p:nvSpPr>
        <p:spPr bwMode="auto">
          <a:xfrm>
            <a:off x="5872163" y="1828108"/>
            <a:ext cx="115416"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   </a:t>
            </a:r>
            <a:endParaRPr lang="en-US" altLang="zh-TW" sz="1600" b="0">
              <a:latin typeface="Trebuchet MSTrebuchet MS"/>
              <a:ea typeface="SimSun" pitchFamily="2" charset="-122"/>
            </a:endParaRPr>
          </a:p>
        </p:txBody>
      </p:sp>
      <p:sp>
        <p:nvSpPr>
          <p:cNvPr id="4110" name="Rectangle 110"/>
          <p:cNvSpPr>
            <a:spLocks noChangeArrowheads="1"/>
          </p:cNvSpPr>
          <p:nvPr/>
        </p:nvSpPr>
        <p:spPr bwMode="auto">
          <a:xfrm>
            <a:off x="6362700" y="1910953"/>
            <a:ext cx="1016000" cy="223838"/>
          </a:xfrm>
          <a:prstGeom prst="rect">
            <a:avLst/>
          </a:prstGeom>
          <a:solidFill>
            <a:srgbClr val="C0C0C0"/>
          </a:solidFill>
          <a:ln w="9525">
            <a:solidFill>
              <a:srgbClr val="000000"/>
            </a:solidFill>
            <a:miter lim="800000"/>
            <a:headEnd/>
            <a:tailEnd/>
          </a:ln>
        </p:spPr>
        <p:txBody>
          <a:bodyPr/>
          <a:lstStyle/>
          <a:p>
            <a:endParaRPr lang="zh-TW" altLang="zh-TW">
              <a:latin typeface="Trebuchet MSTrebuchet MS"/>
            </a:endParaRPr>
          </a:p>
        </p:txBody>
      </p:sp>
      <p:sp>
        <p:nvSpPr>
          <p:cNvPr id="4111" name="Rectangle 111"/>
          <p:cNvSpPr>
            <a:spLocks noChangeArrowheads="1"/>
          </p:cNvSpPr>
          <p:nvPr/>
        </p:nvSpPr>
        <p:spPr bwMode="auto">
          <a:xfrm>
            <a:off x="6824663" y="1965722"/>
            <a:ext cx="206788"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600" b="0">
              <a:latin typeface="Trebuchet MSTrebuchet MS"/>
              <a:ea typeface="SimSun" pitchFamily="2" charset="-122"/>
            </a:endParaRPr>
          </a:p>
        </p:txBody>
      </p:sp>
      <p:grpSp>
        <p:nvGrpSpPr>
          <p:cNvPr id="25" name="Group 112"/>
          <p:cNvGrpSpPr>
            <a:grpSpLocks/>
          </p:cNvGrpSpPr>
          <p:nvPr/>
        </p:nvGrpSpPr>
        <p:grpSpPr bwMode="auto">
          <a:xfrm>
            <a:off x="6453188" y="2041923"/>
            <a:ext cx="215900" cy="244078"/>
            <a:chOff x="1276" y="2599"/>
            <a:chExt cx="101" cy="164"/>
          </a:xfrm>
        </p:grpSpPr>
        <p:sp>
          <p:nvSpPr>
            <p:cNvPr id="4203" name="Freeform 113"/>
            <p:cNvSpPr>
              <a:spLocks/>
            </p:cNvSpPr>
            <p:nvPr/>
          </p:nvSpPr>
          <p:spPr bwMode="auto">
            <a:xfrm>
              <a:off x="1276" y="2681"/>
              <a:ext cx="101" cy="46"/>
            </a:xfrm>
            <a:custGeom>
              <a:avLst/>
              <a:gdLst>
                <a:gd name="T0" fmla="*/ 102 w 202"/>
                <a:gd name="T1" fmla="*/ 93 h 93"/>
                <a:gd name="T2" fmla="*/ 202 w 202"/>
                <a:gd name="T3" fmla="*/ 0 h 93"/>
                <a:gd name="T4" fmla="*/ 0 w 202"/>
                <a:gd name="T5" fmla="*/ 0 h 93"/>
                <a:gd name="T6" fmla="*/ 102 w 202"/>
                <a:gd name="T7" fmla="*/ 93 h 93"/>
                <a:gd name="T8" fmla="*/ 0 60000 65536"/>
                <a:gd name="T9" fmla="*/ 0 60000 65536"/>
                <a:gd name="T10" fmla="*/ 0 60000 65536"/>
                <a:gd name="T11" fmla="*/ 0 60000 65536"/>
                <a:gd name="T12" fmla="*/ 0 w 202"/>
                <a:gd name="T13" fmla="*/ 0 h 93"/>
                <a:gd name="T14" fmla="*/ 202 w 202"/>
                <a:gd name="T15" fmla="*/ 93 h 93"/>
              </a:gdLst>
              <a:ahLst/>
              <a:cxnLst>
                <a:cxn ang="T8">
                  <a:pos x="T0" y="T1"/>
                </a:cxn>
                <a:cxn ang="T9">
                  <a:pos x="T2" y="T3"/>
                </a:cxn>
                <a:cxn ang="T10">
                  <a:pos x="T4" y="T5"/>
                </a:cxn>
                <a:cxn ang="T11">
                  <a:pos x="T6" y="T7"/>
                </a:cxn>
              </a:cxnLst>
              <a:rect l="T12" t="T13" r="T14" b="T15"/>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endParaRPr lang="zh-TW" altLang="en-US">
                <a:latin typeface="Trebuchet MSTrebuchet MS"/>
              </a:endParaRPr>
            </a:p>
          </p:txBody>
        </p:sp>
        <p:sp>
          <p:nvSpPr>
            <p:cNvPr id="4204" name="Line 114"/>
            <p:cNvSpPr>
              <a:spLocks noChangeShapeType="1"/>
            </p:cNvSpPr>
            <p:nvPr/>
          </p:nvSpPr>
          <p:spPr bwMode="auto">
            <a:xfrm>
              <a:off x="1276" y="2727"/>
              <a:ext cx="101" cy="1"/>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05" name="Line 115"/>
            <p:cNvSpPr>
              <a:spLocks noChangeShapeType="1"/>
            </p:cNvSpPr>
            <p:nvPr/>
          </p:nvSpPr>
          <p:spPr bwMode="auto">
            <a:xfrm>
              <a:off x="1326" y="2611"/>
              <a:ext cx="1" cy="152"/>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206" name="Oval 116"/>
            <p:cNvSpPr>
              <a:spLocks noChangeArrowheads="1"/>
            </p:cNvSpPr>
            <p:nvPr/>
          </p:nvSpPr>
          <p:spPr bwMode="auto">
            <a:xfrm>
              <a:off x="1306" y="2599"/>
              <a:ext cx="41" cy="24"/>
            </a:xfrm>
            <a:prstGeom prst="ellipse">
              <a:avLst/>
            </a:prstGeom>
            <a:solidFill>
              <a:srgbClr val="000000"/>
            </a:solidFill>
            <a:ln w="9525">
              <a:solidFill>
                <a:srgbClr val="000000"/>
              </a:solidFill>
              <a:round/>
              <a:headEnd/>
              <a:tailEnd/>
            </a:ln>
          </p:spPr>
          <p:txBody>
            <a:bodyPr/>
            <a:lstStyle/>
            <a:p>
              <a:endParaRPr lang="zh-TW" altLang="zh-TW">
                <a:latin typeface="Trebuchet MSTrebuchet MS"/>
              </a:endParaRPr>
            </a:p>
          </p:txBody>
        </p:sp>
      </p:grpSp>
      <p:sp>
        <p:nvSpPr>
          <p:cNvPr id="4113" name="Rectangle 117"/>
          <p:cNvSpPr>
            <a:spLocks noChangeArrowheads="1"/>
          </p:cNvSpPr>
          <p:nvPr/>
        </p:nvSpPr>
        <p:spPr bwMode="auto">
          <a:xfrm>
            <a:off x="6956426" y="2141935"/>
            <a:ext cx="489686"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600" b="0">
              <a:latin typeface="Trebuchet MSTrebuchet MS"/>
              <a:ea typeface="SimSun" pitchFamily="2" charset="-122"/>
            </a:endParaRPr>
          </a:p>
        </p:txBody>
      </p:sp>
      <p:sp>
        <p:nvSpPr>
          <p:cNvPr id="4114" name="Rectangle 118"/>
          <p:cNvSpPr>
            <a:spLocks noChangeArrowheads="1"/>
          </p:cNvSpPr>
          <p:nvPr/>
        </p:nvSpPr>
        <p:spPr bwMode="auto">
          <a:xfrm>
            <a:off x="6905626" y="2514601"/>
            <a:ext cx="431208"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600" b="0">
              <a:latin typeface="Trebuchet MSTrebuchet MS"/>
              <a:ea typeface="SimSun" pitchFamily="2" charset="-122"/>
            </a:endParaRPr>
          </a:p>
        </p:txBody>
      </p:sp>
      <p:sp>
        <p:nvSpPr>
          <p:cNvPr id="4115" name="Rectangle 119"/>
          <p:cNvSpPr>
            <a:spLocks noChangeArrowheads="1"/>
          </p:cNvSpPr>
          <p:nvPr/>
        </p:nvSpPr>
        <p:spPr bwMode="auto">
          <a:xfrm>
            <a:off x="6008688" y="686991"/>
            <a:ext cx="1366837" cy="184666"/>
          </a:xfrm>
          <a:prstGeom prst="rect">
            <a:avLst/>
          </a:prstGeom>
          <a:noFill/>
          <a:ln w="9525">
            <a:noFill/>
            <a:miter lim="800000"/>
            <a:headEnd/>
            <a:tailEnd/>
          </a:ln>
        </p:spPr>
        <p:txBody>
          <a:bodyPr lIns="0" tIns="0" rIns="0" bIns="0">
            <a:spAutoFit/>
          </a:bodyPr>
          <a:lstStyle/>
          <a:p>
            <a:pPr algn="l" eaLnBrk="0" hangingPunct="0"/>
            <a:r>
              <a:rPr lang="en-US" altLang="zh-TW" sz="1200">
                <a:solidFill>
                  <a:srgbClr val="000000"/>
                </a:solidFill>
                <a:latin typeface="Trebuchet MSTrebuchet MS"/>
                <a:ea typeface="SimSun" pitchFamily="2" charset="-122"/>
              </a:rPr>
              <a:t>Extraction Field </a:t>
            </a:r>
            <a:endParaRPr lang="en-US" altLang="zh-TW" sz="1600" b="0">
              <a:latin typeface="Trebuchet MSTrebuchet MS"/>
              <a:ea typeface="SimSun" pitchFamily="2" charset="-122"/>
            </a:endParaRPr>
          </a:p>
        </p:txBody>
      </p:sp>
      <p:grpSp>
        <p:nvGrpSpPr>
          <p:cNvPr id="26" name="Group 120"/>
          <p:cNvGrpSpPr>
            <a:grpSpLocks/>
          </p:cNvGrpSpPr>
          <p:nvPr/>
        </p:nvGrpSpPr>
        <p:grpSpPr bwMode="auto">
          <a:xfrm>
            <a:off x="6619875" y="617935"/>
            <a:ext cx="203200" cy="503634"/>
            <a:chOff x="1123" y="1092"/>
            <a:chExt cx="101" cy="423"/>
          </a:xfrm>
        </p:grpSpPr>
        <p:sp>
          <p:nvSpPr>
            <p:cNvPr id="4201" name="Rectangle 121"/>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202" name="Freeform 122"/>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a:latin typeface="Trebuchet MSTrebuchet MS"/>
              </a:endParaRPr>
            </a:p>
          </p:txBody>
        </p:sp>
      </p:grpSp>
      <p:grpSp>
        <p:nvGrpSpPr>
          <p:cNvPr id="27" name="Group 123"/>
          <p:cNvGrpSpPr>
            <a:grpSpLocks/>
          </p:cNvGrpSpPr>
          <p:nvPr/>
        </p:nvGrpSpPr>
        <p:grpSpPr bwMode="auto">
          <a:xfrm>
            <a:off x="7291389" y="623888"/>
            <a:ext cx="217487" cy="733425"/>
            <a:chOff x="1436" y="1042"/>
            <a:chExt cx="101" cy="494"/>
          </a:xfrm>
        </p:grpSpPr>
        <p:sp>
          <p:nvSpPr>
            <p:cNvPr id="4199" name="Rectangle 124"/>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a:latin typeface="Trebuchet MSTrebuchet MS"/>
              </a:endParaRPr>
            </a:p>
          </p:txBody>
        </p:sp>
        <p:sp>
          <p:nvSpPr>
            <p:cNvPr id="4200" name="Freeform 125"/>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a:latin typeface="Trebuchet MSTrebuchet MS"/>
              </a:endParaRPr>
            </a:p>
          </p:txBody>
        </p:sp>
      </p:grpSp>
      <p:sp>
        <p:nvSpPr>
          <p:cNvPr id="4118" name="Rectangle 126"/>
          <p:cNvSpPr>
            <a:spLocks noChangeArrowheads="1"/>
          </p:cNvSpPr>
          <p:nvPr/>
        </p:nvSpPr>
        <p:spPr bwMode="auto">
          <a:xfrm>
            <a:off x="7526338" y="613172"/>
            <a:ext cx="181140"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600" b="0">
              <a:latin typeface="Trebuchet MSTrebuchet MS"/>
              <a:ea typeface="SimSun" pitchFamily="2" charset="-122"/>
            </a:endParaRPr>
          </a:p>
        </p:txBody>
      </p:sp>
      <p:grpSp>
        <p:nvGrpSpPr>
          <p:cNvPr id="28" name="Group 127"/>
          <p:cNvGrpSpPr>
            <a:grpSpLocks/>
          </p:cNvGrpSpPr>
          <p:nvPr/>
        </p:nvGrpSpPr>
        <p:grpSpPr bwMode="auto">
          <a:xfrm>
            <a:off x="6750051" y="1514475"/>
            <a:ext cx="98425" cy="67866"/>
            <a:chOff x="584" y="862"/>
            <a:chExt cx="64" cy="63"/>
          </a:xfrm>
        </p:grpSpPr>
        <p:grpSp>
          <p:nvGrpSpPr>
            <p:cNvPr id="29" name="Group 128"/>
            <p:cNvGrpSpPr>
              <a:grpSpLocks/>
            </p:cNvGrpSpPr>
            <p:nvPr/>
          </p:nvGrpSpPr>
          <p:grpSpPr bwMode="auto">
            <a:xfrm>
              <a:off x="585" y="867"/>
              <a:ext cx="59" cy="58"/>
              <a:chOff x="585" y="751"/>
              <a:chExt cx="174" cy="174"/>
            </a:xfrm>
          </p:grpSpPr>
          <p:sp>
            <p:nvSpPr>
              <p:cNvPr id="4197" name="Line 129"/>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198" name="Line 130"/>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196" name="Oval 131"/>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grpSp>
        <p:nvGrpSpPr>
          <p:cNvPr id="30" name="Group 132"/>
          <p:cNvGrpSpPr>
            <a:grpSpLocks/>
          </p:cNvGrpSpPr>
          <p:nvPr/>
        </p:nvGrpSpPr>
        <p:grpSpPr bwMode="auto">
          <a:xfrm>
            <a:off x="6775451" y="1727598"/>
            <a:ext cx="98425" cy="69056"/>
            <a:chOff x="1610" y="1780"/>
            <a:chExt cx="46" cy="46"/>
          </a:xfrm>
        </p:grpSpPr>
        <p:sp>
          <p:nvSpPr>
            <p:cNvPr id="4193" name="Line 133"/>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194" name="Oval 134"/>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121" name="Line 135"/>
          <p:cNvSpPr>
            <a:spLocks noChangeShapeType="1"/>
          </p:cNvSpPr>
          <p:nvPr/>
        </p:nvSpPr>
        <p:spPr bwMode="auto">
          <a:xfrm flipH="1" flipV="1">
            <a:off x="6808789" y="1624013"/>
            <a:ext cx="14287" cy="107156"/>
          </a:xfrm>
          <a:prstGeom prst="line">
            <a:avLst/>
          </a:prstGeom>
          <a:noFill/>
          <a:ln w="9525">
            <a:solidFill>
              <a:schemeClr val="tx1"/>
            </a:solidFill>
            <a:round/>
            <a:headEnd/>
            <a:tailEnd type="triangle" w="sm" len="sm"/>
          </a:ln>
        </p:spPr>
        <p:txBody>
          <a:bodyPr/>
          <a:lstStyle/>
          <a:p>
            <a:endParaRPr lang="zh-TW" altLang="en-US">
              <a:latin typeface="Trebuchet MSTrebuchet MS"/>
            </a:endParaRPr>
          </a:p>
        </p:txBody>
      </p:sp>
      <p:sp>
        <p:nvSpPr>
          <p:cNvPr id="4122" name="Freeform 136"/>
          <p:cNvSpPr>
            <a:spLocks/>
          </p:cNvSpPr>
          <p:nvPr/>
        </p:nvSpPr>
        <p:spPr bwMode="auto">
          <a:xfrm rot="2157">
            <a:off x="6737350" y="1275160"/>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23" name="Freeform 137"/>
          <p:cNvSpPr>
            <a:spLocks/>
          </p:cNvSpPr>
          <p:nvPr/>
        </p:nvSpPr>
        <p:spPr bwMode="auto">
          <a:xfrm rot="-30">
            <a:off x="6854825" y="1279923"/>
            <a:ext cx="90488" cy="186928"/>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24" name="Line 138"/>
          <p:cNvSpPr>
            <a:spLocks noChangeShapeType="1"/>
          </p:cNvSpPr>
          <p:nvPr/>
        </p:nvSpPr>
        <p:spPr bwMode="auto">
          <a:xfrm flipV="1">
            <a:off x="6851650" y="1121569"/>
            <a:ext cx="0" cy="346472"/>
          </a:xfrm>
          <a:prstGeom prst="line">
            <a:avLst/>
          </a:prstGeom>
          <a:noFill/>
          <a:ln w="12700">
            <a:solidFill>
              <a:schemeClr val="tx1"/>
            </a:solidFill>
            <a:round/>
            <a:headEnd/>
            <a:tailEnd type="triangle" w="med" len="med"/>
          </a:ln>
        </p:spPr>
        <p:txBody>
          <a:bodyPr/>
          <a:lstStyle/>
          <a:p>
            <a:endParaRPr lang="zh-TW" altLang="en-US">
              <a:latin typeface="Trebuchet MSTrebuchet MS"/>
            </a:endParaRPr>
          </a:p>
        </p:txBody>
      </p:sp>
      <p:sp>
        <p:nvSpPr>
          <p:cNvPr id="4125" name="Freeform 139"/>
          <p:cNvSpPr>
            <a:spLocks/>
          </p:cNvSpPr>
          <p:nvPr/>
        </p:nvSpPr>
        <p:spPr bwMode="auto">
          <a:xfrm>
            <a:off x="6878638" y="1391841"/>
            <a:ext cx="228600" cy="76200"/>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126" name="Freeform 140"/>
          <p:cNvSpPr>
            <a:spLocks/>
          </p:cNvSpPr>
          <p:nvPr/>
        </p:nvSpPr>
        <p:spPr bwMode="auto">
          <a:xfrm>
            <a:off x="6854825" y="1789510"/>
            <a:ext cx="558800" cy="578644"/>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50800" cap="flat">
            <a:solidFill>
              <a:srgbClr val="000080"/>
            </a:solidFill>
            <a:prstDash val="sysDot"/>
            <a:round/>
            <a:headEnd/>
            <a:tailEnd type="triangle" w="med" len="med"/>
          </a:ln>
        </p:spPr>
        <p:txBody>
          <a:bodyPr/>
          <a:lstStyle/>
          <a:p>
            <a:endParaRPr lang="zh-TW" altLang="en-US">
              <a:latin typeface="Trebuchet MSTrebuchet MS"/>
            </a:endParaRPr>
          </a:p>
        </p:txBody>
      </p:sp>
      <p:sp>
        <p:nvSpPr>
          <p:cNvPr id="4127" name="Rectangle 141"/>
          <p:cNvSpPr>
            <a:spLocks noChangeArrowheads="1"/>
          </p:cNvSpPr>
          <p:nvPr/>
        </p:nvSpPr>
        <p:spPr bwMode="auto">
          <a:xfrm>
            <a:off x="7498048" y="2297433"/>
            <a:ext cx="466474" cy="184666"/>
          </a:xfrm>
          <a:prstGeom prst="rect">
            <a:avLst/>
          </a:prstGeom>
          <a:solidFill>
            <a:srgbClr val="0000CC"/>
          </a:solidFill>
          <a:ln w="9525">
            <a:noFill/>
            <a:miter lim="800000"/>
            <a:headEnd/>
            <a:tailEnd/>
          </a:ln>
        </p:spPr>
        <p:txBody>
          <a:bodyPr wrap="none" lIns="0" tIns="0" rIns="0" bIns="0">
            <a:spAutoFit/>
          </a:bodyPr>
          <a:lstStyle/>
          <a:p>
            <a:pPr algn="l" eaLnBrk="0" hangingPunct="0"/>
            <a:r>
              <a:rPr lang="en-US" altLang="zh-TW" sz="1200" dirty="0">
                <a:solidFill>
                  <a:schemeClr val="bg1"/>
                </a:solidFill>
                <a:latin typeface="Trebuchet MSTrebuchet MS"/>
                <a:ea typeface="SimSun" pitchFamily="2" charset="-122"/>
              </a:rPr>
              <a:t>P-leak</a:t>
            </a:r>
            <a:endParaRPr lang="en-US" altLang="zh-TW" sz="1600" b="0" dirty="0">
              <a:solidFill>
                <a:schemeClr val="bg1"/>
              </a:solidFill>
              <a:latin typeface="Trebuchet MSTrebuchet MS"/>
              <a:ea typeface="SimSun" pitchFamily="2" charset="-122"/>
            </a:endParaRPr>
          </a:p>
        </p:txBody>
      </p:sp>
      <p:sp>
        <p:nvSpPr>
          <p:cNvPr id="4128" name="Freeform 142"/>
          <p:cNvSpPr>
            <a:spLocks/>
          </p:cNvSpPr>
          <p:nvPr/>
        </p:nvSpPr>
        <p:spPr bwMode="auto">
          <a:xfrm>
            <a:off x="6667501" y="1218010"/>
            <a:ext cx="187325" cy="258365"/>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25400" cap="flat">
            <a:solidFill>
              <a:srgbClr val="000080"/>
            </a:solidFill>
            <a:prstDash val="sysDot"/>
            <a:round/>
            <a:headEnd/>
            <a:tailEnd type="triangle" w="med" len="med"/>
          </a:ln>
        </p:spPr>
        <p:txBody>
          <a:bodyPr/>
          <a:lstStyle/>
          <a:p>
            <a:endParaRPr lang="zh-TW" altLang="en-US">
              <a:latin typeface="Trebuchet MSTrebuchet MS"/>
            </a:endParaRPr>
          </a:p>
        </p:txBody>
      </p:sp>
      <p:sp>
        <p:nvSpPr>
          <p:cNvPr id="4129" name="Text Box 143"/>
          <p:cNvSpPr txBox="1">
            <a:spLocks noChangeArrowheads="1"/>
          </p:cNvSpPr>
          <p:nvPr/>
        </p:nvSpPr>
        <p:spPr bwMode="auto">
          <a:xfrm>
            <a:off x="7477075" y="1335881"/>
            <a:ext cx="1666875" cy="646331"/>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Not much SE been extracted from P leak</a:t>
            </a:r>
          </a:p>
        </p:txBody>
      </p:sp>
      <p:sp>
        <p:nvSpPr>
          <p:cNvPr id="4130" name="Rectangle 144"/>
          <p:cNvSpPr>
            <a:spLocks noChangeArrowheads="1"/>
          </p:cNvSpPr>
          <p:nvPr/>
        </p:nvSpPr>
        <p:spPr bwMode="auto">
          <a:xfrm>
            <a:off x="5964238" y="2861072"/>
            <a:ext cx="2273300" cy="2247900"/>
          </a:xfrm>
          <a:prstGeom prst="rect">
            <a:avLst/>
          </a:prstGeom>
          <a:solidFill>
            <a:srgbClr val="CCFFFF"/>
          </a:solidFill>
          <a:ln w="9525">
            <a:solidFill>
              <a:schemeClr val="tx1"/>
            </a:solidFill>
            <a:miter lim="800000"/>
            <a:headEnd/>
            <a:tailEnd/>
          </a:ln>
        </p:spPr>
        <p:txBody>
          <a:bodyPr wrap="none" anchor="ctr"/>
          <a:lstStyle/>
          <a:p>
            <a:endParaRPr lang="zh-TW" altLang="zh-TW">
              <a:latin typeface="Trebuchet MSTrebuchet MS"/>
            </a:endParaRPr>
          </a:p>
        </p:txBody>
      </p:sp>
      <p:sp>
        <p:nvSpPr>
          <p:cNvPr id="4131" name="Rectangle 145"/>
          <p:cNvSpPr>
            <a:spLocks noChangeArrowheads="1"/>
          </p:cNvSpPr>
          <p:nvPr/>
        </p:nvSpPr>
        <p:spPr bwMode="auto">
          <a:xfrm>
            <a:off x="6265864" y="4231481"/>
            <a:ext cx="1081087" cy="219075"/>
          </a:xfrm>
          <a:prstGeom prst="rect">
            <a:avLst/>
          </a:prstGeom>
          <a:solidFill>
            <a:srgbClr val="FFCC00"/>
          </a:solidFill>
          <a:ln w="9525">
            <a:solidFill>
              <a:srgbClr val="000000"/>
            </a:solidFill>
            <a:miter lim="800000"/>
            <a:headEnd/>
            <a:tailEnd/>
          </a:ln>
        </p:spPr>
        <p:txBody>
          <a:bodyPr/>
          <a:lstStyle/>
          <a:p>
            <a:endParaRPr lang="zh-TW" altLang="zh-TW">
              <a:latin typeface="Trebuchet MSTrebuchet MS"/>
            </a:endParaRPr>
          </a:p>
        </p:txBody>
      </p:sp>
      <p:sp>
        <p:nvSpPr>
          <p:cNvPr id="4132" name="Rectangle 146"/>
          <p:cNvSpPr>
            <a:spLocks noChangeArrowheads="1"/>
          </p:cNvSpPr>
          <p:nvPr/>
        </p:nvSpPr>
        <p:spPr bwMode="auto">
          <a:xfrm>
            <a:off x="6265863" y="3799285"/>
            <a:ext cx="1712912" cy="1200150"/>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nvGrpSpPr>
          <p:cNvPr id="31" name="Group 147"/>
          <p:cNvGrpSpPr>
            <a:grpSpLocks/>
          </p:cNvGrpSpPr>
          <p:nvPr/>
        </p:nvGrpSpPr>
        <p:grpSpPr bwMode="auto">
          <a:xfrm>
            <a:off x="6716713" y="3798094"/>
            <a:ext cx="177800" cy="435769"/>
            <a:chOff x="1582" y="1611"/>
            <a:chExt cx="142" cy="293"/>
          </a:xfrm>
        </p:grpSpPr>
        <p:sp>
          <p:nvSpPr>
            <p:cNvPr id="4191" name="Rectangle 148"/>
            <p:cNvSpPr>
              <a:spLocks noChangeArrowheads="1"/>
            </p:cNvSpPr>
            <p:nvPr/>
          </p:nvSpPr>
          <p:spPr bwMode="auto">
            <a:xfrm>
              <a:off x="1582"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endParaRPr lang="zh-TW" altLang="zh-TW">
                <a:latin typeface="Trebuchet MSTrebuchet MS"/>
              </a:endParaRPr>
            </a:p>
          </p:txBody>
        </p:sp>
        <p:sp>
          <p:nvSpPr>
            <p:cNvPr id="4192" name="Rectangle 149"/>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a:latin typeface="Trebuchet MSTrebuchet MS"/>
              </a:endParaRPr>
            </a:p>
          </p:txBody>
        </p:sp>
      </p:grpSp>
      <p:sp>
        <p:nvSpPr>
          <p:cNvPr id="4134" name="Rectangle 150"/>
          <p:cNvSpPr>
            <a:spLocks noChangeArrowheads="1"/>
          </p:cNvSpPr>
          <p:nvPr/>
        </p:nvSpPr>
        <p:spPr bwMode="auto">
          <a:xfrm>
            <a:off x="6278563" y="4218385"/>
            <a:ext cx="1697037" cy="32147"/>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135" name="Rectangle 152"/>
          <p:cNvSpPr>
            <a:spLocks noChangeArrowheads="1"/>
          </p:cNvSpPr>
          <p:nvPr/>
        </p:nvSpPr>
        <p:spPr bwMode="auto">
          <a:xfrm>
            <a:off x="6491289" y="4231482"/>
            <a:ext cx="644525" cy="111919"/>
          </a:xfrm>
          <a:prstGeom prst="rect">
            <a:avLst/>
          </a:prstGeom>
          <a:solidFill>
            <a:srgbClr val="C0C0C0"/>
          </a:solidFill>
          <a:ln w="9525">
            <a:solidFill>
              <a:srgbClr val="000000"/>
            </a:solidFill>
            <a:miter lim="800000"/>
            <a:headEnd/>
            <a:tailEnd/>
          </a:ln>
        </p:spPr>
        <p:txBody>
          <a:bodyPr/>
          <a:lstStyle/>
          <a:p>
            <a:endParaRPr lang="zh-TW" altLang="zh-TW">
              <a:latin typeface="Trebuchet MSTrebuchet MS"/>
            </a:endParaRPr>
          </a:p>
        </p:txBody>
      </p:sp>
      <p:sp>
        <p:nvSpPr>
          <p:cNvPr id="4136" name="Rectangle 153"/>
          <p:cNvSpPr>
            <a:spLocks noChangeArrowheads="1"/>
          </p:cNvSpPr>
          <p:nvPr/>
        </p:nvSpPr>
        <p:spPr bwMode="auto">
          <a:xfrm>
            <a:off x="6688138" y="4217194"/>
            <a:ext cx="206788"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600" b="0">
              <a:latin typeface="Trebuchet MSTrebuchet MS"/>
              <a:ea typeface="SimSun" pitchFamily="2" charset="-122"/>
            </a:endParaRPr>
          </a:p>
        </p:txBody>
      </p:sp>
      <p:grpSp>
        <p:nvGrpSpPr>
          <p:cNvPr id="4256" name="Group 154"/>
          <p:cNvGrpSpPr>
            <a:grpSpLocks/>
          </p:cNvGrpSpPr>
          <p:nvPr/>
        </p:nvGrpSpPr>
        <p:grpSpPr bwMode="auto">
          <a:xfrm>
            <a:off x="6527801" y="4257675"/>
            <a:ext cx="112713" cy="209550"/>
            <a:chOff x="1276" y="2599"/>
            <a:chExt cx="101" cy="164"/>
          </a:xfrm>
        </p:grpSpPr>
        <p:sp>
          <p:nvSpPr>
            <p:cNvPr id="4187" name="Freeform 155"/>
            <p:cNvSpPr>
              <a:spLocks/>
            </p:cNvSpPr>
            <p:nvPr/>
          </p:nvSpPr>
          <p:spPr bwMode="auto">
            <a:xfrm>
              <a:off x="1276" y="2681"/>
              <a:ext cx="101" cy="46"/>
            </a:xfrm>
            <a:custGeom>
              <a:avLst/>
              <a:gdLst>
                <a:gd name="T0" fmla="*/ 102 w 202"/>
                <a:gd name="T1" fmla="*/ 93 h 93"/>
                <a:gd name="T2" fmla="*/ 202 w 202"/>
                <a:gd name="T3" fmla="*/ 0 h 93"/>
                <a:gd name="T4" fmla="*/ 0 w 202"/>
                <a:gd name="T5" fmla="*/ 0 h 93"/>
                <a:gd name="T6" fmla="*/ 102 w 202"/>
                <a:gd name="T7" fmla="*/ 93 h 93"/>
                <a:gd name="T8" fmla="*/ 0 60000 65536"/>
                <a:gd name="T9" fmla="*/ 0 60000 65536"/>
                <a:gd name="T10" fmla="*/ 0 60000 65536"/>
                <a:gd name="T11" fmla="*/ 0 60000 65536"/>
                <a:gd name="T12" fmla="*/ 0 w 202"/>
                <a:gd name="T13" fmla="*/ 0 h 93"/>
                <a:gd name="T14" fmla="*/ 202 w 202"/>
                <a:gd name="T15" fmla="*/ 93 h 93"/>
              </a:gdLst>
              <a:ahLst/>
              <a:cxnLst>
                <a:cxn ang="T8">
                  <a:pos x="T0" y="T1"/>
                </a:cxn>
                <a:cxn ang="T9">
                  <a:pos x="T2" y="T3"/>
                </a:cxn>
                <a:cxn ang="T10">
                  <a:pos x="T4" y="T5"/>
                </a:cxn>
                <a:cxn ang="T11">
                  <a:pos x="T6" y="T7"/>
                </a:cxn>
              </a:cxnLst>
              <a:rect l="T12" t="T13" r="T14" b="T15"/>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endParaRPr lang="zh-TW" altLang="en-US">
                <a:latin typeface="Trebuchet MSTrebuchet MS"/>
              </a:endParaRPr>
            </a:p>
          </p:txBody>
        </p:sp>
        <p:sp>
          <p:nvSpPr>
            <p:cNvPr id="4188" name="Line 156"/>
            <p:cNvSpPr>
              <a:spLocks noChangeShapeType="1"/>
            </p:cNvSpPr>
            <p:nvPr/>
          </p:nvSpPr>
          <p:spPr bwMode="auto">
            <a:xfrm>
              <a:off x="1276" y="2727"/>
              <a:ext cx="101" cy="1"/>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189" name="Line 157"/>
            <p:cNvSpPr>
              <a:spLocks noChangeShapeType="1"/>
            </p:cNvSpPr>
            <p:nvPr/>
          </p:nvSpPr>
          <p:spPr bwMode="auto">
            <a:xfrm>
              <a:off x="1326" y="2611"/>
              <a:ext cx="1" cy="152"/>
            </a:xfrm>
            <a:prstGeom prst="line">
              <a:avLst/>
            </a:prstGeom>
            <a:noFill/>
            <a:ln w="9525">
              <a:solidFill>
                <a:srgbClr val="000000"/>
              </a:solidFill>
              <a:round/>
              <a:headEnd/>
              <a:tailEnd/>
            </a:ln>
          </p:spPr>
          <p:txBody>
            <a:bodyPr/>
            <a:lstStyle/>
            <a:p>
              <a:endParaRPr lang="zh-TW" altLang="en-US">
                <a:latin typeface="Trebuchet MSTrebuchet MS"/>
              </a:endParaRPr>
            </a:p>
          </p:txBody>
        </p:sp>
        <p:sp>
          <p:nvSpPr>
            <p:cNvPr id="4190" name="Oval 158"/>
            <p:cNvSpPr>
              <a:spLocks noChangeArrowheads="1"/>
            </p:cNvSpPr>
            <p:nvPr/>
          </p:nvSpPr>
          <p:spPr bwMode="auto">
            <a:xfrm>
              <a:off x="1306" y="2599"/>
              <a:ext cx="41" cy="24"/>
            </a:xfrm>
            <a:prstGeom prst="ellipse">
              <a:avLst/>
            </a:prstGeom>
            <a:solidFill>
              <a:srgbClr val="000000"/>
            </a:solidFill>
            <a:ln w="9525">
              <a:solidFill>
                <a:srgbClr val="000000"/>
              </a:solidFill>
              <a:round/>
              <a:headEnd/>
              <a:tailEnd/>
            </a:ln>
          </p:spPr>
          <p:txBody>
            <a:bodyPr/>
            <a:lstStyle/>
            <a:p>
              <a:endParaRPr lang="zh-TW" altLang="zh-TW">
                <a:latin typeface="Trebuchet MSTrebuchet MS"/>
              </a:endParaRPr>
            </a:p>
          </p:txBody>
        </p:sp>
      </p:grpSp>
      <p:sp>
        <p:nvSpPr>
          <p:cNvPr id="4138" name="Rectangle 159"/>
          <p:cNvSpPr>
            <a:spLocks noChangeArrowheads="1"/>
          </p:cNvSpPr>
          <p:nvPr/>
        </p:nvSpPr>
        <p:spPr bwMode="auto">
          <a:xfrm>
            <a:off x="6656388" y="4314826"/>
            <a:ext cx="489686"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600" b="0">
              <a:latin typeface="Trebuchet MSTrebuchet MS"/>
              <a:ea typeface="SimSun" pitchFamily="2" charset="-122"/>
            </a:endParaRPr>
          </a:p>
        </p:txBody>
      </p:sp>
      <p:sp>
        <p:nvSpPr>
          <p:cNvPr id="4139" name="Rectangle 160"/>
          <p:cNvSpPr>
            <a:spLocks noChangeArrowheads="1"/>
          </p:cNvSpPr>
          <p:nvPr/>
        </p:nvSpPr>
        <p:spPr bwMode="auto">
          <a:xfrm>
            <a:off x="6789738" y="4711303"/>
            <a:ext cx="431208"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600" b="0">
              <a:latin typeface="Trebuchet MSTrebuchet MS"/>
              <a:ea typeface="SimSun" pitchFamily="2" charset="-122"/>
            </a:endParaRPr>
          </a:p>
        </p:txBody>
      </p:sp>
      <p:sp>
        <p:nvSpPr>
          <p:cNvPr id="4140" name="Rectangle 161"/>
          <p:cNvSpPr>
            <a:spLocks noChangeArrowheads="1"/>
          </p:cNvSpPr>
          <p:nvPr/>
        </p:nvSpPr>
        <p:spPr bwMode="auto">
          <a:xfrm>
            <a:off x="6010275" y="3007519"/>
            <a:ext cx="1366838" cy="184666"/>
          </a:xfrm>
          <a:prstGeom prst="rect">
            <a:avLst/>
          </a:prstGeom>
          <a:noFill/>
          <a:ln w="9525">
            <a:noFill/>
            <a:miter lim="800000"/>
            <a:headEnd/>
            <a:tailEnd/>
          </a:ln>
        </p:spPr>
        <p:txBody>
          <a:bodyPr lIns="0" tIns="0" rIns="0" bIns="0">
            <a:spAutoFit/>
          </a:bodyPr>
          <a:lstStyle/>
          <a:p>
            <a:pPr algn="l" eaLnBrk="0" hangingPunct="0"/>
            <a:r>
              <a:rPr lang="en-US" altLang="zh-TW" sz="1200" dirty="0">
                <a:solidFill>
                  <a:srgbClr val="000000"/>
                </a:solidFill>
                <a:latin typeface="Trebuchet MSTrebuchet MS"/>
                <a:ea typeface="SimSun" pitchFamily="2" charset="-122"/>
              </a:rPr>
              <a:t>Extraction Field </a:t>
            </a:r>
            <a:endParaRPr lang="en-US" altLang="zh-TW" sz="1600" b="0" dirty="0">
              <a:latin typeface="Trebuchet MSTrebuchet MS"/>
              <a:ea typeface="SimSun" pitchFamily="2" charset="-122"/>
            </a:endParaRPr>
          </a:p>
        </p:txBody>
      </p:sp>
      <p:grpSp>
        <p:nvGrpSpPr>
          <p:cNvPr id="4260" name="Group 162"/>
          <p:cNvGrpSpPr>
            <a:grpSpLocks/>
          </p:cNvGrpSpPr>
          <p:nvPr/>
        </p:nvGrpSpPr>
        <p:grpSpPr bwMode="auto">
          <a:xfrm>
            <a:off x="6621463" y="2938463"/>
            <a:ext cx="203200" cy="503635"/>
            <a:chOff x="1123" y="1092"/>
            <a:chExt cx="101" cy="423"/>
          </a:xfrm>
        </p:grpSpPr>
        <p:sp>
          <p:nvSpPr>
            <p:cNvPr id="4185" name="Rectangle 163"/>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a:latin typeface="Trebuchet MSTrebuchet MS"/>
              </a:endParaRPr>
            </a:p>
          </p:txBody>
        </p:sp>
        <p:sp>
          <p:nvSpPr>
            <p:cNvPr id="4186" name="Freeform 164"/>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a:latin typeface="Trebuchet MSTrebuchet MS"/>
              </a:endParaRPr>
            </a:p>
          </p:txBody>
        </p:sp>
      </p:grpSp>
      <p:grpSp>
        <p:nvGrpSpPr>
          <p:cNvPr id="4261" name="Group 165"/>
          <p:cNvGrpSpPr>
            <a:grpSpLocks/>
          </p:cNvGrpSpPr>
          <p:nvPr/>
        </p:nvGrpSpPr>
        <p:grpSpPr bwMode="auto">
          <a:xfrm>
            <a:off x="7292975" y="2944416"/>
            <a:ext cx="217488" cy="733425"/>
            <a:chOff x="1436" y="1042"/>
            <a:chExt cx="101" cy="494"/>
          </a:xfrm>
        </p:grpSpPr>
        <p:sp>
          <p:nvSpPr>
            <p:cNvPr id="4183" name="Rectangle 166"/>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a:latin typeface="Trebuchet MSTrebuchet MS"/>
              </a:endParaRPr>
            </a:p>
          </p:txBody>
        </p:sp>
        <p:sp>
          <p:nvSpPr>
            <p:cNvPr id="4184" name="Freeform 167"/>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a:latin typeface="Trebuchet MSTrebuchet MS"/>
              </a:endParaRPr>
            </a:p>
          </p:txBody>
        </p:sp>
      </p:grpSp>
      <p:sp>
        <p:nvSpPr>
          <p:cNvPr id="4143" name="Rectangle 168"/>
          <p:cNvSpPr>
            <a:spLocks noChangeArrowheads="1"/>
          </p:cNvSpPr>
          <p:nvPr/>
        </p:nvSpPr>
        <p:spPr bwMode="auto">
          <a:xfrm>
            <a:off x="7527926" y="2933701"/>
            <a:ext cx="181140"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600" b="0">
              <a:latin typeface="Trebuchet MSTrebuchet MS"/>
              <a:ea typeface="SimSun" pitchFamily="2" charset="-122"/>
            </a:endParaRPr>
          </a:p>
        </p:txBody>
      </p:sp>
      <p:grpSp>
        <p:nvGrpSpPr>
          <p:cNvPr id="4265" name="Group 169"/>
          <p:cNvGrpSpPr>
            <a:grpSpLocks/>
          </p:cNvGrpSpPr>
          <p:nvPr/>
        </p:nvGrpSpPr>
        <p:grpSpPr bwMode="auto">
          <a:xfrm>
            <a:off x="6751639" y="3835004"/>
            <a:ext cx="98425" cy="67865"/>
            <a:chOff x="584" y="862"/>
            <a:chExt cx="64" cy="63"/>
          </a:xfrm>
        </p:grpSpPr>
        <p:grpSp>
          <p:nvGrpSpPr>
            <p:cNvPr id="4269" name="Group 170"/>
            <p:cNvGrpSpPr>
              <a:grpSpLocks/>
            </p:cNvGrpSpPr>
            <p:nvPr/>
          </p:nvGrpSpPr>
          <p:grpSpPr bwMode="auto">
            <a:xfrm>
              <a:off x="585" y="867"/>
              <a:ext cx="59" cy="58"/>
              <a:chOff x="585" y="751"/>
              <a:chExt cx="174" cy="174"/>
            </a:xfrm>
          </p:grpSpPr>
          <p:sp>
            <p:nvSpPr>
              <p:cNvPr id="4181" name="Line 171"/>
              <p:cNvSpPr>
                <a:spLocks noChangeShapeType="1"/>
              </p:cNvSpPr>
              <p:nvPr/>
            </p:nvSpPr>
            <p:spPr bwMode="auto">
              <a:xfrm>
                <a:off x="585" y="832"/>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182" name="Line 172"/>
              <p:cNvSpPr>
                <a:spLocks noChangeShapeType="1"/>
              </p:cNvSpPr>
              <p:nvPr/>
            </p:nvSpPr>
            <p:spPr bwMode="auto">
              <a:xfrm rot="5400000">
                <a:off x="591" y="838"/>
                <a:ext cx="174" cy="0"/>
              </a:xfrm>
              <a:prstGeom prst="line">
                <a:avLst/>
              </a:prstGeom>
              <a:noFill/>
              <a:ln w="12700">
                <a:solidFill>
                  <a:schemeClr val="tx1"/>
                </a:solidFill>
                <a:round/>
                <a:headEnd/>
                <a:tailEnd/>
              </a:ln>
            </p:spPr>
            <p:txBody>
              <a:bodyPr/>
              <a:lstStyle/>
              <a:p>
                <a:endParaRPr lang="zh-TW" altLang="en-US">
                  <a:latin typeface="Trebuchet MSTrebuchet MS"/>
                </a:endParaRPr>
              </a:p>
            </p:txBody>
          </p:sp>
        </p:grpSp>
        <p:sp>
          <p:nvSpPr>
            <p:cNvPr id="4180" name="Oval 173"/>
            <p:cNvSpPr>
              <a:spLocks noChangeArrowheads="1"/>
            </p:cNvSpPr>
            <p:nvPr/>
          </p:nvSpPr>
          <p:spPr bwMode="auto">
            <a:xfrm>
              <a:off x="584" y="862"/>
              <a:ext cx="64" cy="63"/>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grpSp>
        <p:nvGrpSpPr>
          <p:cNvPr id="4273" name="Group 174"/>
          <p:cNvGrpSpPr>
            <a:grpSpLocks/>
          </p:cNvGrpSpPr>
          <p:nvPr/>
        </p:nvGrpSpPr>
        <p:grpSpPr bwMode="auto">
          <a:xfrm>
            <a:off x="6777038" y="4048125"/>
            <a:ext cx="98425" cy="69056"/>
            <a:chOff x="1610" y="1780"/>
            <a:chExt cx="46" cy="46"/>
          </a:xfrm>
        </p:grpSpPr>
        <p:sp>
          <p:nvSpPr>
            <p:cNvPr id="4177" name="Line 175"/>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a:latin typeface="Trebuchet MSTrebuchet MS"/>
              </a:endParaRPr>
            </a:p>
          </p:txBody>
        </p:sp>
        <p:sp>
          <p:nvSpPr>
            <p:cNvPr id="4178" name="Oval 176"/>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a:latin typeface="Trebuchet MSTrebuchet MS"/>
              </a:endParaRPr>
            </a:p>
          </p:txBody>
        </p:sp>
      </p:grpSp>
      <p:sp>
        <p:nvSpPr>
          <p:cNvPr id="4146" name="Line 177"/>
          <p:cNvSpPr>
            <a:spLocks noChangeShapeType="1"/>
          </p:cNvSpPr>
          <p:nvPr/>
        </p:nvSpPr>
        <p:spPr bwMode="auto">
          <a:xfrm flipH="1" flipV="1">
            <a:off x="6810375" y="3944542"/>
            <a:ext cx="14288" cy="107156"/>
          </a:xfrm>
          <a:prstGeom prst="line">
            <a:avLst/>
          </a:prstGeom>
          <a:noFill/>
          <a:ln w="9525">
            <a:solidFill>
              <a:schemeClr val="tx1"/>
            </a:solidFill>
            <a:round/>
            <a:headEnd/>
            <a:tailEnd type="triangle" w="sm" len="sm"/>
          </a:ln>
        </p:spPr>
        <p:txBody>
          <a:bodyPr/>
          <a:lstStyle/>
          <a:p>
            <a:endParaRPr lang="zh-TW" altLang="en-US">
              <a:latin typeface="Trebuchet MSTrebuchet MS"/>
            </a:endParaRPr>
          </a:p>
        </p:txBody>
      </p:sp>
      <p:sp>
        <p:nvSpPr>
          <p:cNvPr id="4147" name="Freeform 178"/>
          <p:cNvSpPr>
            <a:spLocks/>
          </p:cNvSpPr>
          <p:nvPr/>
        </p:nvSpPr>
        <p:spPr bwMode="auto">
          <a:xfrm rot="2157">
            <a:off x="6738938" y="3595688"/>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48" name="Freeform 179"/>
          <p:cNvSpPr>
            <a:spLocks/>
          </p:cNvSpPr>
          <p:nvPr/>
        </p:nvSpPr>
        <p:spPr bwMode="auto">
          <a:xfrm rot="-30">
            <a:off x="6856414" y="3600450"/>
            <a:ext cx="90487" cy="186929"/>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49" name="Line 180"/>
          <p:cNvSpPr>
            <a:spLocks noChangeShapeType="1"/>
          </p:cNvSpPr>
          <p:nvPr/>
        </p:nvSpPr>
        <p:spPr bwMode="auto">
          <a:xfrm flipV="1">
            <a:off x="6853238" y="3442097"/>
            <a:ext cx="0" cy="346472"/>
          </a:xfrm>
          <a:prstGeom prst="line">
            <a:avLst/>
          </a:prstGeom>
          <a:noFill/>
          <a:ln w="12700">
            <a:solidFill>
              <a:schemeClr val="tx1"/>
            </a:solidFill>
            <a:round/>
            <a:headEnd/>
            <a:tailEnd type="triangle" w="med" len="med"/>
          </a:ln>
        </p:spPr>
        <p:txBody>
          <a:bodyPr/>
          <a:lstStyle/>
          <a:p>
            <a:endParaRPr lang="zh-TW" altLang="en-US">
              <a:latin typeface="Trebuchet MSTrebuchet MS"/>
            </a:endParaRPr>
          </a:p>
        </p:txBody>
      </p:sp>
      <p:sp>
        <p:nvSpPr>
          <p:cNvPr id="4150" name="Freeform 181"/>
          <p:cNvSpPr>
            <a:spLocks/>
          </p:cNvSpPr>
          <p:nvPr/>
        </p:nvSpPr>
        <p:spPr bwMode="auto">
          <a:xfrm>
            <a:off x="6880225" y="3712369"/>
            <a:ext cx="228600" cy="76200"/>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p:spPr>
        <p:txBody>
          <a:bodyPr/>
          <a:lstStyle/>
          <a:p>
            <a:endParaRPr lang="zh-TW" altLang="en-US">
              <a:latin typeface="Trebuchet MSTrebuchet MS"/>
            </a:endParaRPr>
          </a:p>
        </p:txBody>
      </p:sp>
      <p:sp>
        <p:nvSpPr>
          <p:cNvPr id="4151" name="Freeform 182"/>
          <p:cNvSpPr>
            <a:spLocks/>
          </p:cNvSpPr>
          <p:nvPr/>
        </p:nvSpPr>
        <p:spPr bwMode="auto">
          <a:xfrm>
            <a:off x="6764339" y="3995738"/>
            <a:ext cx="650875" cy="692944"/>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50800" cap="flat">
            <a:solidFill>
              <a:srgbClr val="003300"/>
            </a:solidFill>
            <a:prstDash val="sysDot"/>
            <a:round/>
            <a:headEnd/>
            <a:tailEnd type="triangle" w="med" len="med"/>
          </a:ln>
        </p:spPr>
        <p:txBody>
          <a:bodyPr/>
          <a:lstStyle/>
          <a:p>
            <a:endParaRPr lang="zh-TW" altLang="en-US">
              <a:latin typeface="Trebuchet MSTrebuchet MS"/>
            </a:endParaRPr>
          </a:p>
        </p:txBody>
      </p:sp>
      <p:sp>
        <p:nvSpPr>
          <p:cNvPr id="4152" name="Rectangle 183"/>
          <p:cNvSpPr>
            <a:spLocks noChangeArrowheads="1"/>
          </p:cNvSpPr>
          <p:nvPr/>
        </p:nvSpPr>
        <p:spPr bwMode="auto">
          <a:xfrm>
            <a:off x="7416801" y="4581620"/>
            <a:ext cx="466474" cy="184666"/>
          </a:xfrm>
          <a:prstGeom prst="rect">
            <a:avLst/>
          </a:prstGeom>
          <a:solidFill>
            <a:srgbClr val="003300"/>
          </a:solidFill>
          <a:ln w="9525">
            <a:noFill/>
            <a:miter lim="800000"/>
            <a:headEnd/>
            <a:tailEnd/>
          </a:ln>
        </p:spPr>
        <p:txBody>
          <a:bodyPr wrap="none" lIns="0" tIns="0" rIns="0" bIns="0">
            <a:spAutoFit/>
          </a:bodyPr>
          <a:lstStyle/>
          <a:p>
            <a:pPr algn="l" eaLnBrk="0" hangingPunct="0"/>
            <a:r>
              <a:rPr lang="en-US" altLang="zh-TW" sz="1200" dirty="0">
                <a:solidFill>
                  <a:schemeClr val="bg1"/>
                </a:solidFill>
                <a:latin typeface="Trebuchet MSTrebuchet MS"/>
                <a:ea typeface="SimSun" pitchFamily="2" charset="-122"/>
              </a:rPr>
              <a:t>P-leak</a:t>
            </a:r>
            <a:endParaRPr lang="en-US" altLang="zh-TW" sz="1600" b="0" dirty="0">
              <a:solidFill>
                <a:schemeClr val="bg1"/>
              </a:solidFill>
              <a:latin typeface="Trebuchet MSTrebuchet MS"/>
              <a:ea typeface="SimSun" pitchFamily="2" charset="-122"/>
            </a:endParaRPr>
          </a:p>
        </p:txBody>
      </p:sp>
      <p:sp>
        <p:nvSpPr>
          <p:cNvPr id="4153" name="Freeform 184"/>
          <p:cNvSpPr>
            <a:spLocks/>
          </p:cNvSpPr>
          <p:nvPr/>
        </p:nvSpPr>
        <p:spPr bwMode="auto">
          <a:xfrm>
            <a:off x="6569076" y="3625454"/>
            <a:ext cx="187325"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25400" cap="flat">
            <a:solidFill>
              <a:srgbClr val="003300"/>
            </a:solidFill>
            <a:prstDash val="sysDot"/>
            <a:round/>
            <a:headEnd/>
            <a:tailEnd type="triangle" w="med" len="med"/>
          </a:ln>
        </p:spPr>
        <p:txBody>
          <a:bodyPr/>
          <a:lstStyle/>
          <a:p>
            <a:endParaRPr lang="zh-TW" altLang="en-US">
              <a:latin typeface="Trebuchet MSTrebuchet MS"/>
            </a:endParaRPr>
          </a:p>
        </p:txBody>
      </p:sp>
      <p:sp>
        <p:nvSpPr>
          <p:cNvPr id="4154" name="Text Box 185"/>
          <p:cNvSpPr txBox="1">
            <a:spLocks noChangeArrowheads="1"/>
          </p:cNvSpPr>
          <p:nvPr/>
        </p:nvSpPr>
        <p:spPr bwMode="auto">
          <a:xfrm>
            <a:off x="7498048" y="3205162"/>
            <a:ext cx="1666875" cy="646331"/>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dirty="0">
                <a:solidFill>
                  <a:schemeClr val="bg1"/>
                </a:solidFill>
                <a:latin typeface="Trebuchet MSTrebuchet MS"/>
                <a:ea typeface="SimSun" pitchFamily="2" charset="-122"/>
              </a:rPr>
              <a:t>More SE could be extracted from P leak</a:t>
            </a:r>
          </a:p>
        </p:txBody>
      </p:sp>
      <p:sp>
        <p:nvSpPr>
          <p:cNvPr id="4155" name="Text Box 186"/>
          <p:cNvSpPr txBox="1">
            <a:spLocks noChangeArrowheads="1"/>
          </p:cNvSpPr>
          <p:nvPr/>
        </p:nvSpPr>
        <p:spPr bwMode="auto">
          <a:xfrm rot="2272464">
            <a:off x="4464051" y="2750456"/>
            <a:ext cx="1666875" cy="276999"/>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With Smaller DR</a:t>
            </a:r>
          </a:p>
        </p:txBody>
      </p:sp>
      <p:sp>
        <p:nvSpPr>
          <p:cNvPr id="4156" name="Freeform 187"/>
          <p:cNvSpPr>
            <a:spLocks/>
          </p:cNvSpPr>
          <p:nvPr/>
        </p:nvSpPr>
        <p:spPr bwMode="auto">
          <a:xfrm>
            <a:off x="6640514" y="3601641"/>
            <a:ext cx="187325"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25400" cap="flat">
            <a:solidFill>
              <a:srgbClr val="003300"/>
            </a:solidFill>
            <a:prstDash val="sysDot"/>
            <a:round/>
            <a:headEnd/>
            <a:tailEnd type="triangle" w="med" len="med"/>
          </a:ln>
        </p:spPr>
        <p:txBody>
          <a:bodyPr/>
          <a:lstStyle/>
          <a:p>
            <a:endParaRPr lang="zh-TW" altLang="en-US">
              <a:latin typeface="Trebuchet MSTrebuchet MS"/>
            </a:endParaRPr>
          </a:p>
        </p:txBody>
      </p:sp>
      <p:sp>
        <p:nvSpPr>
          <p:cNvPr id="4157" name="Freeform 188"/>
          <p:cNvSpPr>
            <a:spLocks/>
          </p:cNvSpPr>
          <p:nvPr/>
        </p:nvSpPr>
        <p:spPr bwMode="auto">
          <a:xfrm rot="-30">
            <a:off x="6875463" y="3594498"/>
            <a:ext cx="171450" cy="196453"/>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25400" cap="flat">
            <a:solidFill>
              <a:srgbClr val="003300"/>
            </a:solidFill>
            <a:prstDash val="sysDot"/>
            <a:round/>
            <a:headEnd/>
            <a:tailEnd type="triangle" w="med" len="med"/>
          </a:ln>
        </p:spPr>
        <p:txBody>
          <a:bodyPr/>
          <a:lstStyle/>
          <a:p>
            <a:endParaRPr lang="zh-TW" altLang="en-US">
              <a:latin typeface="Trebuchet MSTrebuchet MS"/>
            </a:endParaRPr>
          </a:p>
        </p:txBody>
      </p:sp>
      <p:sp>
        <p:nvSpPr>
          <p:cNvPr id="4158" name="Freeform 189"/>
          <p:cNvSpPr>
            <a:spLocks/>
          </p:cNvSpPr>
          <p:nvPr/>
        </p:nvSpPr>
        <p:spPr bwMode="auto">
          <a:xfrm rot="-30">
            <a:off x="6950075" y="3608785"/>
            <a:ext cx="171450" cy="196453"/>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25400" cap="flat">
            <a:solidFill>
              <a:srgbClr val="003300"/>
            </a:solidFill>
            <a:prstDash val="sysDot"/>
            <a:round/>
            <a:headEnd/>
            <a:tailEnd type="triangle" w="med" len="med"/>
          </a:ln>
        </p:spPr>
        <p:txBody>
          <a:bodyPr/>
          <a:lstStyle/>
          <a:p>
            <a:endParaRPr lang="zh-TW" altLang="en-US">
              <a:latin typeface="Trebuchet MSTrebuchet MS"/>
            </a:endParaRPr>
          </a:p>
        </p:txBody>
      </p:sp>
      <p:sp>
        <p:nvSpPr>
          <p:cNvPr id="4159" name="Freeform 190"/>
          <p:cNvSpPr>
            <a:spLocks/>
          </p:cNvSpPr>
          <p:nvPr/>
        </p:nvSpPr>
        <p:spPr bwMode="auto">
          <a:xfrm rot="2157">
            <a:off x="6667500" y="1289448"/>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60" name="Freeform 191"/>
          <p:cNvSpPr>
            <a:spLocks/>
          </p:cNvSpPr>
          <p:nvPr/>
        </p:nvSpPr>
        <p:spPr bwMode="auto">
          <a:xfrm rot="-30">
            <a:off x="6940550" y="1277541"/>
            <a:ext cx="90488" cy="186928"/>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61" name="Freeform 192"/>
          <p:cNvSpPr>
            <a:spLocks/>
          </p:cNvSpPr>
          <p:nvPr/>
        </p:nvSpPr>
        <p:spPr bwMode="auto">
          <a:xfrm rot="-30">
            <a:off x="7037389" y="1283494"/>
            <a:ext cx="90487" cy="186929"/>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sp>
        <p:nvSpPr>
          <p:cNvPr id="4162" name="Freeform 193"/>
          <p:cNvSpPr>
            <a:spLocks/>
          </p:cNvSpPr>
          <p:nvPr/>
        </p:nvSpPr>
        <p:spPr bwMode="auto">
          <a:xfrm rot="2157">
            <a:off x="6597650" y="1278732"/>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a:latin typeface="Trebuchet MSTrebuchet MS"/>
            </a:endParaRPr>
          </a:p>
        </p:txBody>
      </p:sp>
      <p:pic>
        <p:nvPicPr>
          <p:cNvPr id="4163" name="Picture 194" descr="Patch_WCMP-ST-8_DefectID10524"/>
          <p:cNvPicPr>
            <a:picLocks noChangeAspect="1" noChangeArrowheads="1" noCrop="1"/>
          </p:cNvPicPr>
          <p:nvPr/>
        </p:nvPicPr>
        <p:blipFill>
          <a:blip r:embed="rId5" cstate="print"/>
          <a:srcRect/>
          <a:stretch>
            <a:fillRect/>
          </a:stretch>
        </p:blipFill>
        <p:spPr bwMode="auto">
          <a:xfrm>
            <a:off x="288926" y="3372349"/>
            <a:ext cx="1444625" cy="1083469"/>
          </a:xfrm>
          <a:prstGeom prst="rect">
            <a:avLst/>
          </a:prstGeom>
          <a:noFill/>
          <a:ln w="9525">
            <a:noFill/>
            <a:miter lim="800000"/>
            <a:headEnd/>
            <a:tailEnd/>
          </a:ln>
        </p:spPr>
      </p:pic>
      <p:sp>
        <p:nvSpPr>
          <p:cNvPr id="4164" name="Oval 195"/>
          <p:cNvSpPr>
            <a:spLocks noChangeAspect="1" noChangeArrowheads="1"/>
          </p:cNvSpPr>
          <p:nvPr/>
        </p:nvSpPr>
        <p:spPr bwMode="auto">
          <a:xfrm>
            <a:off x="749300" y="3730726"/>
            <a:ext cx="539750" cy="404813"/>
          </a:xfrm>
          <a:prstGeom prst="ellipse">
            <a:avLst/>
          </a:prstGeom>
          <a:noFill/>
          <a:ln w="28575">
            <a:solidFill>
              <a:srgbClr val="FFFF00"/>
            </a:solidFill>
            <a:prstDash val="sysDot"/>
            <a:round/>
            <a:headEnd/>
            <a:tailEnd/>
          </a:ln>
        </p:spPr>
        <p:txBody>
          <a:bodyPr wrap="none" anchor="ctr"/>
          <a:lstStyle/>
          <a:p>
            <a:endParaRPr lang="zh-TW" altLang="zh-TW">
              <a:latin typeface="Trebuchet MSTrebuchet MS"/>
            </a:endParaRPr>
          </a:p>
        </p:txBody>
      </p:sp>
      <p:sp>
        <p:nvSpPr>
          <p:cNvPr id="4165" name="Text Box 196"/>
          <p:cNvSpPr txBox="1">
            <a:spLocks noChangeArrowheads="1"/>
          </p:cNvSpPr>
          <p:nvPr/>
        </p:nvSpPr>
        <p:spPr bwMode="auto">
          <a:xfrm>
            <a:off x="457200" y="3378301"/>
            <a:ext cx="1068388" cy="276999"/>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b="0" dirty="0">
                <a:solidFill>
                  <a:schemeClr val="bg1"/>
                </a:solidFill>
                <a:latin typeface="Trebuchet MSTrebuchet MS"/>
                <a:ea typeface="SimSun" pitchFamily="2" charset="-122"/>
              </a:rPr>
              <a:t>Small DR</a:t>
            </a:r>
          </a:p>
        </p:txBody>
      </p:sp>
      <p:pic>
        <p:nvPicPr>
          <p:cNvPr id="4166" name="Picture 197" descr="Patch_WCMP-ST-9_DefectID238"/>
          <p:cNvPicPr>
            <a:picLocks noChangeAspect="1" noChangeArrowheads="1" noCrop="1"/>
          </p:cNvPicPr>
          <p:nvPr/>
        </p:nvPicPr>
        <p:blipFill>
          <a:blip r:embed="rId6" cstate="print"/>
          <a:srcRect/>
          <a:stretch>
            <a:fillRect/>
          </a:stretch>
        </p:blipFill>
        <p:spPr bwMode="auto">
          <a:xfrm>
            <a:off x="3565526" y="3368777"/>
            <a:ext cx="1444625" cy="1083469"/>
          </a:xfrm>
          <a:prstGeom prst="rect">
            <a:avLst/>
          </a:prstGeom>
          <a:noFill/>
          <a:ln w="9525">
            <a:noFill/>
            <a:miter lim="800000"/>
            <a:headEnd/>
            <a:tailEnd/>
          </a:ln>
        </p:spPr>
      </p:pic>
      <p:sp>
        <p:nvSpPr>
          <p:cNvPr id="4167" name="Oval 198"/>
          <p:cNvSpPr>
            <a:spLocks noChangeAspect="1" noChangeArrowheads="1"/>
          </p:cNvSpPr>
          <p:nvPr/>
        </p:nvSpPr>
        <p:spPr bwMode="auto">
          <a:xfrm>
            <a:off x="4037013" y="3750967"/>
            <a:ext cx="539750" cy="404813"/>
          </a:xfrm>
          <a:prstGeom prst="ellipse">
            <a:avLst/>
          </a:prstGeom>
          <a:noFill/>
          <a:ln w="28575">
            <a:solidFill>
              <a:srgbClr val="FFFF00"/>
            </a:solidFill>
            <a:prstDash val="sysDot"/>
            <a:round/>
            <a:headEnd/>
            <a:tailEnd/>
          </a:ln>
        </p:spPr>
        <p:txBody>
          <a:bodyPr wrap="none" anchor="ctr"/>
          <a:lstStyle/>
          <a:p>
            <a:endParaRPr lang="zh-TW" altLang="zh-TW">
              <a:latin typeface="Trebuchet MSTrebuchet MS"/>
            </a:endParaRPr>
          </a:p>
        </p:txBody>
      </p:sp>
      <p:sp>
        <p:nvSpPr>
          <p:cNvPr id="4168" name="Text Box 199"/>
          <p:cNvSpPr txBox="1">
            <a:spLocks noChangeArrowheads="1"/>
          </p:cNvSpPr>
          <p:nvPr/>
        </p:nvSpPr>
        <p:spPr bwMode="auto">
          <a:xfrm>
            <a:off x="3686175" y="3387826"/>
            <a:ext cx="1162050" cy="276999"/>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b="0">
                <a:solidFill>
                  <a:schemeClr val="bg1"/>
                </a:solidFill>
                <a:latin typeface="Trebuchet MSTrebuchet MS"/>
                <a:ea typeface="SimSun" pitchFamily="2" charset="-122"/>
              </a:rPr>
              <a:t>Large DR</a:t>
            </a:r>
          </a:p>
        </p:txBody>
      </p:sp>
      <p:pic>
        <p:nvPicPr>
          <p:cNvPr id="4169" name="Picture 200" descr="Patch_WCMP-ST-7_DefectID69845"/>
          <p:cNvPicPr>
            <a:picLocks noChangeAspect="1" noChangeArrowheads="1" noCrop="1"/>
          </p:cNvPicPr>
          <p:nvPr/>
        </p:nvPicPr>
        <p:blipFill>
          <a:blip r:embed="rId7" cstate="print"/>
          <a:srcRect/>
          <a:stretch>
            <a:fillRect/>
          </a:stretch>
        </p:blipFill>
        <p:spPr bwMode="auto">
          <a:xfrm>
            <a:off x="1931989" y="3368777"/>
            <a:ext cx="1444625" cy="1083469"/>
          </a:xfrm>
          <a:prstGeom prst="rect">
            <a:avLst/>
          </a:prstGeom>
          <a:noFill/>
          <a:ln w="9525">
            <a:noFill/>
            <a:miter lim="800000"/>
            <a:headEnd/>
            <a:tailEnd/>
          </a:ln>
        </p:spPr>
      </p:pic>
      <p:sp>
        <p:nvSpPr>
          <p:cNvPr id="4170" name="Oval 201"/>
          <p:cNvSpPr>
            <a:spLocks noChangeAspect="1" noChangeArrowheads="1"/>
          </p:cNvSpPr>
          <p:nvPr/>
        </p:nvSpPr>
        <p:spPr bwMode="auto">
          <a:xfrm>
            <a:off x="2397125" y="3774780"/>
            <a:ext cx="539750" cy="404813"/>
          </a:xfrm>
          <a:prstGeom prst="ellipse">
            <a:avLst/>
          </a:prstGeom>
          <a:noFill/>
          <a:ln w="28575">
            <a:solidFill>
              <a:srgbClr val="FFFF00"/>
            </a:solidFill>
            <a:prstDash val="sysDot"/>
            <a:round/>
            <a:headEnd/>
            <a:tailEnd/>
          </a:ln>
        </p:spPr>
        <p:txBody>
          <a:bodyPr wrap="none" anchor="ctr"/>
          <a:lstStyle/>
          <a:p>
            <a:endParaRPr lang="zh-TW" altLang="zh-TW">
              <a:latin typeface="Trebuchet MSTrebuchet MS"/>
            </a:endParaRPr>
          </a:p>
        </p:txBody>
      </p:sp>
      <p:sp>
        <p:nvSpPr>
          <p:cNvPr id="4171" name="Text Box 202"/>
          <p:cNvSpPr txBox="1">
            <a:spLocks noChangeArrowheads="1"/>
          </p:cNvSpPr>
          <p:nvPr/>
        </p:nvSpPr>
        <p:spPr bwMode="auto">
          <a:xfrm>
            <a:off x="2011363" y="3367586"/>
            <a:ext cx="1281112" cy="276999"/>
          </a:xfrm>
          <a:prstGeom prst="rect">
            <a:avLst/>
          </a:prstGeom>
          <a:solidFill>
            <a:srgbClr val="00FF00"/>
          </a:solidFill>
          <a:ln w="9525">
            <a:noFill/>
            <a:miter lim="800000"/>
            <a:headEnd/>
            <a:tailEnd/>
          </a:ln>
        </p:spPr>
        <p:txBody>
          <a:bodyPr>
            <a:spAutoFit/>
          </a:bodyPr>
          <a:lstStyle/>
          <a:p>
            <a:pPr algn="l" eaLnBrk="0" hangingPunct="0">
              <a:spcBef>
                <a:spcPct val="50000"/>
              </a:spcBef>
            </a:pPr>
            <a:r>
              <a:rPr lang="en-US" altLang="zh-TW" sz="1200" b="0">
                <a:latin typeface="Trebuchet MSTrebuchet MS"/>
                <a:ea typeface="SimSun" pitchFamily="2" charset="-122"/>
              </a:rPr>
              <a:t>Medium DR</a:t>
            </a:r>
          </a:p>
        </p:txBody>
      </p:sp>
      <p:sp>
        <p:nvSpPr>
          <p:cNvPr id="4172" name="Text Box 203"/>
          <p:cNvSpPr txBox="1">
            <a:spLocks noChangeArrowheads="1"/>
          </p:cNvSpPr>
          <p:nvPr/>
        </p:nvSpPr>
        <p:spPr bwMode="auto">
          <a:xfrm>
            <a:off x="146051" y="4549876"/>
            <a:ext cx="5705475" cy="553998"/>
          </a:xfrm>
          <a:prstGeom prst="rect">
            <a:avLst/>
          </a:prstGeom>
          <a:solidFill>
            <a:srgbClr val="00FFFF"/>
          </a:solidFill>
          <a:ln w="9525">
            <a:noFill/>
            <a:miter lim="800000"/>
            <a:headEnd/>
            <a:tailEnd/>
          </a:ln>
        </p:spPr>
        <p:txBody>
          <a:bodyPr>
            <a:spAutoFit/>
          </a:bodyPr>
          <a:lstStyle/>
          <a:p>
            <a:pPr marL="457200" indent="-457200" algn="l" eaLnBrk="0" hangingPunct="0">
              <a:spcBef>
                <a:spcPct val="50000"/>
              </a:spcBef>
              <a:buFontTx/>
              <a:buAutoNum type="arabicPeriod"/>
            </a:pPr>
            <a:r>
              <a:rPr lang="en-US" altLang="zh-TW" sz="1200" dirty="0">
                <a:latin typeface="Trebuchet MSTrebuchet MS"/>
                <a:ea typeface="SimSun" pitchFamily="2" charset="-122"/>
              </a:rPr>
              <a:t>For GL of normal PMOS: Large DR&gt;Medium DR&gt;Small DR</a:t>
            </a:r>
          </a:p>
          <a:p>
            <a:pPr marL="457200" indent="-457200" algn="l" eaLnBrk="0" hangingPunct="0">
              <a:spcBef>
                <a:spcPct val="50000"/>
              </a:spcBef>
              <a:buFontTx/>
              <a:buAutoNum type="arabicPeriod"/>
            </a:pPr>
            <a:r>
              <a:rPr lang="en-US" altLang="zh-TW" sz="1200" dirty="0">
                <a:latin typeface="Trebuchet MSTrebuchet MS"/>
                <a:ea typeface="SimSun" pitchFamily="2" charset="-122"/>
              </a:rPr>
              <a:t>For S/N of </a:t>
            </a:r>
            <a:r>
              <a:rPr lang="en-US" altLang="zh-TW" sz="1200" dirty="0" err="1">
                <a:latin typeface="Trebuchet MSTrebuchet MS"/>
                <a:ea typeface="SimSun" pitchFamily="2" charset="-122"/>
              </a:rPr>
              <a:t>PLeak</a:t>
            </a:r>
            <a:r>
              <a:rPr lang="en-US" altLang="zh-TW" sz="1200" dirty="0">
                <a:latin typeface="Trebuchet MSTrebuchet MS"/>
                <a:ea typeface="SimSun" pitchFamily="2" charset="-122"/>
              </a:rPr>
              <a:t>: Small DR&gt;Medium DR&gt;Large DR</a:t>
            </a:r>
          </a:p>
        </p:txBody>
      </p:sp>
      <p:sp>
        <p:nvSpPr>
          <p:cNvPr id="4173" name="Text Box 204"/>
          <p:cNvSpPr txBox="1">
            <a:spLocks noChangeArrowheads="1"/>
          </p:cNvSpPr>
          <p:nvPr/>
        </p:nvSpPr>
        <p:spPr bwMode="auto">
          <a:xfrm>
            <a:off x="5092701" y="3671195"/>
            <a:ext cx="822325" cy="523220"/>
          </a:xfrm>
          <a:prstGeom prst="rect">
            <a:avLst/>
          </a:prstGeom>
          <a:solidFill>
            <a:schemeClr val="bg1"/>
          </a:solidFill>
          <a:ln w="25400" algn="ctr">
            <a:solidFill>
              <a:srgbClr val="000080"/>
            </a:solidFill>
            <a:miter lim="800000"/>
            <a:headEnd/>
            <a:tailEnd/>
          </a:ln>
        </p:spPr>
        <p:txBody>
          <a:bodyPr>
            <a:spAutoFit/>
          </a:bodyPr>
          <a:lstStyle/>
          <a:p>
            <a:pPr>
              <a:spcBef>
                <a:spcPct val="50000"/>
              </a:spcBef>
            </a:pPr>
            <a:r>
              <a:rPr lang="en-US" altLang="zh-TW" sz="1400">
                <a:latin typeface="Trebuchet MSTrebuchet MS"/>
                <a:ea typeface="新細明體" pitchFamily="18" charset="-120"/>
              </a:rPr>
              <a:t>Patch image</a:t>
            </a:r>
          </a:p>
        </p:txBody>
      </p:sp>
      <p:sp>
        <p:nvSpPr>
          <p:cNvPr id="4174" name="Rectangle 205"/>
          <p:cNvSpPr>
            <a:spLocks noChangeArrowheads="1"/>
          </p:cNvSpPr>
          <p:nvPr/>
        </p:nvSpPr>
        <p:spPr bwMode="auto">
          <a:xfrm>
            <a:off x="274639" y="3372349"/>
            <a:ext cx="1462087" cy="1097756"/>
          </a:xfrm>
          <a:prstGeom prst="rect">
            <a:avLst/>
          </a:prstGeom>
          <a:noFill/>
          <a:ln w="25400" algn="ctr">
            <a:solidFill>
              <a:srgbClr val="000096"/>
            </a:solidFill>
            <a:miter lim="800000"/>
            <a:headEnd/>
            <a:tailEnd/>
          </a:ln>
        </p:spPr>
        <p:txBody>
          <a:bodyPr wrap="none" anchor="ctr"/>
          <a:lstStyle/>
          <a:p>
            <a:endParaRPr lang="zh-TW" altLang="zh-TW">
              <a:latin typeface="Trebuchet MSTrebuchet MS"/>
            </a:endParaRPr>
          </a:p>
        </p:txBody>
      </p:sp>
      <p:sp>
        <p:nvSpPr>
          <p:cNvPr id="4175" name="Rectangle 206"/>
          <p:cNvSpPr>
            <a:spLocks noChangeArrowheads="1"/>
          </p:cNvSpPr>
          <p:nvPr/>
        </p:nvSpPr>
        <p:spPr bwMode="auto">
          <a:xfrm>
            <a:off x="1920875" y="3372349"/>
            <a:ext cx="1462088" cy="1097756"/>
          </a:xfrm>
          <a:prstGeom prst="rect">
            <a:avLst/>
          </a:prstGeom>
          <a:noFill/>
          <a:ln w="25400" algn="ctr">
            <a:solidFill>
              <a:srgbClr val="000096"/>
            </a:solidFill>
            <a:miter lim="800000"/>
            <a:headEnd/>
            <a:tailEnd/>
          </a:ln>
        </p:spPr>
        <p:txBody>
          <a:bodyPr wrap="none" anchor="ctr"/>
          <a:lstStyle/>
          <a:p>
            <a:endParaRPr lang="zh-TW" altLang="zh-TW">
              <a:latin typeface="Trebuchet MSTrebuchet MS"/>
            </a:endParaRPr>
          </a:p>
        </p:txBody>
      </p:sp>
      <p:sp>
        <p:nvSpPr>
          <p:cNvPr id="4176" name="Rectangle 207"/>
          <p:cNvSpPr>
            <a:spLocks noChangeArrowheads="1"/>
          </p:cNvSpPr>
          <p:nvPr/>
        </p:nvSpPr>
        <p:spPr bwMode="auto">
          <a:xfrm>
            <a:off x="3565525" y="3372349"/>
            <a:ext cx="1462088" cy="1097756"/>
          </a:xfrm>
          <a:prstGeom prst="rect">
            <a:avLst/>
          </a:prstGeom>
          <a:noFill/>
          <a:ln w="25400" algn="ctr">
            <a:solidFill>
              <a:srgbClr val="000096"/>
            </a:solidFill>
            <a:miter lim="800000"/>
            <a:headEnd/>
            <a:tailEnd/>
          </a:ln>
        </p:spPr>
        <p:txBody>
          <a:bodyPr wrap="none" anchor="ctr"/>
          <a:lstStyle/>
          <a:p>
            <a:endParaRPr lang="zh-TW" altLang="zh-TW">
              <a:latin typeface="Trebuchet MSTrebuchet M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44501" y="560092"/>
            <a:ext cx="8069941" cy="2062103"/>
          </a:xfrm>
          <a:prstGeom prst="rect">
            <a:avLst/>
          </a:prstGeom>
          <a:noFill/>
        </p:spPr>
        <p:txBody>
          <a:bodyPr wrap="square" rtlCol="0">
            <a:spAutoFit/>
          </a:bodyPr>
          <a:lstStyle/>
          <a:p>
            <a:pPr marL="566738" lvl="2" indent="-334963">
              <a:buFont typeface="Arial" pitchFamily="34" charset="0"/>
              <a:buChar char="•"/>
            </a:pPr>
            <a:endParaRPr lang="en-US" sz="1600" b="0" dirty="0" smtClean="0">
              <a:latin typeface="Trebuchet MS" pitchFamily="34" charset="0"/>
            </a:endParaRPr>
          </a:p>
          <a:p>
            <a:pPr marL="566738" lvl="2" indent="-334963">
              <a:buFont typeface="Arial" pitchFamily="34" charset="0"/>
              <a:buChar char="•"/>
            </a:pPr>
            <a:r>
              <a:rPr lang="en-US" sz="1600" b="0" dirty="0" smtClean="0">
                <a:latin typeface="Trebuchet MS" pitchFamily="34" charset="0"/>
              </a:rPr>
              <a:t>Wide energy spectrum of signal electrons</a:t>
            </a:r>
          </a:p>
          <a:p>
            <a:pPr marL="566738" lvl="2" indent="-334963">
              <a:buFont typeface="Arial" pitchFamily="34" charset="0"/>
              <a:buChar char="•"/>
            </a:pPr>
            <a:endParaRPr lang="en-US" sz="1600" b="0" dirty="0" smtClean="0">
              <a:solidFill>
                <a:srgbClr val="333399"/>
              </a:solidFill>
              <a:latin typeface="Trebuchet MS" pitchFamily="34" charset="0"/>
            </a:endParaRPr>
          </a:p>
          <a:p>
            <a:pPr marL="566738" lvl="2" indent="-334963">
              <a:buFont typeface="Arial" pitchFamily="34" charset="0"/>
              <a:buChar char="•"/>
            </a:pPr>
            <a:r>
              <a:rPr lang="en-US" sz="1600" b="0" dirty="0" smtClean="0">
                <a:solidFill>
                  <a:srgbClr val="333399"/>
                </a:solidFill>
                <a:latin typeface="Trebuchet MS" pitchFamily="34" charset="0"/>
              </a:rPr>
              <a:t>0&lt;SEs &lt;50eV, </a:t>
            </a:r>
            <a:r>
              <a:rPr lang="en-US" sz="1600" b="0" dirty="0" smtClean="0">
                <a:latin typeface="Trebuchet MS" pitchFamily="34" charset="0"/>
              </a:rPr>
              <a:t>peaked at around 2eV.</a:t>
            </a:r>
          </a:p>
          <a:p>
            <a:pPr marL="566738" lvl="2" indent="-334963">
              <a:buFont typeface="Arial" pitchFamily="34" charset="0"/>
              <a:buChar char="•"/>
            </a:pPr>
            <a:endParaRPr lang="en-US" sz="1600" b="0" dirty="0">
              <a:latin typeface="Trebuchet MS" pitchFamily="34" charset="0"/>
            </a:endParaRPr>
          </a:p>
          <a:p>
            <a:pPr marL="566738" lvl="2" indent="-334963">
              <a:buFont typeface="Arial" pitchFamily="34" charset="0"/>
              <a:buChar char="•"/>
            </a:pPr>
            <a:r>
              <a:rPr lang="en-US" sz="1600" b="0" dirty="0" smtClean="0">
                <a:latin typeface="Trebuchet MS" pitchFamily="34" charset="0"/>
              </a:rPr>
              <a:t>VC image is mainly SE image, If the charging voltage high enough, at least, in the same order as SE energy, its trajectory will affected and collection ratio is thus changed accordingly. </a:t>
            </a:r>
          </a:p>
        </p:txBody>
      </p:sp>
      <p:sp>
        <p:nvSpPr>
          <p:cNvPr id="11" name="Rectangle 10"/>
          <p:cNvSpPr/>
          <p:nvPr/>
        </p:nvSpPr>
        <p:spPr>
          <a:xfrm>
            <a:off x="0" y="0"/>
            <a:ext cx="9144000" cy="523220"/>
          </a:xfrm>
          <a:prstGeom prst="rect">
            <a:avLst/>
          </a:prstGeom>
          <a:solidFill>
            <a:schemeClr val="bg1"/>
          </a:solidFill>
        </p:spPr>
        <p:txBody>
          <a:bodyPr wrap="square">
            <a:spAutoFit/>
          </a:bodyPr>
          <a:lstStyle/>
          <a:p>
            <a:pPr lvl="1" indent="-457200"/>
            <a:r>
              <a:rPr lang="en-US" sz="2800" dirty="0" smtClean="0">
                <a:latin typeface="Trebuchet MS" pitchFamily="34" charset="0"/>
              </a:rPr>
              <a:t>Properties of SE / Signal Electrons Energy Spectrum</a:t>
            </a:r>
          </a:p>
        </p:txBody>
      </p:sp>
      <p:graphicFrame>
        <p:nvGraphicFramePr>
          <p:cNvPr id="57347" name="Object 2"/>
          <p:cNvGraphicFramePr>
            <a:graphicFrameLocks noChangeAspect="1"/>
          </p:cNvGraphicFramePr>
          <p:nvPr/>
        </p:nvGraphicFramePr>
        <p:xfrm>
          <a:off x="1112838" y="2838451"/>
          <a:ext cx="2294024" cy="1076324"/>
        </p:xfrm>
        <a:graphic>
          <a:graphicData uri="http://schemas.openxmlformats.org/presentationml/2006/ole">
            <p:oleObj spid="_x0000_s1186818" name="Bitmap Image" r:id="rId3" imgW="2010056" imgH="1257476" progId="PBrush">
              <p:embed/>
            </p:oleObj>
          </a:graphicData>
        </a:graphic>
      </p:graphicFrame>
      <p:graphicFrame>
        <p:nvGraphicFramePr>
          <p:cNvPr id="57348" name="Object 3"/>
          <p:cNvGraphicFramePr>
            <a:graphicFrameLocks noChangeAspect="1"/>
          </p:cNvGraphicFramePr>
          <p:nvPr/>
        </p:nvGraphicFramePr>
        <p:xfrm>
          <a:off x="3790951" y="2495550"/>
          <a:ext cx="4421183" cy="2253854"/>
        </p:xfrm>
        <a:graphic>
          <a:graphicData uri="http://schemas.openxmlformats.org/presentationml/2006/ole">
            <p:oleObj spid="_x0000_s1186819" name="Bitmap Image" r:id="rId4" imgW="5200000" imgH="3323810" progId="PBrush">
              <p:embed/>
            </p:oleObj>
          </a:graphicData>
        </a:graphic>
      </p:graphicFrame>
      <p:sp>
        <p:nvSpPr>
          <p:cNvPr id="12" name="Oval 6"/>
          <p:cNvSpPr>
            <a:spLocks noChangeArrowheads="1"/>
          </p:cNvSpPr>
          <p:nvPr/>
        </p:nvSpPr>
        <p:spPr bwMode="auto">
          <a:xfrm>
            <a:off x="3848100" y="2400300"/>
            <a:ext cx="1003300" cy="2228850"/>
          </a:xfrm>
          <a:prstGeom prst="ellipse">
            <a:avLst/>
          </a:prstGeom>
          <a:noFill/>
          <a:ln w="28575">
            <a:solidFill>
              <a:srgbClr val="FF0000"/>
            </a:solidFill>
            <a:prstDash val="dash"/>
            <a:round/>
            <a:headEnd/>
            <a:tailEnd/>
          </a:ln>
        </p:spPr>
        <p:txBody>
          <a:bodyPr wrap="none" anchor="ctr"/>
          <a:lstStyle/>
          <a:p>
            <a:endParaRPr lang="en-US">
              <a:latin typeface="Trebuchet MS" pitchFamily="34" charset="0"/>
            </a:endParaRPr>
          </a:p>
        </p:txBody>
      </p:sp>
      <p:cxnSp>
        <p:nvCxnSpPr>
          <p:cNvPr id="14" name="Straight Arrow Connector 8"/>
          <p:cNvCxnSpPr>
            <a:cxnSpLocks noChangeShapeType="1"/>
          </p:cNvCxnSpPr>
          <p:nvPr/>
        </p:nvCxnSpPr>
        <p:spPr bwMode="auto">
          <a:xfrm flipH="1" flipV="1">
            <a:off x="2628901" y="3936207"/>
            <a:ext cx="1279525" cy="251222"/>
          </a:xfrm>
          <a:prstGeom prst="straightConnector1">
            <a:avLst/>
          </a:prstGeom>
          <a:noFill/>
          <a:ln w="25400" algn="ctr">
            <a:solidFill>
              <a:srgbClr val="FF0000"/>
            </a:solidFill>
            <a:prstDash val="dash"/>
            <a:round/>
            <a:headEnd/>
            <a:tailEnd type="arrow"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47700"/>
            <a:ext cx="9144000" cy="4524315"/>
          </a:xfrm>
          <a:prstGeom prst="rect">
            <a:avLst/>
          </a:prstGeom>
        </p:spPr>
        <p:txBody>
          <a:bodyPr wrap="square">
            <a:spAutoFit/>
          </a:bodyPr>
          <a:lstStyle/>
          <a:p>
            <a:pPr marL="457200" lvl="2" indent="-457200">
              <a:buFont typeface="Wingdings" pitchFamily="2" charset="2"/>
              <a:buChar char="Ø"/>
            </a:pPr>
            <a:r>
              <a:rPr lang="en-US" sz="1600" dirty="0" smtClean="0">
                <a:latin typeface="Trebuchet MS" pitchFamily="34" charset="0"/>
              </a:rPr>
              <a:t> Yes</a:t>
            </a:r>
          </a:p>
          <a:p>
            <a:pPr marL="457200" lvl="2" indent="-457200">
              <a:buFont typeface="Wingdings" pitchFamily="2" charset="2"/>
              <a:buChar char="Ø"/>
            </a:pPr>
            <a:endParaRPr lang="en-US" sz="1600" dirty="0" smtClean="0">
              <a:latin typeface="Trebuchet MS" pitchFamily="34" charset="0"/>
            </a:endParaRPr>
          </a:p>
          <a:p>
            <a:pPr marL="520700" lvl="4" indent="-292100">
              <a:buFont typeface="Arial" pitchFamily="34" charset="0"/>
              <a:buChar char="•"/>
            </a:pPr>
            <a:r>
              <a:rPr lang="en-US" sz="1600" b="0" dirty="0" smtClean="0">
                <a:latin typeface="Trebuchet MS" pitchFamily="34" charset="0"/>
              </a:rPr>
              <a:t>10nm CVD SiO2 (E=0.1V/nm is assumed) may build up a maximum voltage of 1V, so 10nm remain maybe detectable</a:t>
            </a:r>
          </a:p>
          <a:p>
            <a:pPr marL="520700" lvl="4" indent="-292100">
              <a:buFont typeface="Arial" pitchFamily="34" charset="0"/>
              <a:buChar char="•"/>
            </a:pPr>
            <a:endParaRPr lang="en-US" sz="1600" b="0" dirty="0" smtClean="0">
              <a:latin typeface="Trebuchet MS" pitchFamily="34" charset="0"/>
            </a:endParaRPr>
          </a:p>
          <a:p>
            <a:pPr marL="520700" lvl="4" indent="-292100">
              <a:buFont typeface="Arial" pitchFamily="34" charset="0"/>
              <a:buChar char="•"/>
            </a:pPr>
            <a:r>
              <a:rPr lang="en-US" sz="1600" b="0" dirty="0" smtClean="0">
                <a:latin typeface="Trebuchet MS" pitchFamily="34" charset="0"/>
              </a:rPr>
              <a:t>Worldwide experience confirmed our capability is around10nm. Best case is 6nm on Logic WCMP layer.</a:t>
            </a:r>
          </a:p>
          <a:p>
            <a:pPr marL="520700" lvl="4" indent="-292100">
              <a:buFont typeface="Arial" pitchFamily="34" charset="0"/>
              <a:buChar char="•"/>
            </a:pPr>
            <a:endParaRPr lang="en-US" sz="1600" b="0" dirty="0">
              <a:latin typeface="Trebuchet MS" pitchFamily="34" charset="0"/>
            </a:endParaRPr>
          </a:p>
          <a:p>
            <a:pPr marL="520700" lvl="4" indent="-520700">
              <a:buFont typeface="Wingdings" pitchFamily="2" charset="2"/>
              <a:buChar char="Ø"/>
            </a:pPr>
            <a:r>
              <a:rPr lang="en-US" sz="1600" dirty="0" smtClean="0">
                <a:latin typeface="Trebuchet MS" pitchFamily="34" charset="0"/>
              </a:rPr>
              <a:t>But,  </a:t>
            </a:r>
            <a:r>
              <a:rPr lang="en-US" sz="1600" b="0" dirty="0" smtClean="0">
                <a:latin typeface="Trebuchet MS" pitchFamily="34" charset="0"/>
              </a:rPr>
              <a:t>Some factors may make the answer not so simple</a:t>
            </a:r>
          </a:p>
          <a:p>
            <a:pPr marL="520700" lvl="4" indent="-520700">
              <a:buFont typeface="Wingdings" pitchFamily="2" charset="2"/>
              <a:buChar char="Ø"/>
            </a:pPr>
            <a:endParaRPr lang="en-US" sz="1600" b="0" dirty="0" smtClean="0">
              <a:latin typeface="Trebuchet MS" pitchFamily="34" charset="0"/>
            </a:endParaRPr>
          </a:p>
          <a:p>
            <a:pPr marL="1143000" lvl="5" indent="-457200">
              <a:buFont typeface="+mj-lt"/>
              <a:buAutoNum type="arabicParenR"/>
            </a:pPr>
            <a:r>
              <a:rPr lang="en-US" sz="1600" b="0" dirty="0" smtClean="0">
                <a:latin typeface="Trebuchet MS" pitchFamily="34" charset="0"/>
              </a:rPr>
              <a:t>Variation on dielectric properties</a:t>
            </a:r>
          </a:p>
          <a:p>
            <a:pPr marL="1143000" lvl="5" indent="-457200">
              <a:buFont typeface="+mj-lt"/>
              <a:buAutoNum type="arabicParenR"/>
            </a:pPr>
            <a:r>
              <a:rPr lang="en-US" sz="1600" b="0" dirty="0" smtClean="0">
                <a:latin typeface="Trebuchet MS" pitchFamily="34" charset="0"/>
              </a:rPr>
              <a:t>Material and Process variations </a:t>
            </a:r>
          </a:p>
          <a:p>
            <a:pPr marL="1143000" lvl="5" indent="-457200">
              <a:buFont typeface="+mj-lt"/>
              <a:buAutoNum type="arabicParenR"/>
            </a:pPr>
            <a:r>
              <a:rPr lang="en-US" sz="1600" b="0" dirty="0" smtClean="0">
                <a:latin typeface="Trebuchet MS" pitchFamily="34" charset="0"/>
              </a:rPr>
              <a:t>Device and Structure variation</a:t>
            </a:r>
          </a:p>
          <a:p>
            <a:pPr marL="1143000" lvl="5" indent="-457200">
              <a:buFont typeface="+mj-lt"/>
              <a:buAutoNum type="arabicParenR"/>
            </a:pPr>
            <a:r>
              <a:rPr lang="en-US" sz="1600" b="0" dirty="0" smtClean="0">
                <a:latin typeface="Trebuchet MS" pitchFamily="34" charset="0"/>
              </a:rPr>
              <a:t>Dielectric permanent damage charge breakdown, it become a high resistant conductive contact, no long an open contact. </a:t>
            </a:r>
          </a:p>
          <a:p>
            <a:pPr marL="520700" lvl="4" indent="-520700">
              <a:buFont typeface="Wingdings" pitchFamily="2" charset="2"/>
              <a:buChar char="Ø"/>
            </a:pPr>
            <a:endParaRPr lang="en-US" sz="1600" b="0" dirty="0">
              <a:latin typeface="Trebuchet MS" pitchFamily="34" charset="0"/>
            </a:endParaRPr>
          </a:p>
          <a:p>
            <a:pPr marL="520700" lvl="4" indent="-520700">
              <a:buFont typeface="Wingdings" pitchFamily="2" charset="2"/>
              <a:buChar char="Ø"/>
            </a:pPr>
            <a:r>
              <a:rPr lang="en-US" sz="1600" dirty="0" smtClean="0">
                <a:latin typeface="Trebuchet MS" pitchFamily="34" charset="0"/>
              </a:rPr>
              <a:t>EBI is insensitive to Resistive VC (to discussed later)</a:t>
            </a:r>
          </a:p>
          <a:p>
            <a:pPr marL="520700" lvl="4" indent="-520700"/>
            <a:r>
              <a:rPr lang="en-US" sz="1600" b="0" dirty="0" smtClean="0">
                <a:latin typeface="Trebuchet MS" pitchFamily="34" charset="0"/>
              </a:rPr>
              <a:t>  </a:t>
            </a:r>
          </a:p>
        </p:txBody>
      </p:sp>
      <p:sp>
        <p:nvSpPr>
          <p:cNvPr id="11" name="Rectangle 10"/>
          <p:cNvSpPr/>
          <p:nvPr/>
        </p:nvSpPr>
        <p:spPr>
          <a:xfrm>
            <a:off x="0" y="0"/>
            <a:ext cx="9144000" cy="523220"/>
          </a:xfrm>
          <a:prstGeom prst="rect">
            <a:avLst/>
          </a:prstGeom>
        </p:spPr>
        <p:txBody>
          <a:bodyPr wrap="square">
            <a:spAutoFit/>
          </a:bodyPr>
          <a:lstStyle/>
          <a:p>
            <a:pPr marL="465138" lvl="1" indent="-465138"/>
            <a:r>
              <a:rPr lang="en-US" sz="2800" dirty="0" smtClean="0">
                <a:latin typeface="Trebuchet MS" pitchFamily="34" charset="0"/>
              </a:rPr>
              <a:t>Is 1V charging high enough for VC defects?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5"/>
          <p:cNvGrpSpPr/>
          <p:nvPr/>
        </p:nvGrpSpPr>
        <p:grpSpPr>
          <a:xfrm>
            <a:off x="6883400" y="3076576"/>
            <a:ext cx="1485900" cy="1516856"/>
            <a:chOff x="9855200" y="2686050"/>
            <a:chExt cx="1473200" cy="2225675"/>
          </a:xfrm>
        </p:grpSpPr>
        <p:grpSp>
          <p:nvGrpSpPr>
            <p:cNvPr id="3" name="Group 37"/>
            <p:cNvGrpSpPr>
              <a:grpSpLocks/>
            </p:cNvGrpSpPr>
            <p:nvPr/>
          </p:nvGrpSpPr>
          <p:grpSpPr bwMode="auto">
            <a:xfrm>
              <a:off x="9955213" y="4597400"/>
              <a:ext cx="387350" cy="314325"/>
              <a:chOff x="1719" y="3429"/>
              <a:chExt cx="283" cy="269"/>
            </a:xfrm>
          </p:grpSpPr>
          <p:sp>
            <p:nvSpPr>
              <p:cNvPr id="217" name="Line 38"/>
              <p:cNvSpPr>
                <a:spLocks noChangeShapeType="1"/>
              </p:cNvSpPr>
              <p:nvPr/>
            </p:nvSpPr>
            <p:spPr bwMode="auto">
              <a:xfrm>
                <a:off x="1856" y="3429"/>
                <a:ext cx="0" cy="155"/>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218" name="Line 39"/>
              <p:cNvSpPr>
                <a:spLocks noChangeShapeType="1"/>
              </p:cNvSpPr>
              <p:nvPr/>
            </p:nvSpPr>
            <p:spPr bwMode="auto">
              <a:xfrm>
                <a:off x="1719" y="3593"/>
                <a:ext cx="283"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219" name="Line 40"/>
              <p:cNvSpPr>
                <a:spLocks noChangeShapeType="1"/>
              </p:cNvSpPr>
              <p:nvPr/>
            </p:nvSpPr>
            <p:spPr bwMode="auto">
              <a:xfrm>
                <a:off x="1761" y="3626"/>
                <a:ext cx="182"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220" name="Line 41"/>
              <p:cNvSpPr>
                <a:spLocks noChangeShapeType="1"/>
              </p:cNvSpPr>
              <p:nvPr/>
            </p:nvSpPr>
            <p:spPr bwMode="auto">
              <a:xfrm flipV="1">
                <a:off x="1812" y="3664"/>
                <a:ext cx="88"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221" name="Line 42"/>
              <p:cNvSpPr>
                <a:spLocks noChangeShapeType="1"/>
              </p:cNvSpPr>
              <p:nvPr/>
            </p:nvSpPr>
            <p:spPr bwMode="auto">
              <a:xfrm>
                <a:off x="1838" y="3697"/>
                <a:ext cx="38" cy="1"/>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grpSp>
        <p:grpSp>
          <p:nvGrpSpPr>
            <p:cNvPr id="4" name="Group 43"/>
            <p:cNvGrpSpPr>
              <a:grpSpLocks/>
            </p:cNvGrpSpPr>
            <p:nvPr/>
          </p:nvGrpSpPr>
          <p:grpSpPr bwMode="auto">
            <a:xfrm>
              <a:off x="10374313" y="4351338"/>
              <a:ext cx="282575" cy="90487"/>
              <a:chOff x="1634" y="2862"/>
              <a:chExt cx="240" cy="96"/>
            </a:xfrm>
          </p:grpSpPr>
          <p:sp>
            <p:nvSpPr>
              <p:cNvPr id="223" name="Line 44"/>
              <p:cNvSpPr>
                <a:spLocks noChangeShapeType="1"/>
              </p:cNvSpPr>
              <p:nvPr/>
            </p:nvSpPr>
            <p:spPr bwMode="auto">
              <a:xfrm>
                <a:off x="1637" y="2862"/>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sp>
            <p:nvSpPr>
              <p:cNvPr id="224" name="Line 45"/>
              <p:cNvSpPr>
                <a:spLocks noChangeShapeType="1"/>
              </p:cNvSpPr>
              <p:nvPr/>
            </p:nvSpPr>
            <p:spPr bwMode="auto">
              <a:xfrm>
                <a:off x="1634" y="2958"/>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grpSp>
        <p:sp>
          <p:nvSpPr>
            <p:cNvPr id="225" name="Freeform 46"/>
            <p:cNvSpPr>
              <a:spLocks/>
            </p:cNvSpPr>
            <p:nvPr/>
          </p:nvSpPr>
          <p:spPr bwMode="auto">
            <a:xfrm>
              <a:off x="10133013" y="3132138"/>
              <a:ext cx="385762" cy="1216025"/>
            </a:xfrm>
            <a:custGeom>
              <a:avLst/>
              <a:gdLst/>
              <a:ahLst/>
              <a:cxnLst>
                <a:cxn ang="0">
                  <a:pos x="0" y="0"/>
                </a:cxn>
                <a:cxn ang="0">
                  <a:pos x="280" y="230"/>
                </a:cxn>
                <a:cxn ang="0">
                  <a:pos x="280" y="1040"/>
                </a:cxn>
              </a:cxnLst>
              <a:rect l="0" t="0" r="r" b="b"/>
              <a:pathLst>
                <a:path w="280" h="1040">
                  <a:moveTo>
                    <a:pt x="0" y="0"/>
                  </a:moveTo>
                  <a:lnTo>
                    <a:pt x="280" y="230"/>
                  </a:lnTo>
                  <a:lnTo>
                    <a:pt x="280" y="1040"/>
                  </a:lnTo>
                </a:path>
              </a:pathLst>
            </a:custGeom>
            <a:noFill/>
            <a:ln w="28575" cap="flat" cmpd="sng">
              <a:solidFill>
                <a:srgbClr val="0000FF"/>
              </a:solidFill>
              <a:prstDash val="sysDot"/>
              <a:round/>
              <a:headEnd type="none" w="sm" len="sm"/>
              <a:tailEnd type="none" w="sm" len="sm"/>
            </a:ln>
            <a:effectLst/>
          </p:spPr>
          <p:txBody>
            <a:bodyPr/>
            <a:lstStyle/>
            <a:p>
              <a:endParaRPr lang="en-US" sz="1400">
                <a:latin typeface="Trebuchet MS" pitchFamily="34" charset="0"/>
              </a:endParaRPr>
            </a:p>
          </p:txBody>
        </p:sp>
        <p:sp>
          <p:nvSpPr>
            <p:cNvPr id="226" name="Rectangle 47"/>
            <p:cNvSpPr>
              <a:spLocks noChangeArrowheads="1"/>
            </p:cNvSpPr>
            <p:nvPr/>
          </p:nvSpPr>
          <p:spPr bwMode="auto">
            <a:xfrm>
              <a:off x="10456863" y="3806825"/>
              <a:ext cx="125412" cy="350838"/>
            </a:xfrm>
            <a:prstGeom prst="rect">
              <a:avLst/>
            </a:prstGeom>
            <a:solidFill>
              <a:srgbClr val="0000FF"/>
            </a:solidFill>
            <a:ln w="25400">
              <a:solidFill>
                <a:srgbClr val="000080"/>
              </a:solidFill>
              <a:miter lim="800000"/>
              <a:headEnd type="none" w="sm" len="sm"/>
              <a:tailEnd type="none" w="sm" len="sm"/>
            </a:ln>
            <a:effectLst/>
          </p:spPr>
          <p:txBody>
            <a:bodyPr wrap="none" anchor="ctr"/>
            <a:lstStyle/>
            <a:p>
              <a:endParaRPr lang="en-US" sz="1400">
                <a:latin typeface="Trebuchet MS" pitchFamily="34" charset="0"/>
              </a:endParaRPr>
            </a:p>
          </p:txBody>
        </p:sp>
        <p:sp>
          <p:nvSpPr>
            <p:cNvPr id="227" name="Freeform 48"/>
            <p:cNvSpPr>
              <a:spLocks/>
            </p:cNvSpPr>
            <p:nvPr/>
          </p:nvSpPr>
          <p:spPr bwMode="auto">
            <a:xfrm>
              <a:off x="10129838" y="4432300"/>
              <a:ext cx="388937" cy="477838"/>
            </a:xfrm>
            <a:custGeom>
              <a:avLst/>
              <a:gdLst/>
              <a:ahLst/>
              <a:cxnLst>
                <a:cxn ang="0">
                  <a:pos x="282" y="0"/>
                </a:cxn>
                <a:cxn ang="0">
                  <a:pos x="282" y="408"/>
                </a:cxn>
                <a:cxn ang="0">
                  <a:pos x="0" y="144"/>
                </a:cxn>
              </a:cxnLst>
              <a:rect l="0" t="0" r="r" b="b"/>
              <a:pathLst>
                <a:path w="282" h="408">
                  <a:moveTo>
                    <a:pt x="282" y="0"/>
                  </a:moveTo>
                  <a:lnTo>
                    <a:pt x="282" y="408"/>
                  </a:lnTo>
                  <a:lnTo>
                    <a:pt x="0" y="144"/>
                  </a:lnTo>
                </a:path>
              </a:pathLst>
            </a:custGeom>
            <a:noFill/>
            <a:ln w="25400" cap="flat" cmpd="sng">
              <a:solidFill>
                <a:srgbClr val="0000FF"/>
              </a:solidFill>
              <a:prstDash val="sysDot"/>
              <a:round/>
              <a:headEnd type="none" w="sm" len="sm"/>
              <a:tailEnd type="none" w="sm" len="sm"/>
            </a:ln>
            <a:effectLst/>
          </p:spPr>
          <p:txBody>
            <a:bodyPr/>
            <a:lstStyle/>
            <a:p>
              <a:endParaRPr lang="en-US" sz="1400">
                <a:latin typeface="Trebuchet MS" pitchFamily="34" charset="0"/>
              </a:endParaRPr>
            </a:p>
          </p:txBody>
        </p:sp>
        <p:sp>
          <p:nvSpPr>
            <p:cNvPr id="228" name="Freeform 49"/>
            <p:cNvSpPr>
              <a:spLocks/>
            </p:cNvSpPr>
            <p:nvPr/>
          </p:nvSpPr>
          <p:spPr bwMode="auto">
            <a:xfrm flipH="1" flipV="1">
              <a:off x="10421938" y="2935288"/>
              <a:ext cx="219075" cy="773112"/>
            </a:xfrm>
            <a:custGeom>
              <a:avLst/>
              <a:gdLst/>
              <a:ahLst/>
              <a:cxnLst>
                <a:cxn ang="0">
                  <a:pos x="125" y="624"/>
                </a:cxn>
                <a:cxn ang="0">
                  <a:pos x="37" y="504"/>
                </a:cxn>
                <a:cxn ang="0">
                  <a:pos x="5" y="320"/>
                </a:cxn>
                <a:cxn ang="0">
                  <a:pos x="5" y="80"/>
                </a:cxn>
                <a:cxn ang="0">
                  <a:pos x="5" y="0"/>
                </a:cxn>
              </a:cxnLst>
              <a:rect l="0" t="0" r="r" b="b"/>
              <a:pathLst>
                <a:path w="125" h="624">
                  <a:moveTo>
                    <a:pt x="125" y="624"/>
                  </a:moveTo>
                  <a:cubicBezTo>
                    <a:pt x="91" y="589"/>
                    <a:pt x="57" y="555"/>
                    <a:pt x="37" y="504"/>
                  </a:cubicBezTo>
                  <a:cubicBezTo>
                    <a:pt x="17" y="453"/>
                    <a:pt x="10" y="391"/>
                    <a:pt x="5" y="320"/>
                  </a:cubicBezTo>
                  <a:cubicBezTo>
                    <a:pt x="0" y="249"/>
                    <a:pt x="5" y="133"/>
                    <a:pt x="5" y="80"/>
                  </a:cubicBezTo>
                  <a:cubicBezTo>
                    <a:pt x="5" y="27"/>
                    <a:pt x="5" y="13"/>
                    <a:pt x="5" y="0"/>
                  </a:cubicBezTo>
                </a:path>
              </a:pathLst>
            </a:custGeom>
            <a:noFill/>
            <a:ln w="34925" cap="flat" cmpd="sng">
              <a:solidFill>
                <a:srgbClr val="0000FF"/>
              </a:solidFill>
              <a:prstDash val="solid"/>
              <a:round/>
              <a:headEnd type="none" w="sm" len="sm"/>
              <a:tailEnd type="triangle" w="med" len="lg"/>
            </a:ln>
            <a:effectLst/>
          </p:spPr>
          <p:txBody>
            <a:bodyPr/>
            <a:lstStyle/>
            <a:p>
              <a:endParaRPr lang="en-US" sz="1400">
                <a:latin typeface="Trebuchet MS" pitchFamily="34" charset="0"/>
              </a:endParaRPr>
            </a:p>
          </p:txBody>
        </p:sp>
        <p:sp>
          <p:nvSpPr>
            <p:cNvPr id="229" name="Text Box 50"/>
            <p:cNvSpPr txBox="1">
              <a:spLocks noChangeArrowheads="1"/>
            </p:cNvSpPr>
            <p:nvPr/>
          </p:nvSpPr>
          <p:spPr bwMode="auto">
            <a:xfrm>
              <a:off x="10528300" y="2686050"/>
              <a:ext cx="800100" cy="451600"/>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400" i="0" dirty="0" err="1">
                  <a:solidFill>
                    <a:srgbClr val="0000CC"/>
                  </a:solidFill>
                  <a:latin typeface="Trebuchet MS" pitchFamily="34" charset="0"/>
                  <a:ea typeface="MS PGothic" pitchFamily="34" charset="-128"/>
                  <a:cs typeface="Times New Roman" pitchFamily="18" charset="0"/>
                </a:rPr>
                <a:t>I</a:t>
              </a:r>
              <a:r>
                <a:rPr lang="en-US" altLang="zh-TW" sz="1400" i="0" baseline="-25000" dirty="0" err="1">
                  <a:solidFill>
                    <a:srgbClr val="0000CC"/>
                  </a:solidFill>
                  <a:latin typeface="Trebuchet MS" pitchFamily="34" charset="0"/>
                  <a:ea typeface="MS PGothic" pitchFamily="34" charset="-128"/>
                </a:rPr>
                <a:t>sc</a:t>
              </a:r>
              <a:r>
                <a:rPr lang="en-US" altLang="zh-TW" sz="1400" i="0" dirty="0">
                  <a:solidFill>
                    <a:srgbClr val="0000CC"/>
                  </a:solidFill>
                  <a:latin typeface="Trebuchet MS" pitchFamily="34" charset="0"/>
                  <a:ea typeface="MS PGothic" pitchFamily="34" charset="-128"/>
                </a:rPr>
                <a:t>(t)</a:t>
              </a:r>
              <a:endParaRPr lang="en-US" altLang="zh-TW" sz="1400" i="0" baseline="-25000" dirty="0">
                <a:solidFill>
                  <a:srgbClr val="0000CC"/>
                </a:solidFill>
                <a:latin typeface="Trebuchet MS" pitchFamily="34" charset="0"/>
                <a:ea typeface="MS PGothic" pitchFamily="34" charset="-128"/>
              </a:endParaRPr>
            </a:p>
          </p:txBody>
        </p:sp>
        <p:sp>
          <p:nvSpPr>
            <p:cNvPr id="230" name="Line 51"/>
            <p:cNvSpPr>
              <a:spLocks noChangeShapeType="1"/>
            </p:cNvSpPr>
            <p:nvPr/>
          </p:nvSpPr>
          <p:spPr bwMode="auto">
            <a:xfrm flipV="1">
              <a:off x="10185400" y="3219450"/>
              <a:ext cx="0" cy="596900"/>
            </a:xfrm>
            <a:prstGeom prst="line">
              <a:avLst/>
            </a:prstGeom>
            <a:noFill/>
            <a:ln w="12700">
              <a:solidFill>
                <a:schemeClr val="tx1"/>
              </a:solidFill>
              <a:round/>
              <a:headEnd type="none" w="sm" len="sm"/>
              <a:tailEnd type="triangle" w="sm" len="sm"/>
            </a:ln>
            <a:effectLst/>
          </p:spPr>
          <p:txBody>
            <a:bodyPr/>
            <a:lstStyle/>
            <a:p>
              <a:endParaRPr lang="en-US" sz="1400">
                <a:latin typeface="Trebuchet MS" pitchFamily="34" charset="0"/>
              </a:endParaRPr>
            </a:p>
          </p:txBody>
        </p:sp>
        <p:sp>
          <p:nvSpPr>
            <p:cNvPr id="231" name="Line 52"/>
            <p:cNvSpPr>
              <a:spLocks noChangeShapeType="1"/>
            </p:cNvSpPr>
            <p:nvPr/>
          </p:nvSpPr>
          <p:spPr bwMode="auto">
            <a:xfrm>
              <a:off x="10185400" y="4171950"/>
              <a:ext cx="0" cy="431800"/>
            </a:xfrm>
            <a:prstGeom prst="line">
              <a:avLst/>
            </a:prstGeom>
            <a:noFill/>
            <a:ln w="12700">
              <a:solidFill>
                <a:schemeClr val="tx1"/>
              </a:solidFill>
              <a:round/>
              <a:headEnd type="none" w="sm" len="sm"/>
              <a:tailEnd type="triangle" w="sm" len="sm"/>
            </a:ln>
            <a:effectLst/>
          </p:spPr>
          <p:txBody>
            <a:bodyPr/>
            <a:lstStyle/>
            <a:p>
              <a:endParaRPr lang="en-US" sz="1400">
                <a:latin typeface="Trebuchet MS" pitchFamily="34" charset="0"/>
              </a:endParaRPr>
            </a:p>
          </p:txBody>
        </p:sp>
        <p:sp>
          <p:nvSpPr>
            <p:cNvPr id="232" name="Text Box 53"/>
            <p:cNvSpPr txBox="1">
              <a:spLocks noChangeArrowheads="1"/>
            </p:cNvSpPr>
            <p:nvPr/>
          </p:nvSpPr>
          <p:spPr bwMode="auto">
            <a:xfrm>
              <a:off x="9855200" y="3790949"/>
              <a:ext cx="444500" cy="451600"/>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400" i="0" dirty="0">
                  <a:solidFill>
                    <a:srgbClr val="0000CC"/>
                  </a:solidFill>
                  <a:latin typeface="Trebuchet MS" pitchFamily="34" charset="0"/>
                  <a:ea typeface="MS PGothic" pitchFamily="34" charset="-128"/>
                </a:rPr>
                <a:t>V</a:t>
              </a:r>
            </a:p>
          </p:txBody>
        </p:sp>
        <p:sp>
          <p:nvSpPr>
            <p:cNvPr id="233" name="Text Box 54"/>
            <p:cNvSpPr txBox="1">
              <a:spLocks noChangeArrowheads="1"/>
            </p:cNvSpPr>
            <p:nvPr/>
          </p:nvSpPr>
          <p:spPr bwMode="auto">
            <a:xfrm>
              <a:off x="10680700" y="3740150"/>
              <a:ext cx="355600" cy="451600"/>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400" i="0" dirty="0">
                  <a:solidFill>
                    <a:srgbClr val="0000CC"/>
                  </a:solidFill>
                  <a:latin typeface="Trebuchet MS" pitchFamily="34" charset="0"/>
                  <a:ea typeface="MS PGothic" pitchFamily="34" charset="-128"/>
                </a:rPr>
                <a:t>R</a:t>
              </a:r>
            </a:p>
          </p:txBody>
        </p:sp>
        <p:sp>
          <p:nvSpPr>
            <p:cNvPr id="234" name="Text Box 55"/>
            <p:cNvSpPr txBox="1">
              <a:spLocks noChangeArrowheads="1"/>
            </p:cNvSpPr>
            <p:nvPr/>
          </p:nvSpPr>
          <p:spPr bwMode="auto">
            <a:xfrm>
              <a:off x="10680700" y="4337050"/>
              <a:ext cx="355600" cy="451600"/>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400" i="0" dirty="0">
                  <a:solidFill>
                    <a:srgbClr val="0000CC"/>
                  </a:solidFill>
                  <a:latin typeface="Trebuchet MS" pitchFamily="34" charset="0"/>
                  <a:ea typeface="MS PGothic" pitchFamily="34" charset="-128"/>
                </a:rPr>
                <a:t>C</a:t>
              </a:r>
            </a:p>
          </p:txBody>
        </p:sp>
      </p:grpSp>
      <p:sp>
        <p:nvSpPr>
          <p:cNvPr id="238" name="Rectangle 237"/>
          <p:cNvSpPr/>
          <p:nvPr/>
        </p:nvSpPr>
        <p:spPr>
          <a:xfrm>
            <a:off x="470445" y="773884"/>
            <a:ext cx="4914356" cy="2554545"/>
          </a:xfrm>
          <a:prstGeom prst="rect">
            <a:avLst/>
          </a:prstGeom>
        </p:spPr>
        <p:txBody>
          <a:bodyPr wrap="square">
            <a:spAutoFit/>
          </a:bodyPr>
          <a:lstStyle/>
          <a:p>
            <a:r>
              <a:rPr lang="en-US" altLang="zh-TW" sz="1600" b="0" dirty="0" smtClean="0">
                <a:latin typeface="Trebuchet MS" pitchFamily="34" charset="0"/>
                <a:ea typeface="MS PGothic" pitchFamily="34" charset="-128"/>
                <a:cs typeface="Times New Roman" pitchFamily="18" charset="0"/>
                <a:sym typeface="Symbol" pitchFamily="18" charset="2"/>
              </a:rPr>
              <a:t>Charge current = </a:t>
            </a:r>
            <a:r>
              <a:rPr lang="en-US" altLang="zh-TW" sz="1600" b="0" dirty="0" smtClean="0">
                <a:latin typeface="Trebuchet MS" pitchFamily="34" charset="0"/>
                <a:ea typeface="MS PGothic" pitchFamily="34" charset="-128"/>
                <a:cs typeface="Times New Roman" pitchFamily="18" charset="0"/>
              </a:rPr>
              <a:t>I</a:t>
            </a:r>
            <a:r>
              <a:rPr lang="en-US" altLang="zh-TW" sz="1600" b="0" baseline="-25000" dirty="0" smtClean="0">
                <a:latin typeface="Trebuchet MS" pitchFamily="34" charset="0"/>
                <a:ea typeface="MS PGothic" pitchFamily="34" charset="-128"/>
                <a:cs typeface="Times New Roman" pitchFamily="18" charset="0"/>
              </a:rPr>
              <a:t>SC </a:t>
            </a:r>
            <a:r>
              <a:rPr lang="en-US" altLang="zh-TW" sz="1600" b="0" dirty="0" smtClean="0">
                <a:latin typeface="Trebuchet MS" pitchFamily="34" charset="0"/>
                <a:ea typeface="MS PGothic" pitchFamily="34" charset="-128"/>
                <a:cs typeface="Times New Roman" pitchFamily="18" charset="0"/>
                <a:sym typeface="Symbol" pitchFamily="18" charset="2"/>
              </a:rPr>
              <a:t>(t)</a:t>
            </a:r>
          </a:p>
          <a:p>
            <a:r>
              <a:rPr lang="en-US" altLang="zh-TW" sz="1600" b="0" dirty="0">
                <a:latin typeface="Trebuchet MS" pitchFamily="34" charset="0"/>
                <a:ea typeface="MS PGothic" pitchFamily="34" charset="-128"/>
                <a:cs typeface="Times New Roman" pitchFamily="18" charset="0"/>
                <a:sym typeface="Symbol" pitchFamily="18" charset="2"/>
              </a:rPr>
              <a:t>	</a:t>
            </a:r>
            <a:r>
              <a:rPr lang="en-US" altLang="zh-TW" sz="1600" b="0" dirty="0" smtClean="0">
                <a:latin typeface="Trebuchet MS" pitchFamily="34" charset="0"/>
                <a:ea typeface="MS PGothic" pitchFamily="34" charset="-128"/>
                <a:cs typeface="Times New Roman" pitchFamily="18" charset="0"/>
                <a:sym typeface="Symbol" pitchFamily="18" charset="2"/>
              </a:rPr>
              <a:t>	= </a:t>
            </a:r>
            <a:r>
              <a:rPr lang="en-US" altLang="zh-TW" sz="1600" b="0" dirty="0" smtClean="0">
                <a:latin typeface="Trebuchet MS" pitchFamily="34" charset="0"/>
                <a:ea typeface="MS PGothic" pitchFamily="34" charset="-128"/>
                <a:cs typeface="Times New Roman" pitchFamily="18" charset="0"/>
              </a:rPr>
              <a:t>I</a:t>
            </a:r>
            <a:r>
              <a:rPr lang="en-US" altLang="zh-TW" sz="1600" b="0" baseline="-25000" dirty="0" smtClean="0">
                <a:latin typeface="Trebuchet MS" pitchFamily="34" charset="0"/>
                <a:ea typeface="MS PGothic" pitchFamily="34" charset="-128"/>
                <a:cs typeface="Times New Roman" pitchFamily="18" charset="0"/>
              </a:rPr>
              <a:t>PE </a:t>
            </a:r>
            <a:r>
              <a:rPr lang="en-US" altLang="zh-TW" sz="1600" b="0" dirty="0" smtClean="0">
                <a:latin typeface="Trebuchet MS" pitchFamily="34" charset="0"/>
                <a:ea typeface="MS PGothic" pitchFamily="34" charset="-128"/>
                <a:cs typeface="Times New Roman" pitchFamily="18" charset="0"/>
                <a:sym typeface="Symbol" pitchFamily="18" charset="2"/>
              </a:rPr>
              <a:t>–I</a:t>
            </a:r>
            <a:r>
              <a:rPr lang="en-US" altLang="zh-TW" sz="1600" b="0" baseline="-25000" dirty="0" smtClean="0">
                <a:latin typeface="Trebuchet MS" pitchFamily="34" charset="0"/>
                <a:ea typeface="MS PGothic" pitchFamily="34" charset="-128"/>
                <a:cs typeface="Times New Roman" pitchFamily="18" charset="0"/>
              </a:rPr>
              <a:t>SE</a:t>
            </a:r>
            <a:r>
              <a:rPr lang="en-US" altLang="zh-TW" sz="1600" b="0" dirty="0" smtClean="0">
                <a:latin typeface="Trebuchet MS" pitchFamily="34" charset="0"/>
                <a:ea typeface="MS PGothic" pitchFamily="34" charset="-128"/>
                <a:cs typeface="Times New Roman" pitchFamily="18" charset="0"/>
                <a:sym typeface="Symbol" pitchFamily="18" charset="2"/>
              </a:rPr>
              <a:t>(t)=</a:t>
            </a:r>
            <a:r>
              <a:rPr lang="en-US" altLang="zh-TW" sz="1600" b="0" dirty="0" smtClean="0">
                <a:latin typeface="Trebuchet MS" pitchFamily="34" charset="0"/>
                <a:ea typeface="MS PGothic" pitchFamily="34" charset="-128"/>
                <a:cs typeface="Times New Roman" pitchFamily="18" charset="0"/>
              </a:rPr>
              <a:t> I</a:t>
            </a:r>
            <a:r>
              <a:rPr lang="en-US" altLang="zh-TW" sz="1600" b="0" baseline="-25000" dirty="0" smtClean="0">
                <a:latin typeface="Trebuchet MS" pitchFamily="34" charset="0"/>
                <a:ea typeface="MS PGothic" pitchFamily="34" charset="-128"/>
                <a:cs typeface="Times New Roman" pitchFamily="18" charset="0"/>
              </a:rPr>
              <a:t>PE </a:t>
            </a:r>
            <a:r>
              <a:rPr lang="en-US" altLang="zh-TW" sz="1600" b="0" dirty="0" smtClean="0">
                <a:latin typeface="Trebuchet MS" pitchFamily="34" charset="0"/>
                <a:ea typeface="MS PGothic" pitchFamily="34" charset="-128"/>
                <a:cs typeface="Times New Roman" pitchFamily="18" charset="0"/>
                <a:sym typeface="Symbol" pitchFamily="18" charset="2"/>
              </a:rPr>
              <a:t>(1-</a:t>
            </a:r>
            <a:r>
              <a:rPr lang="en-US" altLang="zh-TW" sz="1600" b="0" dirty="0" smtClean="0">
                <a:latin typeface="Trebuchet MS" pitchFamily="34" charset="0"/>
                <a:ea typeface="MS PGothic" pitchFamily="34" charset="-128"/>
                <a:cs typeface="Times New Roman" pitchFamily="18" charset="0"/>
                <a:sym typeface="Symbol"/>
              </a:rPr>
              <a:t></a:t>
            </a:r>
            <a:r>
              <a:rPr lang="en-US" altLang="zh-TW" sz="1600" b="0" baseline="-25000" dirty="0" smtClean="0">
                <a:latin typeface="Trebuchet MS" pitchFamily="34" charset="0"/>
                <a:ea typeface="MS PGothic" pitchFamily="34" charset="-128"/>
                <a:cs typeface="Times New Roman" pitchFamily="18" charset="0"/>
              </a:rPr>
              <a:t> </a:t>
            </a:r>
            <a:r>
              <a:rPr lang="en-US" altLang="zh-TW" sz="1600" b="0" dirty="0" smtClean="0">
                <a:latin typeface="Trebuchet MS" pitchFamily="34" charset="0"/>
                <a:ea typeface="MS PGothic" pitchFamily="34" charset="-128"/>
                <a:cs typeface="Times New Roman" pitchFamily="18" charset="0"/>
                <a:sym typeface="Symbol" pitchFamily="18" charset="2"/>
              </a:rPr>
              <a:t>(t))</a:t>
            </a:r>
          </a:p>
          <a:p>
            <a:endParaRPr lang="en-US" sz="1600" b="0" dirty="0">
              <a:latin typeface="Trebuchet MS" pitchFamily="34" charset="0"/>
              <a:ea typeface="MS PGothic" pitchFamily="34" charset="-128"/>
              <a:cs typeface="Times New Roman" pitchFamily="18" charset="0"/>
              <a:sym typeface="Symbol" pitchFamily="18" charset="2"/>
            </a:endParaRPr>
          </a:p>
          <a:p>
            <a:r>
              <a:rPr lang="en-US" sz="1600" b="0" dirty="0" smtClean="0">
                <a:latin typeface="Trebuchet MS" pitchFamily="34" charset="0"/>
                <a:ea typeface="MS PGothic" pitchFamily="34" charset="-128"/>
                <a:cs typeface="Times New Roman" pitchFamily="18" charset="0"/>
                <a:sym typeface="Symbol" pitchFamily="18" charset="2"/>
              </a:rPr>
              <a:t>Where </a:t>
            </a:r>
            <a:r>
              <a:rPr lang="en-US" altLang="zh-TW" sz="1600" b="0" dirty="0" smtClean="0">
                <a:latin typeface="Trebuchet MS" pitchFamily="34" charset="0"/>
                <a:ea typeface="MS PGothic" pitchFamily="34" charset="-128"/>
                <a:cs typeface="Times New Roman" pitchFamily="18" charset="0"/>
                <a:sym typeface="Symbol"/>
              </a:rPr>
              <a:t>(t) </a:t>
            </a:r>
            <a:r>
              <a:rPr lang="en-US" sz="1600" b="0" dirty="0" smtClean="0">
                <a:latin typeface="Trebuchet MS" pitchFamily="34" charset="0"/>
                <a:ea typeface="MS PGothic" pitchFamily="34" charset="-128"/>
                <a:cs typeface="Times New Roman" pitchFamily="18" charset="0"/>
                <a:sym typeface="Symbol" pitchFamily="18" charset="2"/>
              </a:rPr>
              <a:t>is the effective yield of total electrons (SE+BSE), varies with surface charging status and reaches 1 at equilibrium</a:t>
            </a:r>
          </a:p>
          <a:p>
            <a:endParaRPr lang="en-US" sz="1600" b="0" dirty="0">
              <a:latin typeface="Trebuchet MS" pitchFamily="34" charset="0"/>
              <a:ea typeface="MS PGothic" pitchFamily="34" charset="-128"/>
              <a:cs typeface="Times New Roman" pitchFamily="18" charset="0"/>
              <a:sym typeface="Symbol" pitchFamily="18" charset="2"/>
            </a:endParaRPr>
          </a:p>
          <a:p>
            <a:endParaRPr lang="en-US" sz="1600" b="0" dirty="0" smtClean="0">
              <a:latin typeface="Trebuchet MS" pitchFamily="34" charset="0"/>
              <a:ea typeface="MS PGothic" pitchFamily="34" charset="-128"/>
              <a:cs typeface="Times New Roman" pitchFamily="18" charset="0"/>
              <a:sym typeface="Symbol" pitchFamily="18" charset="2"/>
            </a:endParaRPr>
          </a:p>
          <a:p>
            <a:endParaRPr lang="en-US" sz="1600" b="0" dirty="0">
              <a:latin typeface="Trebuchet MS" pitchFamily="34" charset="0"/>
              <a:ea typeface="MS PGothic" pitchFamily="34" charset="-128"/>
              <a:cs typeface="Times New Roman" pitchFamily="18" charset="0"/>
              <a:sym typeface="Symbol" pitchFamily="18" charset="2"/>
            </a:endParaRPr>
          </a:p>
          <a:p>
            <a:r>
              <a:rPr lang="en-US" sz="1600" b="0" dirty="0" smtClean="0">
                <a:latin typeface="Trebuchet MS" pitchFamily="34" charset="0"/>
                <a:ea typeface="MS PGothic" pitchFamily="34" charset="-128"/>
                <a:cs typeface="Times New Roman" pitchFamily="18" charset="0"/>
                <a:sym typeface="Symbol" pitchFamily="18" charset="2"/>
              </a:rPr>
              <a:t>The total voltage across C and R are </a:t>
            </a:r>
            <a:endParaRPr lang="en-US" sz="1600" b="0" dirty="0">
              <a:latin typeface="Trebuchet MS" pitchFamily="34" charset="0"/>
              <a:cs typeface="Times New Roman" pitchFamily="18" charset="0"/>
            </a:endParaRPr>
          </a:p>
        </p:txBody>
      </p:sp>
      <p:grpSp>
        <p:nvGrpSpPr>
          <p:cNvPr id="5" name="Group 117"/>
          <p:cNvGrpSpPr/>
          <p:nvPr/>
        </p:nvGrpSpPr>
        <p:grpSpPr>
          <a:xfrm>
            <a:off x="5724640" y="602798"/>
            <a:ext cx="3419360" cy="2500180"/>
            <a:chOff x="490426" y="1349830"/>
            <a:chExt cx="3419360" cy="3333573"/>
          </a:xfrm>
        </p:grpSpPr>
        <p:grpSp>
          <p:nvGrpSpPr>
            <p:cNvPr id="6" name="Group 239"/>
            <p:cNvGrpSpPr/>
            <p:nvPr/>
          </p:nvGrpSpPr>
          <p:grpSpPr>
            <a:xfrm>
              <a:off x="490426" y="1574800"/>
              <a:ext cx="2913174" cy="2667000"/>
              <a:chOff x="541226" y="1498600"/>
              <a:chExt cx="2316274" cy="2844800"/>
            </a:xfrm>
          </p:grpSpPr>
          <p:sp>
            <p:nvSpPr>
              <p:cNvPr id="63" name="Rectangle 62"/>
              <p:cNvSpPr/>
              <p:nvPr/>
            </p:nvSpPr>
            <p:spPr bwMode="auto">
              <a:xfrm>
                <a:off x="542003" y="2661590"/>
                <a:ext cx="2307824" cy="1681134"/>
              </a:xfrm>
              <a:prstGeom prst="rect">
                <a:avLst/>
              </a:prstGeom>
              <a:solidFill>
                <a:schemeClr val="bg2">
                  <a:lumMod val="60000"/>
                  <a:lumOff val="40000"/>
                </a:schemeClr>
              </a:solidFill>
              <a:ln w="19050" cap="flat" cmpd="sng" algn="ctr">
                <a:solidFill>
                  <a:srgbClr val="000000"/>
                </a:solidFill>
                <a:prstDash val="solid"/>
                <a:round/>
                <a:headEnd type="none" w="med" len="med"/>
                <a:tailEnd type="none" w="med" len="med"/>
              </a:ln>
              <a:effectLst/>
            </p:spPr>
            <p:txBody>
              <a:bodyPr/>
              <a:lstStyle/>
              <a:p>
                <a:pPr>
                  <a:defRPr/>
                </a:pPr>
                <a:endParaRPr lang="en-US" sz="1400">
                  <a:latin typeface="Trebuchet MS" pitchFamily="34" charset="0"/>
                </a:endParaRPr>
              </a:p>
            </p:txBody>
          </p:sp>
          <p:sp>
            <p:nvSpPr>
              <p:cNvPr id="64" name="Flowchart: Or 16"/>
              <p:cNvSpPr>
                <a:spLocks noChangeAspect="1"/>
              </p:cNvSpPr>
              <p:nvPr/>
            </p:nvSpPr>
            <p:spPr bwMode="auto">
              <a:xfrm>
                <a:off x="555281" y="2682193"/>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65" name="Flowchart: Or 17"/>
              <p:cNvSpPr>
                <a:spLocks noChangeAspect="1"/>
              </p:cNvSpPr>
              <p:nvPr/>
            </p:nvSpPr>
            <p:spPr bwMode="auto">
              <a:xfrm>
                <a:off x="759772" y="2682193"/>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66" name="Flowchart: Or 18"/>
              <p:cNvSpPr>
                <a:spLocks noChangeAspect="1"/>
              </p:cNvSpPr>
              <p:nvPr/>
            </p:nvSpPr>
            <p:spPr bwMode="auto">
              <a:xfrm>
                <a:off x="962935" y="2682193"/>
                <a:ext cx="160672"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1" name="Flowchart: Or 19"/>
              <p:cNvSpPr>
                <a:spLocks noChangeAspect="1"/>
              </p:cNvSpPr>
              <p:nvPr/>
            </p:nvSpPr>
            <p:spPr bwMode="auto">
              <a:xfrm>
                <a:off x="1167426" y="2682193"/>
                <a:ext cx="160672"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2" name="Flowchart: Or 24"/>
              <p:cNvSpPr>
                <a:spLocks noChangeAspect="1"/>
              </p:cNvSpPr>
              <p:nvPr/>
            </p:nvSpPr>
            <p:spPr bwMode="auto">
              <a:xfrm>
                <a:off x="2084684" y="2682193"/>
                <a:ext cx="160672"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3" name="Flowchart: Or 25"/>
              <p:cNvSpPr>
                <a:spLocks noChangeAspect="1"/>
              </p:cNvSpPr>
              <p:nvPr/>
            </p:nvSpPr>
            <p:spPr bwMode="auto">
              <a:xfrm>
                <a:off x="2287848" y="2682193"/>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4" name="Flowchart: Or 26"/>
              <p:cNvSpPr>
                <a:spLocks noChangeAspect="1"/>
              </p:cNvSpPr>
              <p:nvPr/>
            </p:nvSpPr>
            <p:spPr bwMode="auto">
              <a:xfrm>
                <a:off x="2492339" y="2682193"/>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5" name="Flowchart: Or 27"/>
              <p:cNvSpPr>
                <a:spLocks noChangeAspect="1"/>
              </p:cNvSpPr>
              <p:nvPr/>
            </p:nvSpPr>
            <p:spPr bwMode="auto">
              <a:xfrm>
                <a:off x="2696829" y="2682193"/>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76" name="Flowchart: Or 48"/>
              <p:cNvSpPr>
                <a:spLocks noChangeAspect="1"/>
              </p:cNvSpPr>
              <p:nvPr/>
            </p:nvSpPr>
            <p:spPr bwMode="auto">
              <a:xfrm>
                <a:off x="1624589" y="2731928"/>
                <a:ext cx="160672" cy="118462"/>
              </a:xfrm>
              <a:prstGeom prst="flowChartOr">
                <a:avLst/>
              </a:prstGeom>
              <a:noFill/>
              <a:ln w="19050" algn="ctr">
                <a:solidFill>
                  <a:srgbClr val="000000"/>
                </a:solidFill>
                <a:round/>
                <a:headEnd/>
                <a:tailEnd/>
              </a:ln>
            </p:spPr>
            <p:txBody>
              <a:bodyPr/>
              <a:lstStyle/>
              <a:p>
                <a:endParaRPr lang="en-US" sz="1400" b="0">
                  <a:latin typeface="Trebuchet MS" pitchFamily="34" charset="0"/>
                </a:endParaRPr>
              </a:p>
            </p:txBody>
          </p:sp>
          <p:sp>
            <p:nvSpPr>
              <p:cNvPr id="77" name="Freeform 99"/>
              <p:cNvSpPr>
                <a:spLocks/>
              </p:cNvSpPr>
              <p:nvPr/>
            </p:nvSpPr>
            <p:spPr bwMode="auto">
              <a:xfrm>
                <a:off x="631160" y="2416670"/>
                <a:ext cx="200316" cy="240799"/>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78" name="Freeform 103"/>
              <p:cNvSpPr>
                <a:spLocks/>
              </p:cNvSpPr>
              <p:nvPr/>
            </p:nvSpPr>
            <p:spPr bwMode="auto">
              <a:xfrm flipH="1">
                <a:off x="839973" y="2037260"/>
                <a:ext cx="99746" cy="604758"/>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cxnSp>
            <p:nvCxnSpPr>
              <p:cNvPr id="87" name="Straight Arrow Connector 87"/>
              <p:cNvCxnSpPr>
                <a:cxnSpLocks noChangeShapeType="1"/>
              </p:cNvCxnSpPr>
              <p:nvPr/>
            </p:nvCxnSpPr>
            <p:spPr bwMode="auto">
              <a:xfrm>
                <a:off x="811558" y="1498600"/>
                <a:ext cx="13279" cy="1146509"/>
              </a:xfrm>
              <a:prstGeom prst="straightConnector1">
                <a:avLst/>
              </a:prstGeom>
              <a:noFill/>
              <a:ln w="19050" algn="ctr">
                <a:solidFill>
                  <a:srgbClr val="FF0000"/>
                </a:solidFill>
                <a:round/>
                <a:headEnd/>
                <a:tailEnd type="arrow" w="med" len="med"/>
              </a:ln>
            </p:spPr>
          </p:cxnSp>
          <p:cxnSp>
            <p:nvCxnSpPr>
              <p:cNvPr id="88" name="Straight Arrow Connector 90"/>
              <p:cNvCxnSpPr>
                <a:cxnSpLocks noChangeShapeType="1"/>
              </p:cNvCxnSpPr>
              <p:nvPr/>
            </p:nvCxnSpPr>
            <p:spPr bwMode="auto">
              <a:xfrm>
                <a:off x="1600308" y="1515082"/>
                <a:ext cx="13279" cy="1146509"/>
              </a:xfrm>
              <a:prstGeom prst="straightConnector1">
                <a:avLst/>
              </a:prstGeom>
              <a:noFill/>
              <a:ln w="19050" algn="ctr">
                <a:solidFill>
                  <a:srgbClr val="FF0000"/>
                </a:solidFill>
                <a:round/>
                <a:headEnd/>
                <a:tailEnd type="arrow" w="med" len="med"/>
              </a:ln>
            </p:spPr>
          </p:cxnSp>
          <p:sp>
            <p:nvSpPr>
              <p:cNvPr id="89" name="Freeform 115"/>
              <p:cNvSpPr>
                <a:spLocks/>
              </p:cNvSpPr>
              <p:nvPr/>
            </p:nvSpPr>
            <p:spPr bwMode="auto">
              <a:xfrm>
                <a:off x="1478146" y="2005412"/>
                <a:ext cx="126146" cy="646908"/>
              </a:xfrm>
              <a:custGeom>
                <a:avLst/>
                <a:gdLst>
                  <a:gd name="T0" fmla="*/ 306099 w 335280"/>
                  <a:gd name="T1" fmla="*/ 672640 h 472440"/>
                  <a:gd name="T2" fmla="*/ 97395 w 335280"/>
                  <a:gd name="T3" fmla="*/ 0 h 472440"/>
                  <a:gd name="T4" fmla="*/ 0 w 335280"/>
                  <a:gd name="T5" fmla="*/ 672640 h 472440"/>
                  <a:gd name="T6" fmla="*/ 0 w 335280"/>
                  <a:gd name="T7" fmla="*/ 672640 h 472440"/>
                  <a:gd name="T8" fmla="*/ 0 60000 65536"/>
                  <a:gd name="T9" fmla="*/ 0 60000 65536"/>
                  <a:gd name="T10" fmla="*/ 0 60000 65536"/>
                  <a:gd name="T11" fmla="*/ 0 60000 65536"/>
                  <a:gd name="T12" fmla="*/ 0 w 335280"/>
                  <a:gd name="T13" fmla="*/ 0 h 472440"/>
                  <a:gd name="T14" fmla="*/ 335280 w 335280"/>
                  <a:gd name="T15" fmla="*/ 472440 h 472440"/>
                  <a:gd name="connsiteX0" fmla="*/ 271759 w 271759"/>
                  <a:gd name="connsiteY0" fmla="*/ 738041 h 738041"/>
                  <a:gd name="connsiteX1" fmla="*/ 43159 w 271759"/>
                  <a:gd name="connsiteY1" fmla="*/ 265601 h 738041"/>
                  <a:gd name="connsiteX2" fmla="*/ 12803 w 271759"/>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 name="connsiteX0" fmla="*/ 258957 w 258957"/>
                  <a:gd name="connsiteY0" fmla="*/ 738041 h 738041"/>
                  <a:gd name="connsiteX1" fmla="*/ 84874 w 258957"/>
                  <a:gd name="connsiteY1" fmla="*/ 425432 h 738041"/>
                  <a:gd name="connsiteX2" fmla="*/ 1 w 258957"/>
                  <a:gd name="connsiteY2" fmla="*/ 0 h 738041"/>
                  <a:gd name="connsiteX0" fmla="*/ 258955 w 258955"/>
                  <a:gd name="connsiteY0" fmla="*/ 738041 h 738041"/>
                  <a:gd name="connsiteX1" fmla="*/ 84872 w 258955"/>
                  <a:gd name="connsiteY1" fmla="*/ 425432 h 738041"/>
                  <a:gd name="connsiteX2" fmla="*/ -1 w 258955"/>
                  <a:gd name="connsiteY2" fmla="*/ 0 h 738041"/>
                </a:gdLst>
                <a:ahLst/>
                <a:cxnLst>
                  <a:cxn ang="0">
                    <a:pos x="connsiteX0" y="connsiteY0"/>
                  </a:cxn>
                  <a:cxn ang="0">
                    <a:pos x="connsiteX1" y="connsiteY1"/>
                  </a:cxn>
                  <a:cxn ang="0">
                    <a:pos x="connsiteX2" y="connsiteY2"/>
                  </a:cxn>
                </a:cxnLst>
                <a:rect l="l" t="t" r="r" b="b"/>
                <a:pathLst>
                  <a:path w="258955" h="738041">
                    <a:moveTo>
                      <a:pt x="258955" y="738041"/>
                    </a:moveTo>
                    <a:cubicBezTo>
                      <a:pt x="200927" y="633838"/>
                      <a:pt x="128031" y="548439"/>
                      <a:pt x="84872" y="425432"/>
                    </a:cubicBezTo>
                    <a:cubicBezTo>
                      <a:pt x="41713" y="302425"/>
                      <a:pt x="-1" y="0"/>
                      <a:pt x="-1" y="0"/>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cxnSp>
            <p:nvCxnSpPr>
              <p:cNvPr id="91" name="Straight Arrow Connector 87"/>
              <p:cNvCxnSpPr>
                <a:cxnSpLocks noChangeShapeType="1"/>
              </p:cNvCxnSpPr>
              <p:nvPr/>
            </p:nvCxnSpPr>
            <p:spPr bwMode="auto">
              <a:xfrm>
                <a:off x="2442173" y="1515082"/>
                <a:ext cx="13279" cy="1146509"/>
              </a:xfrm>
              <a:prstGeom prst="straightConnector1">
                <a:avLst/>
              </a:prstGeom>
              <a:noFill/>
              <a:ln w="19050" algn="ctr">
                <a:solidFill>
                  <a:srgbClr val="FF0000"/>
                </a:solidFill>
                <a:round/>
                <a:headEnd/>
                <a:tailEnd type="arrow" w="med" len="med"/>
              </a:ln>
            </p:spPr>
          </p:cxnSp>
          <p:sp>
            <p:nvSpPr>
              <p:cNvPr id="92" name="Freeform 99"/>
              <p:cNvSpPr>
                <a:spLocks/>
              </p:cNvSpPr>
              <p:nvPr/>
            </p:nvSpPr>
            <p:spPr bwMode="auto">
              <a:xfrm flipH="1">
                <a:off x="862647" y="2349684"/>
                <a:ext cx="226692" cy="291629"/>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93" name="Freeform 99"/>
              <p:cNvSpPr>
                <a:spLocks/>
              </p:cNvSpPr>
              <p:nvPr/>
            </p:nvSpPr>
            <p:spPr bwMode="auto">
              <a:xfrm>
                <a:off x="2258234" y="2422059"/>
                <a:ext cx="200316" cy="240799"/>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95" name="Freeform 103"/>
              <p:cNvSpPr>
                <a:spLocks/>
              </p:cNvSpPr>
              <p:nvPr/>
            </p:nvSpPr>
            <p:spPr bwMode="auto">
              <a:xfrm flipH="1">
                <a:off x="2467048" y="2042648"/>
                <a:ext cx="99746" cy="604758"/>
              </a:xfrm>
              <a:custGeom>
                <a:avLst/>
                <a:gdLst>
                  <a:gd name="T0" fmla="*/ 514992 w 262787"/>
                  <a:gd name="T1" fmla="*/ 714859 h 1372701"/>
                  <a:gd name="T2" fmla="*/ 209064 w 262787"/>
                  <a:gd name="T3" fmla="*/ 66976 h 1372701"/>
                  <a:gd name="T4" fmla="*/ 0 w 262787"/>
                  <a:gd name="T5" fmla="*/ 313008 h 1372701"/>
                  <a:gd name="T6" fmla="*/ 0 w 262787"/>
                  <a:gd name="T7" fmla="*/ 313008 h 1372701"/>
                  <a:gd name="T8" fmla="*/ 0 60000 65536"/>
                  <a:gd name="T9" fmla="*/ 0 60000 65536"/>
                  <a:gd name="T10" fmla="*/ 0 60000 65536"/>
                  <a:gd name="T11" fmla="*/ 0 60000 65536"/>
                  <a:gd name="T12" fmla="*/ 0 w 262787"/>
                  <a:gd name="T13" fmla="*/ 0 h 1372701"/>
                  <a:gd name="T14" fmla="*/ 262787 w 262787"/>
                  <a:gd name="T15" fmla="*/ 1372701 h 1372701"/>
                  <a:gd name="connsiteX0" fmla="*/ 186312 w 186312"/>
                  <a:gd name="connsiteY0" fmla="*/ 1880372 h 1880372"/>
                  <a:gd name="connsiteX1" fmla="*/ 30205 w 186312"/>
                  <a:gd name="connsiteY1" fmla="*/ 636280 h 1880372"/>
                  <a:gd name="connsiteX2" fmla="*/ 5080 w 186312"/>
                  <a:gd name="connsiteY2" fmla="*/ 0 h 1880372"/>
                  <a:gd name="connsiteX0" fmla="*/ 181232 w 181232"/>
                  <a:gd name="connsiteY0" fmla="*/ 1880372 h 1880372"/>
                  <a:gd name="connsiteX1" fmla="*/ 38718 w 181232"/>
                  <a:gd name="connsiteY1" fmla="*/ 1199440 h 1880372"/>
                  <a:gd name="connsiteX2" fmla="*/ 0 w 181232"/>
                  <a:gd name="connsiteY2" fmla="*/ 0 h 1880372"/>
                  <a:gd name="connsiteX0" fmla="*/ 176701 w 176701"/>
                  <a:gd name="connsiteY0" fmla="*/ 1290814 h 1290814"/>
                  <a:gd name="connsiteX1" fmla="*/ 34187 w 176701"/>
                  <a:gd name="connsiteY1" fmla="*/ 609882 h 1290814"/>
                  <a:gd name="connsiteX2" fmla="*/ 0 w 176701"/>
                  <a:gd name="connsiteY2" fmla="*/ 0 h 1290814"/>
                </a:gdLst>
                <a:ahLst/>
                <a:cxnLst>
                  <a:cxn ang="0">
                    <a:pos x="connsiteX0" y="connsiteY0"/>
                  </a:cxn>
                  <a:cxn ang="0">
                    <a:pos x="connsiteX1" y="connsiteY1"/>
                  </a:cxn>
                  <a:cxn ang="0">
                    <a:pos x="connsiteX2" y="connsiteY2"/>
                  </a:cxn>
                </a:cxnLst>
                <a:rect l="l" t="t" r="r" b="b"/>
                <a:pathLst>
                  <a:path w="176701" h="1290814">
                    <a:moveTo>
                      <a:pt x="176701" y="1290814"/>
                    </a:moveTo>
                    <a:cubicBezTo>
                      <a:pt x="90341" y="1054594"/>
                      <a:pt x="63637" y="825018"/>
                      <a:pt x="34187" y="609882"/>
                    </a:cubicBezTo>
                    <a:cubicBezTo>
                      <a:pt x="4737" y="394746"/>
                      <a:pt x="0" y="0"/>
                      <a:pt x="0" y="0"/>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96" name="Freeform 99"/>
              <p:cNvSpPr>
                <a:spLocks/>
              </p:cNvSpPr>
              <p:nvPr/>
            </p:nvSpPr>
            <p:spPr bwMode="auto">
              <a:xfrm flipH="1">
                <a:off x="2489722" y="2355072"/>
                <a:ext cx="226692" cy="291629"/>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101" name="Flowchart: Or 24"/>
              <p:cNvSpPr>
                <a:spLocks noChangeAspect="1"/>
              </p:cNvSpPr>
              <p:nvPr/>
            </p:nvSpPr>
            <p:spPr bwMode="auto">
              <a:xfrm>
                <a:off x="1392714" y="2687582"/>
                <a:ext cx="160672"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102" name="Flowchart: Or 27"/>
              <p:cNvSpPr>
                <a:spLocks noChangeAspect="1"/>
              </p:cNvSpPr>
              <p:nvPr/>
            </p:nvSpPr>
            <p:spPr bwMode="auto">
              <a:xfrm>
                <a:off x="1867711" y="2687582"/>
                <a:ext cx="160671" cy="118462"/>
              </a:xfrm>
              <a:prstGeom prst="flowChartOr">
                <a:avLst/>
              </a:prstGeom>
              <a:noFill/>
              <a:ln w="19050" algn="ctr">
                <a:solidFill>
                  <a:srgbClr val="000000"/>
                </a:solidFill>
                <a:round/>
                <a:headEnd/>
                <a:tailEnd/>
              </a:ln>
            </p:spPr>
            <p:txBody>
              <a:bodyPr/>
              <a:lstStyle/>
              <a:p>
                <a:endParaRPr lang="en-US" sz="1400">
                  <a:latin typeface="Trebuchet MS" pitchFamily="34" charset="0"/>
                </a:endParaRPr>
              </a:p>
            </p:txBody>
          </p:sp>
          <p:sp>
            <p:nvSpPr>
              <p:cNvPr id="103" name="Freeform 99"/>
              <p:cNvSpPr>
                <a:spLocks/>
              </p:cNvSpPr>
              <p:nvPr/>
            </p:nvSpPr>
            <p:spPr bwMode="auto">
              <a:xfrm flipH="1">
                <a:off x="1615417" y="2366651"/>
                <a:ext cx="226692" cy="291629"/>
              </a:xfrm>
              <a:custGeom>
                <a:avLst/>
                <a:gdLst>
                  <a:gd name="T0" fmla="*/ 304584 w 335280"/>
                  <a:gd name="T1" fmla="*/ 672639 h 472440"/>
                  <a:gd name="T2" fmla="*/ 96913 w 335280"/>
                  <a:gd name="T3" fmla="*/ 0 h 472440"/>
                  <a:gd name="T4" fmla="*/ 0 w 335280"/>
                  <a:gd name="T5" fmla="*/ 672639 h 472440"/>
                  <a:gd name="T6" fmla="*/ 0 w 335280"/>
                  <a:gd name="T7" fmla="*/ 672639 h 472440"/>
                  <a:gd name="T8" fmla="*/ 0 60000 65536"/>
                  <a:gd name="T9" fmla="*/ 0 60000 65536"/>
                  <a:gd name="T10" fmla="*/ 0 60000 65536"/>
                  <a:gd name="T11" fmla="*/ 0 60000 65536"/>
                  <a:gd name="T12" fmla="*/ 0 w 335280"/>
                  <a:gd name="T13" fmla="*/ 0 h 472440"/>
                  <a:gd name="T14" fmla="*/ 335280 w 335280"/>
                  <a:gd name="T15" fmla="*/ 472440 h 472440"/>
                  <a:gd name="connsiteX0" fmla="*/ 375313 w 375313"/>
                  <a:gd name="connsiteY0" fmla="*/ 649438 h 649438"/>
                  <a:gd name="connsiteX1" fmla="*/ 146713 w 375313"/>
                  <a:gd name="connsiteY1" fmla="*/ 176998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5313 w 375313"/>
                  <a:gd name="connsiteY0" fmla="*/ 649438 h 649438"/>
                  <a:gd name="connsiteX1" fmla="*/ 173402 w 375313"/>
                  <a:gd name="connsiteY1" fmla="*/ 347342 h 649438"/>
                  <a:gd name="connsiteX2" fmla="*/ 0 w 375313"/>
                  <a:gd name="connsiteY2" fmla="*/ 0 h 649438"/>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73402 w 370308"/>
                  <a:gd name="connsiteY1" fmla="*/ 347342 h 613506"/>
                  <a:gd name="connsiteX2" fmla="*/ 0 w 370308"/>
                  <a:gd name="connsiteY2" fmla="*/ 0 h 613506"/>
                  <a:gd name="connsiteX0" fmla="*/ 370308 w 370308"/>
                  <a:gd name="connsiteY0" fmla="*/ 613506 h 613506"/>
                  <a:gd name="connsiteX1" fmla="*/ 193419 w 370308"/>
                  <a:gd name="connsiteY1" fmla="*/ 379282 h 613506"/>
                  <a:gd name="connsiteX2" fmla="*/ 0 w 370308"/>
                  <a:gd name="connsiteY2" fmla="*/ 0 h 613506"/>
                  <a:gd name="connsiteX0" fmla="*/ 323602 w 323602"/>
                  <a:gd name="connsiteY0" fmla="*/ 656092 h 656092"/>
                  <a:gd name="connsiteX1" fmla="*/ 146713 w 323602"/>
                  <a:gd name="connsiteY1" fmla="*/ 421868 h 656092"/>
                  <a:gd name="connsiteX2" fmla="*/ 0 w 323602"/>
                  <a:gd name="connsiteY2" fmla="*/ 0 h 656092"/>
                  <a:gd name="connsiteX0" fmla="*/ 239441 w 239441"/>
                  <a:gd name="connsiteY0" fmla="*/ 342464 h 452921"/>
                  <a:gd name="connsiteX1" fmla="*/ 62552 w 239441"/>
                  <a:gd name="connsiteY1" fmla="*/ 108240 h 452921"/>
                  <a:gd name="connsiteX2" fmla="*/ 37846 w 239441"/>
                  <a:gd name="connsiteY2" fmla="*/ 452921 h 452921"/>
                  <a:gd name="connsiteX0" fmla="*/ 201595 w 201595"/>
                  <a:gd name="connsiteY0" fmla="*/ 476306 h 586763"/>
                  <a:gd name="connsiteX1" fmla="*/ 70459 w 201595"/>
                  <a:gd name="connsiteY1" fmla="*/ 108240 h 586763"/>
                  <a:gd name="connsiteX2" fmla="*/ 0 w 201595"/>
                  <a:gd name="connsiteY2" fmla="*/ 586763 h 586763"/>
                  <a:gd name="connsiteX0" fmla="*/ 201595 w 208430"/>
                  <a:gd name="connsiteY0" fmla="*/ 208622 h 319079"/>
                  <a:gd name="connsiteX1" fmla="*/ 146712 w 208430"/>
                  <a:gd name="connsiteY1" fmla="*/ 108240 h 319079"/>
                  <a:gd name="connsiteX2" fmla="*/ 0 w 208430"/>
                  <a:gd name="connsiteY2" fmla="*/ 319079 h 319079"/>
                  <a:gd name="connsiteX0" fmla="*/ 201595 w 201595"/>
                  <a:gd name="connsiteY0" fmla="*/ 280486 h 390943"/>
                  <a:gd name="connsiteX1" fmla="*/ 96671 w 201595"/>
                  <a:gd name="connsiteY1" fmla="*/ 108240 h 390943"/>
                  <a:gd name="connsiteX2" fmla="*/ 0 w 201595"/>
                  <a:gd name="connsiteY2" fmla="*/ 390943 h 390943"/>
                  <a:gd name="connsiteX0" fmla="*/ 251637 w 251637"/>
                  <a:gd name="connsiteY0" fmla="*/ 280486 h 311094"/>
                  <a:gd name="connsiteX1" fmla="*/ 146713 w 251637"/>
                  <a:gd name="connsiteY1" fmla="*/ 108240 h 311094"/>
                  <a:gd name="connsiteX2" fmla="*/ 0 w 251637"/>
                  <a:gd name="connsiteY2" fmla="*/ 311094 h 311094"/>
                </a:gdLst>
                <a:ahLst/>
                <a:cxnLst>
                  <a:cxn ang="0">
                    <a:pos x="connsiteX0" y="connsiteY0"/>
                  </a:cxn>
                  <a:cxn ang="0">
                    <a:pos x="connsiteX1" y="connsiteY1"/>
                  </a:cxn>
                  <a:cxn ang="0">
                    <a:pos x="connsiteX2" y="connsiteY2"/>
                  </a:cxn>
                </a:cxnLst>
                <a:rect l="l" t="t" r="r" b="b"/>
                <a:pathLst>
                  <a:path w="251637" h="311094">
                    <a:moveTo>
                      <a:pt x="251637" y="280486"/>
                    </a:moveTo>
                    <a:cubicBezTo>
                      <a:pt x="186002" y="191765"/>
                      <a:pt x="208431" y="210491"/>
                      <a:pt x="146713" y="108240"/>
                    </a:cubicBezTo>
                    <a:cubicBezTo>
                      <a:pt x="84161" y="0"/>
                      <a:pt x="0" y="311094"/>
                      <a:pt x="0" y="311094"/>
                    </a:cubicBezTo>
                  </a:path>
                </a:pathLst>
              </a:custGeom>
              <a:noFill/>
              <a:ln w="19050" cap="flat" cmpd="sng" algn="ctr">
                <a:solidFill>
                  <a:srgbClr val="000000"/>
                </a:solidFill>
                <a:prstDash val="solid"/>
                <a:round/>
                <a:headEnd type="none" w="med" len="med"/>
                <a:tailEnd type="arrow" w="med" len="med"/>
              </a:ln>
            </p:spPr>
            <p:txBody>
              <a:bodyPr/>
              <a:lstStyle/>
              <a:p>
                <a:endParaRPr lang="en-US" sz="1400">
                  <a:latin typeface="Trebuchet MS" pitchFamily="34" charset="0"/>
                </a:endParaRPr>
              </a:p>
            </p:txBody>
          </p:sp>
          <p:sp>
            <p:nvSpPr>
              <p:cNvPr id="104" name="Rectangle 9"/>
              <p:cNvSpPr>
                <a:spLocks noChangeArrowheads="1"/>
              </p:cNvSpPr>
              <p:nvPr/>
            </p:nvSpPr>
            <p:spPr bwMode="auto">
              <a:xfrm>
                <a:off x="1344582" y="2662266"/>
                <a:ext cx="714390" cy="1112172"/>
              </a:xfrm>
              <a:prstGeom prst="rect">
                <a:avLst/>
              </a:prstGeom>
              <a:solidFill>
                <a:srgbClr val="00B0F0">
                  <a:alpha val="39000"/>
                </a:srgbClr>
              </a:solidFill>
              <a:ln w="19050" algn="ctr">
                <a:solidFill>
                  <a:srgbClr val="000000"/>
                </a:solidFill>
                <a:round/>
                <a:headEnd/>
                <a:tailEnd/>
              </a:ln>
            </p:spPr>
            <p:txBody>
              <a:bodyPr/>
              <a:lstStyle/>
              <a:p>
                <a:endParaRPr lang="en-US" sz="1400">
                  <a:latin typeface="Trebuchet MS" pitchFamily="34" charset="0"/>
                </a:endParaRPr>
              </a:p>
            </p:txBody>
          </p:sp>
          <p:sp>
            <p:nvSpPr>
              <p:cNvPr id="106" name="Rectangle 11"/>
              <p:cNvSpPr>
                <a:spLocks noChangeArrowheads="1"/>
              </p:cNvSpPr>
              <p:nvPr/>
            </p:nvSpPr>
            <p:spPr bwMode="auto">
              <a:xfrm>
                <a:off x="541226" y="4017886"/>
                <a:ext cx="2307824" cy="325514"/>
              </a:xfrm>
              <a:prstGeom prst="rect">
                <a:avLst/>
              </a:prstGeom>
              <a:solidFill>
                <a:srgbClr val="00B0F0">
                  <a:alpha val="39000"/>
                </a:srgbClr>
              </a:solidFill>
              <a:ln w="19050" algn="ctr">
                <a:solidFill>
                  <a:srgbClr val="000000"/>
                </a:solidFill>
                <a:round/>
                <a:headEnd/>
                <a:tailEnd/>
              </a:ln>
            </p:spPr>
            <p:txBody>
              <a:bodyPr/>
              <a:lstStyle/>
              <a:p>
                <a:endParaRPr lang="en-US" sz="1400">
                  <a:latin typeface="Trebuchet MS" pitchFamily="34" charset="0"/>
                </a:endParaRPr>
              </a:p>
            </p:txBody>
          </p:sp>
          <p:sp>
            <p:nvSpPr>
              <p:cNvPr id="128" name="TextBox 58"/>
              <p:cNvSpPr txBox="1">
                <a:spLocks noChangeArrowheads="1"/>
              </p:cNvSpPr>
              <p:nvPr/>
            </p:nvSpPr>
            <p:spPr bwMode="auto">
              <a:xfrm>
                <a:off x="644248" y="2770166"/>
                <a:ext cx="612145" cy="437727"/>
              </a:xfrm>
              <a:prstGeom prst="rect">
                <a:avLst/>
              </a:prstGeom>
              <a:noFill/>
              <a:ln w="19050">
                <a:noFill/>
                <a:miter lim="800000"/>
                <a:headEnd/>
                <a:tailEnd/>
              </a:ln>
            </p:spPr>
            <p:txBody>
              <a:bodyPr anchor="ctr">
                <a:spAutoFit/>
              </a:bodyPr>
              <a:lstStyle/>
              <a:p>
                <a:pPr algn="ctr"/>
                <a:r>
                  <a:rPr lang="en-US" sz="1400" b="0" dirty="0" smtClean="0">
                    <a:latin typeface="Trebuchet MS" pitchFamily="34" charset="0"/>
                  </a:rPr>
                  <a:t>4V</a:t>
                </a:r>
                <a:endParaRPr lang="en-US" sz="1400" b="0" dirty="0">
                  <a:latin typeface="Trebuchet MS" pitchFamily="34" charset="0"/>
                </a:endParaRPr>
              </a:p>
            </p:txBody>
          </p:sp>
          <p:sp>
            <p:nvSpPr>
              <p:cNvPr id="129" name="TextBox 59"/>
              <p:cNvSpPr txBox="1">
                <a:spLocks noChangeArrowheads="1"/>
              </p:cNvSpPr>
              <p:nvPr/>
            </p:nvSpPr>
            <p:spPr bwMode="auto">
              <a:xfrm>
                <a:off x="2161994" y="2770166"/>
                <a:ext cx="610816" cy="437727"/>
              </a:xfrm>
              <a:prstGeom prst="rect">
                <a:avLst/>
              </a:prstGeom>
              <a:noFill/>
              <a:ln w="19050">
                <a:noFill/>
                <a:miter lim="800000"/>
                <a:headEnd/>
                <a:tailEnd/>
              </a:ln>
            </p:spPr>
            <p:txBody>
              <a:bodyPr anchor="ctr">
                <a:spAutoFit/>
              </a:bodyPr>
              <a:lstStyle/>
              <a:p>
                <a:pPr algn="ctr"/>
                <a:r>
                  <a:rPr lang="en-US" sz="1400" b="0" dirty="0" smtClean="0">
                    <a:latin typeface="Trebuchet MS" pitchFamily="34" charset="0"/>
                  </a:rPr>
                  <a:t>4V</a:t>
                </a:r>
                <a:endParaRPr lang="en-US" sz="1400" b="0" dirty="0">
                  <a:latin typeface="Trebuchet MS" pitchFamily="34" charset="0"/>
                </a:endParaRPr>
              </a:p>
            </p:txBody>
          </p:sp>
          <p:sp>
            <p:nvSpPr>
              <p:cNvPr id="130" name="TextBox 60"/>
              <p:cNvSpPr txBox="1">
                <a:spLocks noChangeArrowheads="1"/>
              </p:cNvSpPr>
              <p:nvPr/>
            </p:nvSpPr>
            <p:spPr bwMode="auto">
              <a:xfrm>
                <a:off x="1333409" y="2770166"/>
                <a:ext cx="701111" cy="437727"/>
              </a:xfrm>
              <a:prstGeom prst="rect">
                <a:avLst/>
              </a:prstGeom>
              <a:noFill/>
              <a:ln w="19050">
                <a:noFill/>
                <a:miter lim="800000"/>
                <a:headEnd/>
                <a:tailEnd/>
              </a:ln>
            </p:spPr>
            <p:txBody>
              <a:bodyPr anchor="ctr">
                <a:spAutoFit/>
              </a:bodyPr>
              <a:lstStyle/>
              <a:p>
                <a:pPr algn="ctr"/>
                <a:r>
                  <a:rPr lang="en-US" sz="1400" b="0" dirty="0" smtClean="0">
                    <a:latin typeface="Trebuchet MS" pitchFamily="34" charset="0"/>
                  </a:rPr>
                  <a:t>3V</a:t>
                </a:r>
                <a:endParaRPr lang="en-US" sz="1400" b="0" dirty="0">
                  <a:latin typeface="Trebuchet MS" pitchFamily="34" charset="0"/>
                </a:endParaRPr>
              </a:p>
            </p:txBody>
          </p:sp>
          <p:cxnSp>
            <p:nvCxnSpPr>
              <p:cNvPr id="143" name="Straight Connector 142"/>
              <p:cNvCxnSpPr/>
              <p:nvPr/>
            </p:nvCxnSpPr>
            <p:spPr bwMode="auto">
              <a:xfrm>
                <a:off x="1696386" y="3922905"/>
                <a:ext cx="0" cy="74235"/>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45" name="Straight Connector 144"/>
              <p:cNvCxnSpPr/>
              <p:nvPr/>
            </p:nvCxnSpPr>
            <p:spPr bwMode="auto">
              <a:xfrm flipV="1">
                <a:off x="1696386" y="3792115"/>
                <a:ext cx="1300" cy="81304"/>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nvGrpSpPr>
              <p:cNvPr id="7" name="Group 169"/>
              <p:cNvGrpSpPr/>
              <p:nvPr/>
            </p:nvGrpSpPr>
            <p:grpSpPr>
              <a:xfrm>
                <a:off x="771775" y="3201776"/>
                <a:ext cx="192298" cy="487823"/>
                <a:chOff x="1038209" y="4048126"/>
                <a:chExt cx="223854" cy="657224"/>
              </a:xfrm>
            </p:grpSpPr>
            <p:cxnSp>
              <p:nvCxnSpPr>
                <p:cNvPr id="132" name="Straight Connector 131"/>
                <p:cNvCxnSpPr/>
                <p:nvPr/>
              </p:nvCxnSpPr>
              <p:spPr bwMode="auto">
                <a:xfrm>
                  <a:off x="1143000" y="4048126"/>
                  <a:ext cx="0" cy="26670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33" name="Straight Connector 132"/>
                <p:cNvCxnSpPr/>
                <p:nvPr/>
              </p:nvCxnSpPr>
              <p:spPr bwMode="auto">
                <a:xfrm>
                  <a:off x="1143000" y="4438650"/>
                  <a:ext cx="0" cy="26670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47" name="Straight Connector 146"/>
                <p:cNvCxnSpPr/>
                <p:nvPr/>
              </p:nvCxnSpPr>
              <p:spPr bwMode="auto">
                <a:xfrm>
                  <a:off x="1038225" y="4324350"/>
                  <a:ext cx="22383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54" name="Straight Connector 153"/>
                <p:cNvCxnSpPr/>
                <p:nvPr/>
              </p:nvCxnSpPr>
              <p:spPr bwMode="auto">
                <a:xfrm>
                  <a:off x="1038209" y="4433883"/>
                  <a:ext cx="223838"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cxnSp>
            <p:nvCxnSpPr>
              <p:cNvPr id="158" name="Straight Connector 157"/>
              <p:cNvCxnSpPr/>
              <p:nvPr/>
            </p:nvCxnSpPr>
            <p:spPr bwMode="auto">
              <a:xfrm>
                <a:off x="2387788" y="3215915"/>
                <a:ext cx="0" cy="197958"/>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59" name="Straight Connector 158"/>
              <p:cNvCxnSpPr/>
              <p:nvPr/>
            </p:nvCxnSpPr>
            <p:spPr bwMode="auto">
              <a:xfrm>
                <a:off x="2387788" y="3509316"/>
                <a:ext cx="0" cy="197958"/>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0" name="Straight Connector 159"/>
              <p:cNvCxnSpPr/>
              <p:nvPr/>
            </p:nvCxnSpPr>
            <p:spPr bwMode="auto">
              <a:xfrm>
                <a:off x="2297783" y="3424477"/>
                <a:ext cx="192284"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1" name="Straight Connector 160"/>
              <p:cNvCxnSpPr/>
              <p:nvPr/>
            </p:nvCxnSpPr>
            <p:spPr bwMode="auto">
              <a:xfrm>
                <a:off x="2297770" y="3505778"/>
                <a:ext cx="192284"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2" name="Straight Connector 161"/>
              <p:cNvCxnSpPr/>
              <p:nvPr/>
            </p:nvCxnSpPr>
            <p:spPr bwMode="auto">
              <a:xfrm>
                <a:off x="1598185" y="3926438"/>
                <a:ext cx="192284"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3" name="Straight Connector 162"/>
              <p:cNvCxnSpPr/>
              <p:nvPr/>
            </p:nvCxnSpPr>
            <p:spPr bwMode="auto">
              <a:xfrm>
                <a:off x="1602263" y="3884002"/>
                <a:ext cx="192284"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nvGrpSpPr>
              <p:cNvPr id="8" name="Group 172"/>
              <p:cNvGrpSpPr/>
              <p:nvPr/>
            </p:nvGrpSpPr>
            <p:grpSpPr>
              <a:xfrm>
                <a:off x="1647293" y="3145216"/>
                <a:ext cx="81823" cy="491358"/>
                <a:chOff x="2057401" y="3971925"/>
                <a:chExt cx="95250" cy="661987"/>
              </a:xfrm>
            </p:grpSpPr>
            <p:cxnSp>
              <p:nvCxnSpPr>
                <p:cNvPr id="165" name="Straight Connector 164"/>
                <p:cNvCxnSpPr>
                  <a:endCxn id="169" idx="0"/>
                </p:cNvCxnSpPr>
                <p:nvPr/>
              </p:nvCxnSpPr>
              <p:spPr bwMode="auto">
                <a:xfrm>
                  <a:off x="2105025" y="3971925"/>
                  <a:ext cx="1" cy="176213"/>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66" name="Straight Connector 165"/>
                <p:cNvCxnSpPr>
                  <a:stCxn id="169" idx="2"/>
                </p:cNvCxnSpPr>
                <p:nvPr/>
              </p:nvCxnSpPr>
              <p:spPr bwMode="auto">
                <a:xfrm flipH="1">
                  <a:off x="2105025" y="4410075"/>
                  <a:ext cx="1" cy="223837"/>
                </a:xfrm>
                <a:prstGeom prst="line">
                  <a:avLst/>
                </a:prstGeom>
                <a:solidFill>
                  <a:schemeClr val="accent1"/>
                </a:solidFill>
                <a:ln w="19050" cap="flat" cmpd="sng" algn="ctr">
                  <a:solidFill>
                    <a:srgbClr val="000000"/>
                  </a:solidFill>
                  <a:prstDash val="solid"/>
                  <a:round/>
                  <a:headEnd type="none" w="med" len="med"/>
                  <a:tailEnd type="none" w="med" len="med"/>
                </a:ln>
                <a:effectLst/>
              </p:spPr>
            </p:cxnSp>
            <p:sp>
              <p:nvSpPr>
                <p:cNvPr id="169" name="Rectangle 168"/>
                <p:cNvSpPr/>
                <p:nvPr/>
              </p:nvSpPr>
              <p:spPr bwMode="auto">
                <a:xfrm>
                  <a:off x="2057401" y="4148138"/>
                  <a:ext cx="95250" cy="261937"/>
                </a:xfrm>
                <a:prstGeom prst="rect">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grpSp>
          <p:sp>
            <p:nvSpPr>
              <p:cNvPr id="178" name="Rectangle 177"/>
              <p:cNvSpPr/>
              <p:nvPr/>
            </p:nvSpPr>
            <p:spPr bwMode="auto">
              <a:xfrm>
                <a:off x="1680021" y="4137360"/>
                <a:ext cx="305472" cy="84839"/>
              </a:xfrm>
              <a:prstGeom prst="rect">
                <a:avLst/>
              </a:prstGeom>
              <a:solidFill>
                <a:schemeClr val="accent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cxnSp>
            <p:nvCxnSpPr>
              <p:cNvPr id="180" name="Straight Connector 179"/>
              <p:cNvCxnSpPr/>
              <p:nvPr/>
            </p:nvCxnSpPr>
            <p:spPr bwMode="auto">
              <a:xfrm>
                <a:off x="1980038" y="4184493"/>
                <a:ext cx="250923"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cxnSp>
            <p:nvCxnSpPr>
              <p:cNvPr id="182" name="Straight Connector 181"/>
              <p:cNvCxnSpPr/>
              <p:nvPr/>
            </p:nvCxnSpPr>
            <p:spPr bwMode="auto">
              <a:xfrm>
                <a:off x="1434553" y="4179780"/>
                <a:ext cx="250923" cy="0"/>
              </a:xfrm>
              <a:prstGeom prst="line">
                <a:avLst/>
              </a:prstGeom>
              <a:solidFill>
                <a:schemeClr val="accent1"/>
              </a:solidFill>
              <a:ln w="19050" cap="flat" cmpd="sng" algn="ctr">
                <a:solidFill>
                  <a:srgbClr val="000000"/>
                </a:solidFill>
                <a:prstDash val="solid"/>
                <a:round/>
                <a:headEnd type="none" w="med" len="med"/>
                <a:tailEnd type="none" w="med" len="med"/>
              </a:ln>
              <a:effectLst/>
            </p:spPr>
          </p:cxnSp>
        </p:grpSp>
        <p:sp>
          <p:nvSpPr>
            <p:cNvPr id="241" name="TextBox 240"/>
            <p:cNvSpPr txBox="1"/>
            <p:nvPr/>
          </p:nvSpPr>
          <p:spPr>
            <a:xfrm>
              <a:off x="2930071" y="1349830"/>
              <a:ext cx="754743" cy="451405"/>
            </a:xfrm>
            <a:prstGeom prst="rect">
              <a:avLst/>
            </a:prstGeom>
            <a:noFill/>
          </p:spPr>
          <p:txBody>
            <a:bodyPr wrap="square" rtlCol="0">
              <a:spAutoFit/>
            </a:bodyPr>
            <a:lstStyle/>
            <a:p>
              <a:pPr>
                <a:spcBef>
                  <a:spcPct val="50000"/>
                </a:spcBef>
              </a:pPr>
              <a:r>
                <a:rPr lang="en-US" altLang="zh-TW" sz="1600" dirty="0">
                  <a:solidFill>
                    <a:srgbClr val="FF0000"/>
                  </a:solidFill>
                  <a:latin typeface="Trebuchet MS" pitchFamily="34" charset="0"/>
                  <a:ea typeface="MS PGothic" pitchFamily="34" charset="-128"/>
                </a:rPr>
                <a:t>I</a:t>
              </a:r>
              <a:r>
                <a:rPr lang="en-US" altLang="zh-TW" sz="1600" baseline="-25000" dirty="0">
                  <a:solidFill>
                    <a:srgbClr val="FF0000"/>
                  </a:solidFill>
                  <a:latin typeface="Trebuchet MS" pitchFamily="34" charset="0"/>
                  <a:ea typeface="MS PGothic" pitchFamily="34" charset="-128"/>
                </a:rPr>
                <a:t>PE</a:t>
              </a:r>
            </a:p>
          </p:txBody>
        </p:sp>
        <p:sp>
          <p:nvSpPr>
            <p:cNvPr id="242" name="TextBox 241"/>
            <p:cNvSpPr txBox="1"/>
            <p:nvPr/>
          </p:nvSpPr>
          <p:spPr>
            <a:xfrm>
              <a:off x="3155043" y="2169889"/>
              <a:ext cx="754743" cy="410369"/>
            </a:xfrm>
            <a:prstGeom prst="rect">
              <a:avLst/>
            </a:prstGeom>
            <a:noFill/>
          </p:spPr>
          <p:txBody>
            <a:bodyPr wrap="square" rtlCol="0">
              <a:spAutoFit/>
            </a:bodyPr>
            <a:lstStyle/>
            <a:p>
              <a:r>
                <a:rPr lang="en-US" altLang="zh-TW" sz="1400" dirty="0">
                  <a:latin typeface="Trebuchet MS" pitchFamily="34" charset="0"/>
                  <a:ea typeface="MS PGothic" pitchFamily="34" charset="-128"/>
                </a:rPr>
                <a:t>I</a:t>
              </a:r>
              <a:r>
                <a:rPr lang="en-US" altLang="zh-TW" sz="1400" baseline="-25000" dirty="0">
                  <a:latin typeface="Trebuchet MS" pitchFamily="34" charset="0"/>
                  <a:ea typeface="MS PGothic" pitchFamily="34" charset="-128"/>
                </a:rPr>
                <a:t>SE</a:t>
              </a:r>
              <a:endParaRPr lang="en-US" sz="1400" dirty="0">
                <a:latin typeface="Trebuchet MS" pitchFamily="34" charset="0"/>
              </a:endParaRPr>
            </a:p>
          </p:txBody>
        </p:sp>
        <p:sp>
          <p:nvSpPr>
            <p:cNvPr id="244" name="Freeform 243"/>
            <p:cNvSpPr/>
            <p:nvPr/>
          </p:nvSpPr>
          <p:spPr bwMode="auto">
            <a:xfrm>
              <a:off x="2192867" y="3835400"/>
              <a:ext cx="740833" cy="596900"/>
            </a:xfrm>
            <a:custGeom>
              <a:avLst/>
              <a:gdLst>
                <a:gd name="connsiteX0" fmla="*/ 29633 w 740833"/>
                <a:gd name="connsiteY0" fmla="*/ 0 h 596900"/>
                <a:gd name="connsiteX1" fmla="*/ 118533 w 740833"/>
                <a:gd name="connsiteY1" fmla="*/ 381000 h 596900"/>
                <a:gd name="connsiteX2" fmla="*/ 740833 w 740833"/>
                <a:gd name="connsiteY2" fmla="*/ 596900 h 596900"/>
                <a:gd name="connsiteX3" fmla="*/ 740833 w 740833"/>
                <a:gd name="connsiteY3" fmla="*/ 596900 h 596900"/>
              </a:gdLst>
              <a:ahLst/>
              <a:cxnLst>
                <a:cxn ang="0">
                  <a:pos x="connsiteX0" y="connsiteY0"/>
                </a:cxn>
                <a:cxn ang="0">
                  <a:pos x="connsiteX1" y="connsiteY1"/>
                </a:cxn>
                <a:cxn ang="0">
                  <a:pos x="connsiteX2" y="connsiteY2"/>
                </a:cxn>
                <a:cxn ang="0">
                  <a:pos x="connsiteX3" y="connsiteY3"/>
                </a:cxn>
              </a:cxnLst>
              <a:rect l="l" t="t" r="r" b="b"/>
              <a:pathLst>
                <a:path w="740833" h="596900">
                  <a:moveTo>
                    <a:pt x="29633" y="0"/>
                  </a:moveTo>
                  <a:cubicBezTo>
                    <a:pt x="14816" y="140758"/>
                    <a:pt x="0" y="281517"/>
                    <a:pt x="118533" y="381000"/>
                  </a:cubicBezTo>
                  <a:cubicBezTo>
                    <a:pt x="237066" y="480483"/>
                    <a:pt x="740833" y="596900"/>
                    <a:pt x="740833" y="596900"/>
                  </a:cubicBezTo>
                  <a:lnTo>
                    <a:pt x="740833" y="596900"/>
                  </a:lnTo>
                </a:path>
              </a:pathLst>
            </a:custGeom>
            <a:noFill/>
            <a:ln w="19050" cap="flat" cmpd="sng" algn="ctr">
              <a:solidFill>
                <a:srgbClr val="0000CC"/>
              </a:solidFill>
              <a:prstDash val="solid"/>
              <a:round/>
              <a:headEnd type="triangle" w="med"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sp>
          <p:nvSpPr>
            <p:cNvPr id="245" name="Rectangle 244"/>
            <p:cNvSpPr/>
            <p:nvPr/>
          </p:nvSpPr>
          <p:spPr>
            <a:xfrm>
              <a:off x="2964903" y="4273034"/>
              <a:ext cx="369012" cy="410369"/>
            </a:xfrm>
            <a:prstGeom prst="rect">
              <a:avLst/>
            </a:prstGeom>
          </p:spPr>
          <p:txBody>
            <a:bodyPr wrap="none">
              <a:spAutoFit/>
            </a:bodyPr>
            <a:lstStyle/>
            <a:p>
              <a:r>
                <a:rPr lang="en-US" altLang="zh-TW" sz="1400" dirty="0" smtClean="0">
                  <a:solidFill>
                    <a:srgbClr val="0000CC"/>
                  </a:solidFill>
                  <a:latin typeface="Trebuchet MS" pitchFamily="34" charset="0"/>
                  <a:ea typeface="MS PGothic" pitchFamily="34" charset="-128"/>
                  <a:cs typeface="Times New Roman" pitchFamily="18" charset="0"/>
                </a:rPr>
                <a:t>I</a:t>
              </a:r>
              <a:r>
                <a:rPr lang="en-US" altLang="zh-TW" sz="1400" baseline="-25000" dirty="0" smtClean="0">
                  <a:solidFill>
                    <a:srgbClr val="0000CC"/>
                  </a:solidFill>
                  <a:latin typeface="Trebuchet MS" pitchFamily="34" charset="0"/>
                  <a:ea typeface="MS PGothic" pitchFamily="34" charset="-128"/>
                </a:rPr>
                <a:t>SC</a:t>
              </a:r>
              <a:endParaRPr lang="en-US" sz="1400" dirty="0">
                <a:latin typeface="Trebuchet MS" pitchFamily="34" charset="0"/>
              </a:endParaRPr>
            </a:p>
          </p:txBody>
        </p:sp>
      </p:grpSp>
      <p:sp>
        <p:nvSpPr>
          <p:cNvPr id="111" name="TextBox 110"/>
          <p:cNvSpPr txBox="1">
            <a:spLocks noChangeArrowheads="1"/>
          </p:cNvSpPr>
          <p:nvPr/>
        </p:nvSpPr>
        <p:spPr bwMode="auto">
          <a:xfrm>
            <a:off x="0" y="0"/>
            <a:ext cx="8648700" cy="523220"/>
          </a:xfrm>
          <a:prstGeom prst="rect">
            <a:avLst/>
          </a:prstGeom>
          <a:noFill/>
          <a:ln w="9525">
            <a:noFill/>
            <a:miter lim="800000"/>
            <a:headEnd/>
            <a:tailEnd/>
          </a:ln>
        </p:spPr>
        <p:txBody>
          <a:bodyPr wrap="square">
            <a:spAutoFit/>
          </a:bodyPr>
          <a:lstStyle/>
          <a:p>
            <a:pPr marL="465138" lvl="1" indent="-465138"/>
            <a:r>
              <a:rPr lang="en-US" sz="2800" dirty="0" smtClean="0">
                <a:latin typeface="Trebuchet MS" pitchFamily="34" charset="0"/>
              </a:rPr>
              <a:t>More about RC model</a:t>
            </a:r>
          </a:p>
        </p:txBody>
      </p:sp>
      <p:grpSp>
        <p:nvGrpSpPr>
          <p:cNvPr id="9" name="Group 119"/>
          <p:cNvGrpSpPr/>
          <p:nvPr/>
        </p:nvGrpSpPr>
        <p:grpSpPr>
          <a:xfrm>
            <a:off x="720725" y="3572745"/>
            <a:ext cx="6008294" cy="1027831"/>
            <a:chOff x="187325" y="3505200"/>
            <a:chExt cx="6008294" cy="1370441"/>
          </a:xfrm>
        </p:grpSpPr>
        <p:graphicFrame>
          <p:nvGraphicFramePr>
            <p:cNvPr id="61443" name="Object 3"/>
            <p:cNvGraphicFramePr>
              <a:graphicFrameLocks noChangeAspect="1"/>
            </p:cNvGraphicFramePr>
            <p:nvPr/>
          </p:nvGraphicFramePr>
          <p:xfrm>
            <a:off x="330201" y="3505200"/>
            <a:ext cx="5865418" cy="779462"/>
          </p:xfrm>
          <a:graphic>
            <a:graphicData uri="http://schemas.openxmlformats.org/presentationml/2006/ole">
              <p:oleObj spid="_x0000_s1187842" name="Equation" r:id="rId4" imgW="3822480" imgH="507960" progId="Equation.3">
                <p:embed/>
              </p:oleObj>
            </a:graphicData>
          </a:graphic>
        </p:graphicFrame>
        <p:sp>
          <p:nvSpPr>
            <p:cNvPr id="114" name="Oval 5"/>
            <p:cNvSpPr>
              <a:spLocks noChangeArrowheads="1"/>
            </p:cNvSpPr>
            <p:nvPr/>
          </p:nvSpPr>
          <p:spPr bwMode="auto">
            <a:xfrm>
              <a:off x="622300" y="3657600"/>
              <a:ext cx="482600" cy="723900"/>
            </a:xfrm>
            <a:prstGeom prst="ellipse">
              <a:avLst/>
            </a:prstGeom>
            <a:noFill/>
            <a:ln w="9525">
              <a:solidFill>
                <a:srgbClr val="33CCCC"/>
              </a:solidFill>
              <a:round/>
              <a:headEnd/>
              <a:tailEnd/>
            </a:ln>
            <a:effectLst/>
          </p:spPr>
          <p:txBody>
            <a:bodyPr wrap="none" anchor="ctr"/>
            <a:lstStyle/>
            <a:p>
              <a:endParaRPr lang="en-US">
                <a:latin typeface="Trebuchet MS" pitchFamily="34" charset="0"/>
              </a:endParaRPr>
            </a:p>
          </p:txBody>
        </p:sp>
        <p:sp>
          <p:nvSpPr>
            <p:cNvPr id="115" name="AutoShape 9"/>
            <p:cNvSpPr>
              <a:spLocks noChangeArrowheads="1"/>
            </p:cNvSpPr>
            <p:nvPr/>
          </p:nvSpPr>
          <p:spPr bwMode="auto">
            <a:xfrm rot="10842">
              <a:off x="187325" y="4532741"/>
              <a:ext cx="2276333" cy="342900"/>
            </a:xfrm>
            <a:prstGeom prst="wedgeRectCallout">
              <a:avLst>
                <a:gd name="adj1" fmla="val -23378"/>
                <a:gd name="adj2" fmla="val -96629"/>
              </a:avLst>
            </a:prstGeom>
            <a:noFill/>
            <a:ln w="9525">
              <a:solidFill>
                <a:srgbClr val="33CCCC"/>
              </a:solidFill>
              <a:miter lim="800000"/>
              <a:headEnd/>
              <a:tailEnd/>
            </a:ln>
            <a:effectLst/>
          </p:spPr>
          <p:txBody>
            <a:bodyPr/>
            <a:lstStyle/>
            <a:p>
              <a:pPr algn="ctr"/>
              <a:r>
                <a:rPr lang="en-US" altLang="zh-TW" dirty="0" smtClean="0">
                  <a:latin typeface="Trebuchet MS" pitchFamily="34" charset="0"/>
                </a:rPr>
                <a:t>Capacitive VC </a:t>
              </a:r>
              <a:endParaRPr lang="en-US" altLang="zh-TW" dirty="0">
                <a:latin typeface="Trebuchet MS" pitchFamily="34" charset="0"/>
              </a:endParaRPr>
            </a:p>
          </p:txBody>
        </p:sp>
        <p:sp>
          <p:nvSpPr>
            <p:cNvPr id="116" name="Oval 10"/>
            <p:cNvSpPr>
              <a:spLocks noChangeArrowheads="1"/>
            </p:cNvSpPr>
            <p:nvPr/>
          </p:nvSpPr>
          <p:spPr bwMode="auto">
            <a:xfrm>
              <a:off x="1143000" y="3644900"/>
              <a:ext cx="469900" cy="787400"/>
            </a:xfrm>
            <a:prstGeom prst="ellipse">
              <a:avLst/>
            </a:prstGeom>
            <a:noFill/>
            <a:ln w="9525">
              <a:solidFill>
                <a:srgbClr val="33CCCC"/>
              </a:solidFill>
              <a:round/>
              <a:headEnd/>
              <a:tailEnd/>
            </a:ln>
            <a:effectLst/>
          </p:spPr>
          <p:txBody>
            <a:bodyPr wrap="none" anchor="ctr"/>
            <a:lstStyle/>
            <a:p>
              <a:endParaRPr lang="en-US">
                <a:latin typeface="Trebuchet MS" pitchFamily="34" charset="0"/>
              </a:endParaRPr>
            </a:p>
          </p:txBody>
        </p:sp>
        <p:sp>
          <p:nvSpPr>
            <p:cNvPr id="117" name="AutoShape 11"/>
            <p:cNvSpPr>
              <a:spLocks noChangeArrowheads="1"/>
            </p:cNvSpPr>
            <p:nvPr/>
          </p:nvSpPr>
          <p:spPr bwMode="auto">
            <a:xfrm rot="10842">
              <a:off x="2752724" y="4520421"/>
              <a:ext cx="2517752" cy="342900"/>
            </a:xfrm>
            <a:prstGeom prst="wedgeRectCallout">
              <a:avLst>
                <a:gd name="adj1" fmla="val -92683"/>
                <a:gd name="adj2" fmla="val -132255"/>
              </a:avLst>
            </a:prstGeom>
            <a:noFill/>
            <a:ln w="9525">
              <a:solidFill>
                <a:srgbClr val="33CCCC"/>
              </a:solidFill>
              <a:miter lim="800000"/>
              <a:headEnd/>
              <a:tailEnd/>
            </a:ln>
            <a:effectLst/>
          </p:spPr>
          <p:txBody>
            <a:bodyPr/>
            <a:lstStyle/>
            <a:p>
              <a:pPr algn="ctr"/>
              <a:r>
                <a:rPr lang="en-US" altLang="zh-TW" dirty="0" smtClean="0">
                  <a:latin typeface="Trebuchet MS" pitchFamily="34" charset="0"/>
                </a:rPr>
                <a:t>Resistive VC</a:t>
              </a:r>
              <a:endParaRPr lang="en-US" altLang="zh-TW" dirty="0">
                <a:latin typeface="Trebuchet MS" pitchFamily="34" charset="0"/>
              </a:endParaRPr>
            </a:p>
          </p:txBody>
        </p:sp>
      </p:grpSp>
      <p:graphicFrame>
        <p:nvGraphicFramePr>
          <p:cNvPr id="61445" name="Object 5"/>
          <p:cNvGraphicFramePr>
            <a:graphicFrameLocks noChangeAspect="1"/>
          </p:cNvGraphicFramePr>
          <p:nvPr/>
        </p:nvGraphicFramePr>
        <p:xfrm>
          <a:off x="1690689" y="2275285"/>
          <a:ext cx="2027237" cy="395288"/>
        </p:xfrm>
        <a:graphic>
          <a:graphicData uri="http://schemas.openxmlformats.org/presentationml/2006/ole">
            <p:oleObj spid="_x0000_s1187843" name="Equation" r:id="rId5" imgW="1320480" imgH="342720" progId="Equation.3">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4756" y="2253345"/>
            <a:ext cx="8601531" cy="2923877"/>
          </a:xfrm>
          <a:prstGeom prst="rect">
            <a:avLst/>
          </a:prstGeom>
        </p:spPr>
        <p:txBody>
          <a:bodyPr wrap="square">
            <a:spAutoFit/>
          </a:bodyPr>
          <a:lstStyle/>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sym typeface="Symbol" pitchFamily="18" charset="2"/>
              </a:rPr>
              <a:t>If CT not open, no voltage build up. If CT open, Cc comes in </a:t>
            </a: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sym typeface="Symbol" pitchFamily="18" charset="2"/>
              </a:rPr>
              <a:t>Assuming VNAND contact </a:t>
            </a:r>
            <a:r>
              <a:rPr lang="en-US" altLang="zh-TW" sz="1600" b="0" dirty="0">
                <a:latin typeface="Trebuchet MS" pitchFamily="34" charset="0"/>
                <a:ea typeface="MS PGothic" pitchFamily="34" charset="-128"/>
                <a:sym typeface="Symbol" pitchFamily="18" charset="2"/>
              </a:rPr>
              <a:t>size is </a:t>
            </a:r>
            <a:r>
              <a:rPr lang="en-US" altLang="zh-TW" sz="1600" b="0" dirty="0" smtClean="0">
                <a:latin typeface="Trebuchet MS" pitchFamily="34" charset="0"/>
                <a:ea typeface="MS PGothic" pitchFamily="34" charset="-128"/>
                <a:sym typeface="Symbol" pitchFamily="18" charset="2"/>
              </a:rPr>
              <a:t>0.06um</a:t>
            </a:r>
            <a:r>
              <a:rPr lang="en-US" altLang="zh-TW" sz="1600" b="0" dirty="0">
                <a:latin typeface="Trebuchet MS" pitchFamily="34" charset="0"/>
                <a:ea typeface="MS PGothic" pitchFamily="34" charset="-128"/>
                <a:sym typeface="Symbol" pitchFamily="18" charset="2"/>
              </a:rPr>
              <a:t>, etch remain of SiO2 (k=3.9) is </a:t>
            </a:r>
            <a:r>
              <a:rPr lang="en-US" altLang="zh-TW" sz="1600" b="0" dirty="0" smtClean="0">
                <a:latin typeface="Trebuchet MS" pitchFamily="34" charset="0"/>
                <a:ea typeface="MS PGothic" pitchFamily="34" charset="-128"/>
                <a:sym typeface="Symbol" pitchFamily="18" charset="2"/>
              </a:rPr>
              <a:t>10nm, </a:t>
            </a:r>
            <a:r>
              <a:rPr lang="en-US" altLang="zh-TW" sz="1600" b="0" dirty="0">
                <a:latin typeface="Trebuchet MS" pitchFamily="34" charset="0"/>
                <a:ea typeface="MS PGothic" pitchFamily="34" charset="-128"/>
                <a:sym typeface="Symbol" pitchFamily="18" charset="2"/>
              </a:rPr>
              <a:t>capacitor can be estimated as </a:t>
            </a:r>
            <a:r>
              <a:rPr lang="en-US" altLang="zh-TW" sz="1600" b="0" dirty="0" smtClean="0">
                <a:latin typeface="Trebuchet MS" pitchFamily="34" charset="0"/>
                <a:ea typeface="MS PGothic" pitchFamily="34" charset="-128"/>
                <a:sym typeface="Symbol" pitchFamily="18" charset="2"/>
              </a:rPr>
              <a:t>a parallel </a:t>
            </a:r>
            <a:r>
              <a:rPr lang="en-US" altLang="zh-TW" sz="1600" b="0" dirty="0">
                <a:latin typeface="Trebuchet MS" pitchFamily="34" charset="0"/>
                <a:ea typeface="MS PGothic" pitchFamily="34" charset="-128"/>
                <a:sym typeface="Symbol" pitchFamily="18" charset="2"/>
              </a:rPr>
              <a:t>capacitor: </a:t>
            </a:r>
            <a:endParaRPr lang="en-US" altLang="zh-TW" sz="1600" b="0" dirty="0" smtClean="0">
              <a:latin typeface="Trebuchet MS" pitchFamily="34" charset="0"/>
              <a:ea typeface="MS PGothic" pitchFamily="34" charset="-128"/>
              <a:sym typeface="Symbol" pitchFamily="18" charset="2"/>
            </a:endParaRPr>
          </a:p>
          <a:p>
            <a:pPr marL="457200" indent="-457200">
              <a:spcBef>
                <a:spcPct val="50000"/>
              </a:spcBef>
            </a:pPr>
            <a:r>
              <a:rPr lang="en-US" altLang="zh-TW" sz="1600" b="0" dirty="0" smtClean="0">
                <a:latin typeface="Trebuchet MS" pitchFamily="34" charset="0"/>
                <a:ea typeface="MS PGothic" pitchFamily="34" charset="-128"/>
                <a:sym typeface="Symbol" pitchFamily="18" charset="2"/>
              </a:rPr>
              <a:t>			Cc=  </a:t>
            </a:r>
            <a:r>
              <a:rPr lang="en-US" altLang="zh-TW" sz="1600" b="0" baseline="-25000" dirty="0" smtClean="0">
                <a:latin typeface="Trebuchet MS" pitchFamily="34" charset="0"/>
                <a:ea typeface="MS PGothic" pitchFamily="34" charset="-128"/>
                <a:sym typeface="Symbol" pitchFamily="18" charset="2"/>
              </a:rPr>
              <a:t>o </a:t>
            </a:r>
            <a:r>
              <a:rPr lang="en-US" altLang="zh-TW" sz="1600" b="0" dirty="0" smtClean="0">
                <a:latin typeface="Trebuchet MS" pitchFamily="34" charset="0"/>
                <a:ea typeface="MS PGothic" pitchFamily="34" charset="-128"/>
                <a:sym typeface="Symbol" pitchFamily="18" charset="2"/>
              </a:rPr>
              <a:t>kA/d  0.9x10</a:t>
            </a:r>
            <a:r>
              <a:rPr lang="en-US" altLang="zh-TW" sz="1600" b="0" baseline="30000" dirty="0" smtClean="0">
                <a:latin typeface="Trebuchet MS" pitchFamily="34" charset="0"/>
                <a:ea typeface="MS PGothic" pitchFamily="34" charset="-128"/>
                <a:sym typeface="Symbol" pitchFamily="18" charset="2"/>
              </a:rPr>
              <a:t>-16</a:t>
            </a:r>
            <a:r>
              <a:rPr lang="en-US" altLang="zh-TW" sz="1600" b="0" dirty="0" smtClean="0">
                <a:latin typeface="Trebuchet MS" pitchFamily="34" charset="0"/>
                <a:ea typeface="MS PGothic" pitchFamily="34" charset="-128"/>
                <a:sym typeface="Symbol" pitchFamily="18" charset="2"/>
              </a:rPr>
              <a:t>F</a:t>
            </a:r>
            <a:endParaRPr lang="en-US" altLang="zh-TW" sz="1600" b="0" dirty="0">
              <a:latin typeface="Trebuchet MS" pitchFamily="34" charset="0"/>
              <a:ea typeface="MS PGothic" pitchFamily="34" charset="-128"/>
              <a:sym typeface="Symbol" pitchFamily="18" charset="2"/>
            </a:endParaRP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rPr>
              <a:t>C is equivalent to side-well (storage nodes) capacitors. It should be much larger than Cc, unless  there is severe under-etch</a:t>
            </a: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rPr>
              <a:t>The charge up voltage will be over several volts, easily breakdown the SiO2 remain. </a:t>
            </a:r>
            <a:r>
              <a:rPr lang="en-US" altLang="zh-TW" sz="1600" dirty="0" smtClean="0">
                <a:solidFill>
                  <a:srgbClr val="FF0000"/>
                </a:solidFill>
                <a:latin typeface="Trebuchet MS" pitchFamily="34" charset="0"/>
                <a:ea typeface="MS PGothic" pitchFamily="34" charset="-128"/>
              </a:rPr>
              <a:t>So the voltage is dielectric breakdown limited.</a:t>
            </a:r>
          </a:p>
          <a:p>
            <a:pPr marL="457200" indent="-457200">
              <a:spcBef>
                <a:spcPct val="50000"/>
              </a:spcBef>
            </a:pPr>
            <a:r>
              <a:rPr lang="en-US" altLang="zh-TW" sz="1600" b="0" dirty="0" smtClean="0">
                <a:latin typeface="Trebuchet MS" pitchFamily="34" charset="0"/>
                <a:ea typeface="MS PGothic" pitchFamily="34" charset="-128"/>
              </a:rPr>
              <a:t>	</a:t>
            </a:r>
            <a:endParaRPr lang="en-US" altLang="zh-TW" sz="1600" b="0" dirty="0" smtClean="0">
              <a:latin typeface="Trebuchet MS" pitchFamily="34" charset="0"/>
              <a:ea typeface="MS PGothic" pitchFamily="34" charset="-128"/>
              <a:sym typeface="Symbol" pitchFamily="18" charset="2"/>
            </a:endParaRPr>
          </a:p>
        </p:txBody>
      </p:sp>
      <p:sp>
        <p:nvSpPr>
          <p:cNvPr id="4" name="TextBox 3"/>
          <p:cNvSpPr txBox="1">
            <a:spLocks noChangeArrowheads="1"/>
          </p:cNvSpPr>
          <p:nvPr/>
        </p:nvSpPr>
        <p:spPr bwMode="auto">
          <a:xfrm>
            <a:off x="0" y="0"/>
            <a:ext cx="8661400" cy="523220"/>
          </a:xfrm>
          <a:prstGeom prst="rect">
            <a:avLst/>
          </a:prstGeom>
          <a:noFill/>
          <a:ln w="9525">
            <a:noFill/>
            <a:miter lim="800000"/>
            <a:headEnd/>
            <a:tailEnd/>
          </a:ln>
        </p:spPr>
        <p:txBody>
          <a:bodyPr wrap="square">
            <a:spAutoFit/>
          </a:bodyPr>
          <a:lstStyle/>
          <a:p>
            <a:pPr marL="465138" lvl="1" indent="-465138"/>
            <a:r>
              <a:rPr lang="en-US" sz="2800" dirty="0" smtClean="0">
                <a:latin typeface="Trebuchet MS" pitchFamily="34" charset="0"/>
              </a:rPr>
              <a:t>Capacitive VC Model</a:t>
            </a:r>
          </a:p>
        </p:txBody>
      </p:sp>
      <p:grpSp>
        <p:nvGrpSpPr>
          <p:cNvPr id="2" name="Group 84"/>
          <p:cNvGrpSpPr/>
          <p:nvPr/>
        </p:nvGrpSpPr>
        <p:grpSpPr>
          <a:xfrm>
            <a:off x="1553029" y="621849"/>
            <a:ext cx="6981371" cy="1598840"/>
            <a:chOff x="309563" y="959757"/>
            <a:chExt cx="7421109" cy="3143931"/>
          </a:xfrm>
        </p:grpSpPr>
        <p:grpSp>
          <p:nvGrpSpPr>
            <p:cNvPr id="3" name="Group 37"/>
            <p:cNvGrpSpPr>
              <a:grpSpLocks/>
            </p:cNvGrpSpPr>
            <p:nvPr/>
          </p:nvGrpSpPr>
          <p:grpSpPr bwMode="auto">
            <a:xfrm>
              <a:off x="5573478" y="3512450"/>
              <a:ext cx="377371" cy="398689"/>
              <a:chOff x="1719" y="3429"/>
              <a:chExt cx="283" cy="269"/>
            </a:xfrm>
          </p:grpSpPr>
          <p:sp>
            <p:nvSpPr>
              <p:cNvPr id="8" name="Line 38"/>
              <p:cNvSpPr>
                <a:spLocks noChangeShapeType="1"/>
              </p:cNvSpPr>
              <p:nvPr/>
            </p:nvSpPr>
            <p:spPr bwMode="auto">
              <a:xfrm>
                <a:off x="1856" y="3429"/>
                <a:ext cx="0" cy="155"/>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9" name="Line 39"/>
              <p:cNvSpPr>
                <a:spLocks noChangeShapeType="1"/>
              </p:cNvSpPr>
              <p:nvPr/>
            </p:nvSpPr>
            <p:spPr bwMode="auto">
              <a:xfrm>
                <a:off x="1719" y="3593"/>
                <a:ext cx="283"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10" name="Line 40"/>
              <p:cNvSpPr>
                <a:spLocks noChangeShapeType="1"/>
              </p:cNvSpPr>
              <p:nvPr/>
            </p:nvSpPr>
            <p:spPr bwMode="auto">
              <a:xfrm>
                <a:off x="1761" y="3626"/>
                <a:ext cx="182"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11" name="Line 41"/>
              <p:cNvSpPr>
                <a:spLocks noChangeShapeType="1"/>
              </p:cNvSpPr>
              <p:nvPr/>
            </p:nvSpPr>
            <p:spPr bwMode="auto">
              <a:xfrm flipV="1">
                <a:off x="1812" y="3664"/>
                <a:ext cx="88" cy="0"/>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sp>
            <p:nvSpPr>
              <p:cNvPr id="12" name="Line 42"/>
              <p:cNvSpPr>
                <a:spLocks noChangeShapeType="1"/>
              </p:cNvSpPr>
              <p:nvPr/>
            </p:nvSpPr>
            <p:spPr bwMode="auto">
              <a:xfrm>
                <a:off x="1838" y="3697"/>
                <a:ext cx="38" cy="1"/>
              </a:xfrm>
              <a:prstGeom prst="line">
                <a:avLst/>
              </a:prstGeom>
              <a:noFill/>
              <a:ln w="12700">
                <a:solidFill>
                  <a:schemeClr val="tx1"/>
                </a:solidFill>
                <a:round/>
                <a:headEnd type="none" w="sm" len="sm"/>
                <a:tailEnd type="none" w="sm" len="sm"/>
              </a:ln>
              <a:effectLst/>
            </p:spPr>
            <p:txBody>
              <a:bodyPr/>
              <a:lstStyle/>
              <a:p>
                <a:endParaRPr lang="en-US" sz="1400">
                  <a:latin typeface="Trebuchet MS" pitchFamily="34" charset="0"/>
                </a:endParaRPr>
              </a:p>
            </p:txBody>
          </p:sp>
        </p:grpSp>
        <p:sp>
          <p:nvSpPr>
            <p:cNvPr id="13" name="Freeform 46"/>
            <p:cNvSpPr>
              <a:spLocks/>
            </p:cNvSpPr>
            <p:nvPr/>
          </p:nvSpPr>
          <p:spPr bwMode="auto">
            <a:xfrm>
              <a:off x="5065486" y="2162629"/>
              <a:ext cx="696686" cy="844522"/>
            </a:xfrm>
            <a:custGeom>
              <a:avLst/>
              <a:gdLst>
                <a:gd name="connsiteX0" fmla="*/ 3324 w 13324"/>
                <a:gd name="connsiteY0" fmla="*/ 0 h 10000"/>
                <a:gd name="connsiteX1" fmla="*/ 0 w 13324"/>
                <a:gd name="connsiteY1" fmla="*/ 2357 h 10000"/>
                <a:gd name="connsiteX2" fmla="*/ 13324 w 13324"/>
                <a:gd name="connsiteY2" fmla="*/ 2212 h 10000"/>
                <a:gd name="connsiteX3" fmla="*/ 13324 w 13324"/>
                <a:gd name="connsiteY3" fmla="*/ 10000 h 10000"/>
                <a:gd name="connsiteX0" fmla="*/ 0 w 13324"/>
                <a:gd name="connsiteY0" fmla="*/ 145 h 7788"/>
                <a:gd name="connsiteX1" fmla="*/ 13324 w 13324"/>
                <a:gd name="connsiteY1" fmla="*/ 0 h 7788"/>
                <a:gd name="connsiteX2" fmla="*/ 13324 w 13324"/>
                <a:gd name="connsiteY2" fmla="*/ 7788 h 7788"/>
              </a:gdLst>
              <a:ahLst/>
              <a:cxnLst>
                <a:cxn ang="0">
                  <a:pos x="connsiteX0" y="connsiteY0"/>
                </a:cxn>
                <a:cxn ang="0">
                  <a:pos x="connsiteX1" y="connsiteY1"/>
                </a:cxn>
                <a:cxn ang="0">
                  <a:pos x="connsiteX2" y="connsiteY2"/>
                </a:cxn>
              </a:cxnLst>
              <a:rect l="l" t="t" r="r" b="b"/>
              <a:pathLst>
                <a:path w="13324" h="7788">
                  <a:moveTo>
                    <a:pt x="0" y="145"/>
                  </a:moveTo>
                  <a:lnTo>
                    <a:pt x="13324" y="0"/>
                  </a:lnTo>
                  <a:lnTo>
                    <a:pt x="13324" y="7788"/>
                  </a:lnTo>
                </a:path>
              </a:pathLst>
            </a:custGeom>
            <a:noFill/>
            <a:ln w="28575" cap="flat" cmpd="sng">
              <a:solidFill>
                <a:srgbClr val="0000FF"/>
              </a:solidFill>
              <a:prstDash val="sysDot"/>
              <a:round/>
              <a:headEnd type="none" w="sm" len="sm"/>
              <a:tailEnd type="none" w="sm" len="sm"/>
            </a:ln>
            <a:effectLst/>
          </p:spPr>
          <p:txBody>
            <a:bodyPr/>
            <a:lstStyle/>
            <a:p>
              <a:endParaRPr lang="en-US" sz="1400">
                <a:latin typeface="Trebuchet MS" pitchFamily="34" charset="0"/>
              </a:endParaRPr>
            </a:p>
          </p:txBody>
        </p:sp>
        <p:grpSp>
          <p:nvGrpSpPr>
            <p:cNvPr id="6" name="Group 43"/>
            <p:cNvGrpSpPr>
              <a:grpSpLocks/>
            </p:cNvGrpSpPr>
            <p:nvPr/>
          </p:nvGrpSpPr>
          <p:grpSpPr bwMode="auto">
            <a:xfrm>
              <a:off x="5600699" y="3011850"/>
              <a:ext cx="317501" cy="82226"/>
              <a:chOff x="1634" y="2862"/>
              <a:chExt cx="240" cy="96"/>
            </a:xfrm>
          </p:grpSpPr>
          <p:sp>
            <p:nvSpPr>
              <p:cNvPr id="15" name="Line 44"/>
              <p:cNvSpPr>
                <a:spLocks noChangeShapeType="1"/>
              </p:cNvSpPr>
              <p:nvPr/>
            </p:nvSpPr>
            <p:spPr bwMode="auto">
              <a:xfrm>
                <a:off x="1637" y="2862"/>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sp>
            <p:nvSpPr>
              <p:cNvPr id="16" name="Line 45"/>
              <p:cNvSpPr>
                <a:spLocks noChangeShapeType="1"/>
              </p:cNvSpPr>
              <p:nvPr/>
            </p:nvSpPr>
            <p:spPr bwMode="auto">
              <a:xfrm>
                <a:off x="1634" y="2958"/>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grpSp>
        <p:sp>
          <p:nvSpPr>
            <p:cNvPr id="17" name="Rectangle 47"/>
            <p:cNvSpPr>
              <a:spLocks noChangeArrowheads="1"/>
            </p:cNvSpPr>
            <p:nvPr/>
          </p:nvSpPr>
          <p:spPr bwMode="auto">
            <a:xfrm>
              <a:off x="5693452" y="2390776"/>
              <a:ext cx="140912" cy="445082"/>
            </a:xfrm>
            <a:prstGeom prst="rect">
              <a:avLst/>
            </a:prstGeom>
            <a:solidFill>
              <a:srgbClr val="0000FF"/>
            </a:solidFill>
            <a:ln w="25400">
              <a:solidFill>
                <a:srgbClr val="000080"/>
              </a:solidFill>
              <a:miter lim="800000"/>
              <a:headEnd type="none" w="sm" len="sm"/>
              <a:tailEnd type="none" w="sm" len="sm"/>
            </a:ln>
            <a:effectLst/>
          </p:spPr>
          <p:txBody>
            <a:bodyPr wrap="none" anchor="ctr"/>
            <a:lstStyle/>
            <a:p>
              <a:endParaRPr lang="en-US" sz="1400" dirty="0">
                <a:latin typeface="Trebuchet MS" pitchFamily="34" charset="0"/>
              </a:endParaRPr>
            </a:p>
          </p:txBody>
        </p:sp>
        <p:sp>
          <p:nvSpPr>
            <p:cNvPr id="18" name="Freeform 48"/>
            <p:cNvSpPr>
              <a:spLocks/>
            </p:cNvSpPr>
            <p:nvPr/>
          </p:nvSpPr>
          <p:spPr bwMode="auto">
            <a:xfrm>
              <a:off x="3947886" y="3098120"/>
              <a:ext cx="1808691" cy="443365"/>
            </a:xfrm>
            <a:custGeom>
              <a:avLst/>
              <a:gdLst>
                <a:gd name="connsiteX0" fmla="*/ 14525 w 14525"/>
                <a:gd name="connsiteY0" fmla="*/ 0 h 10000"/>
                <a:gd name="connsiteX1" fmla="*/ 14525 w 14525"/>
                <a:gd name="connsiteY1" fmla="*/ 10000 h 10000"/>
                <a:gd name="connsiteX2" fmla="*/ 0 w 14525"/>
                <a:gd name="connsiteY2" fmla="*/ 9880 h 10000"/>
              </a:gdLst>
              <a:ahLst/>
              <a:cxnLst>
                <a:cxn ang="0">
                  <a:pos x="connsiteX0" y="connsiteY0"/>
                </a:cxn>
                <a:cxn ang="0">
                  <a:pos x="connsiteX1" y="connsiteY1"/>
                </a:cxn>
                <a:cxn ang="0">
                  <a:pos x="connsiteX2" y="connsiteY2"/>
                </a:cxn>
              </a:cxnLst>
              <a:rect l="l" t="t" r="r" b="b"/>
              <a:pathLst>
                <a:path w="14525" h="10000">
                  <a:moveTo>
                    <a:pt x="14525" y="0"/>
                  </a:moveTo>
                  <a:lnTo>
                    <a:pt x="14525" y="10000"/>
                  </a:lnTo>
                  <a:lnTo>
                    <a:pt x="0" y="9880"/>
                  </a:lnTo>
                </a:path>
              </a:pathLst>
            </a:custGeom>
            <a:noFill/>
            <a:ln w="25400" cap="flat" cmpd="sng">
              <a:solidFill>
                <a:srgbClr val="0000FF"/>
              </a:solidFill>
              <a:prstDash val="sysDot"/>
              <a:round/>
              <a:headEnd type="none" w="sm" len="sm"/>
              <a:tailEnd type="none" w="sm" len="sm"/>
            </a:ln>
            <a:effectLst/>
          </p:spPr>
          <p:txBody>
            <a:bodyPr/>
            <a:lstStyle/>
            <a:p>
              <a:endParaRPr lang="en-US" sz="1400">
                <a:latin typeface="Trebuchet MS" pitchFamily="34" charset="0"/>
              </a:endParaRPr>
            </a:p>
          </p:txBody>
        </p:sp>
        <p:sp>
          <p:nvSpPr>
            <p:cNvPr id="19" name="Freeform 49"/>
            <p:cNvSpPr>
              <a:spLocks/>
            </p:cNvSpPr>
            <p:nvPr/>
          </p:nvSpPr>
          <p:spPr bwMode="auto">
            <a:xfrm flipH="1" flipV="1">
              <a:off x="5168646" y="1070126"/>
              <a:ext cx="542023" cy="702528"/>
            </a:xfrm>
            <a:custGeom>
              <a:avLst/>
              <a:gdLst/>
              <a:ahLst/>
              <a:cxnLst>
                <a:cxn ang="0">
                  <a:pos x="125" y="624"/>
                </a:cxn>
                <a:cxn ang="0">
                  <a:pos x="37" y="504"/>
                </a:cxn>
                <a:cxn ang="0">
                  <a:pos x="5" y="320"/>
                </a:cxn>
                <a:cxn ang="0">
                  <a:pos x="5" y="80"/>
                </a:cxn>
                <a:cxn ang="0">
                  <a:pos x="5" y="0"/>
                </a:cxn>
              </a:cxnLst>
              <a:rect l="0" t="0" r="r" b="b"/>
              <a:pathLst>
                <a:path w="125" h="624">
                  <a:moveTo>
                    <a:pt x="125" y="624"/>
                  </a:moveTo>
                  <a:cubicBezTo>
                    <a:pt x="91" y="589"/>
                    <a:pt x="57" y="555"/>
                    <a:pt x="37" y="504"/>
                  </a:cubicBezTo>
                  <a:cubicBezTo>
                    <a:pt x="17" y="453"/>
                    <a:pt x="10" y="391"/>
                    <a:pt x="5" y="320"/>
                  </a:cubicBezTo>
                  <a:cubicBezTo>
                    <a:pt x="0" y="249"/>
                    <a:pt x="5" y="133"/>
                    <a:pt x="5" y="80"/>
                  </a:cubicBezTo>
                  <a:cubicBezTo>
                    <a:pt x="5" y="27"/>
                    <a:pt x="5" y="13"/>
                    <a:pt x="5" y="0"/>
                  </a:cubicBezTo>
                </a:path>
              </a:pathLst>
            </a:custGeom>
            <a:noFill/>
            <a:ln w="34925" cap="flat" cmpd="sng">
              <a:solidFill>
                <a:srgbClr val="0000FF"/>
              </a:solidFill>
              <a:prstDash val="solid"/>
              <a:round/>
              <a:headEnd type="none" w="sm" len="sm"/>
              <a:tailEnd type="triangle" w="med" len="lg"/>
            </a:ln>
            <a:effectLst/>
          </p:spPr>
          <p:txBody>
            <a:bodyPr/>
            <a:lstStyle/>
            <a:p>
              <a:endParaRPr lang="en-US" sz="1400">
                <a:latin typeface="Trebuchet MS" pitchFamily="34" charset="0"/>
              </a:endParaRPr>
            </a:p>
          </p:txBody>
        </p:sp>
        <p:sp>
          <p:nvSpPr>
            <p:cNvPr id="20" name="Text Box 50"/>
            <p:cNvSpPr txBox="1">
              <a:spLocks noChangeArrowheads="1"/>
            </p:cNvSpPr>
            <p:nvPr/>
          </p:nvSpPr>
          <p:spPr bwMode="auto">
            <a:xfrm>
              <a:off x="5751115" y="959757"/>
              <a:ext cx="1979557" cy="605207"/>
            </a:xfrm>
            <a:prstGeom prst="rect">
              <a:avLst/>
            </a:prstGeom>
            <a:noFill/>
            <a:ln w="12700">
              <a:noFill/>
              <a:miter lim="800000"/>
              <a:headEnd type="none" w="sm" len="sm"/>
              <a:tailEnd type="none" w="sm" len="sm"/>
            </a:ln>
            <a:effectLst/>
          </p:spPr>
          <p:txBody>
            <a:bodyPr>
              <a:spAutoFit/>
            </a:bodyPr>
            <a:lstStyle/>
            <a:p>
              <a:pPr>
                <a:spcBef>
                  <a:spcPct val="50000"/>
                </a:spcBef>
              </a:pPr>
              <a:r>
                <a:rPr lang="en-US" altLang="zh-TW" sz="1400" i="0" dirty="0" err="1">
                  <a:solidFill>
                    <a:srgbClr val="0000CC"/>
                  </a:solidFill>
                  <a:latin typeface="Trebuchet MS" pitchFamily="34" charset="0"/>
                  <a:ea typeface="MS PGothic" pitchFamily="34" charset="-128"/>
                  <a:cs typeface="Times New Roman" pitchFamily="18" charset="0"/>
                </a:rPr>
                <a:t>I</a:t>
              </a:r>
              <a:r>
                <a:rPr lang="en-US" altLang="zh-TW" sz="1400" i="0" baseline="-25000" dirty="0" err="1">
                  <a:solidFill>
                    <a:srgbClr val="0000CC"/>
                  </a:solidFill>
                  <a:latin typeface="Trebuchet MS" pitchFamily="34" charset="0"/>
                  <a:ea typeface="MS PGothic" pitchFamily="34" charset="-128"/>
                </a:rPr>
                <a:t>sc</a:t>
              </a:r>
              <a:r>
                <a:rPr lang="en-US" altLang="zh-TW" sz="1400" i="0" dirty="0">
                  <a:solidFill>
                    <a:srgbClr val="0000CC"/>
                  </a:solidFill>
                  <a:latin typeface="Trebuchet MS" pitchFamily="34" charset="0"/>
                  <a:ea typeface="MS PGothic" pitchFamily="34" charset="-128"/>
                </a:rPr>
                <a:t>(t)</a:t>
              </a:r>
              <a:endParaRPr lang="en-US" altLang="zh-TW" sz="1400" i="0" baseline="-25000" dirty="0">
                <a:solidFill>
                  <a:srgbClr val="0000CC"/>
                </a:solidFill>
                <a:latin typeface="Trebuchet MS" pitchFamily="34" charset="0"/>
                <a:ea typeface="MS PGothic" pitchFamily="34" charset="-128"/>
              </a:endParaRPr>
            </a:p>
          </p:txBody>
        </p:sp>
        <p:sp>
          <p:nvSpPr>
            <p:cNvPr id="21" name="Line 51"/>
            <p:cNvSpPr>
              <a:spLocks noChangeShapeType="1"/>
            </p:cNvSpPr>
            <p:nvPr/>
          </p:nvSpPr>
          <p:spPr bwMode="auto">
            <a:xfrm flipV="1">
              <a:off x="3959306" y="1451434"/>
              <a:ext cx="3093" cy="985374"/>
            </a:xfrm>
            <a:prstGeom prst="line">
              <a:avLst/>
            </a:prstGeom>
            <a:noFill/>
            <a:ln w="12700">
              <a:solidFill>
                <a:schemeClr val="tx1"/>
              </a:solidFill>
              <a:round/>
              <a:headEnd type="none" w="sm" len="sm"/>
              <a:tailEnd type="triangle" w="sm" len="sm"/>
            </a:ln>
            <a:effectLst/>
          </p:spPr>
          <p:txBody>
            <a:bodyPr/>
            <a:lstStyle/>
            <a:p>
              <a:endParaRPr lang="en-US" sz="1400">
                <a:latin typeface="Trebuchet MS" pitchFamily="34" charset="0"/>
              </a:endParaRPr>
            </a:p>
          </p:txBody>
        </p:sp>
        <p:sp>
          <p:nvSpPr>
            <p:cNvPr id="22" name="Line 52"/>
            <p:cNvSpPr>
              <a:spLocks noChangeShapeType="1"/>
            </p:cNvSpPr>
            <p:nvPr/>
          </p:nvSpPr>
          <p:spPr bwMode="auto">
            <a:xfrm flipH="1">
              <a:off x="3962399" y="2670629"/>
              <a:ext cx="1" cy="870857"/>
            </a:xfrm>
            <a:prstGeom prst="line">
              <a:avLst/>
            </a:prstGeom>
            <a:noFill/>
            <a:ln w="12700">
              <a:solidFill>
                <a:schemeClr val="tx1"/>
              </a:solidFill>
              <a:round/>
              <a:headEnd type="none" w="sm" len="sm"/>
              <a:tailEnd type="triangle" w="sm" len="sm"/>
            </a:ln>
            <a:effectLst/>
          </p:spPr>
          <p:txBody>
            <a:bodyPr/>
            <a:lstStyle/>
            <a:p>
              <a:endParaRPr lang="en-US" sz="1400">
                <a:latin typeface="Trebuchet MS" pitchFamily="34" charset="0"/>
              </a:endParaRPr>
            </a:p>
          </p:txBody>
        </p:sp>
        <p:sp>
          <p:nvSpPr>
            <p:cNvPr id="23" name="Text Box 53"/>
            <p:cNvSpPr txBox="1">
              <a:spLocks noChangeArrowheads="1"/>
            </p:cNvSpPr>
            <p:nvPr/>
          </p:nvSpPr>
          <p:spPr bwMode="auto">
            <a:xfrm>
              <a:off x="3984173" y="2355666"/>
              <a:ext cx="384628" cy="605207"/>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altLang="zh-TW" sz="1400" i="0" dirty="0">
                  <a:solidFill>
                    <a:srgbClr val="0000CC"/>
                  </a:solidFill>
                  <a:latin typeface="Trebuchet MS" pitchFamily="34" charset="0"/>
                  <a:ea typeface="MS PGothic" pitchFamily="34" charset="-128"/>
                </a:rPr>
                <a:t>V</a:t>
              </a:r>
            </a:p>
          </p:txBody>
        </p:sp>
        <p:sp>
          <p:nvSpPr>
            <p:cNvPr id="24" name="Text Box 54"/>
            <p:cNvSpPr txBox="1">
              <a:spLocks noChangeArrowheads="1"/>
            </p:cNvSpPr>
            <p:nvPr/>
          </p:nvSpPr>
          <p:spPr bwMode="auto">
            <a:xfrm>
              <a:off x="6000022" y="2469162"/>
              <a:ext cx="589464" cy="605207"/>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altLang="zh-TW" sz="1400" i="0" dirty="0" err="1" smtClean="0">
                  <a:solidFill>
                    <a:srgbClr val="0000CC"/>
                  </a:solidFill>
                  <a:latin typeface="Trebuchet MS" pitchFamily="34" charset="0"/>
                  <a:ea typeface="MS PGothic" pitchFamily="34" charset="-128"/>
                </a:rPr>
                <a:t>R</a:t>
              </a:r>
              <a:r>
                <a:rPr lang="en-US" altLang="zh-TW" sz="1400" dirty="0" err="1" smtClean="0">
                  <a:solidFill>
                    <a:srgbClr val="0000CC"/>
                  </a:solidFill>
                  <a:latin typeface="Trebuchet MS" pitchFamily="34" charset="0"/>
                  <a:ea typeface="MS PGothic" pitchFamily="34" charset="-128"/>
                </a:rPr>
                <a:t>c</a:t>
              </a:r>
              <a:endParaRPr lang="en-US" altLang="zh-TW" sz="1400" i="0" dirty="0">
                <a:solidFill>
                  <a:srgbClr val="0000CC"/>
                </a:solidFill>
                <a:latin typeface="Trebuchet MS" pitchFamily="34" charset="0"/>
                <a:ea typeface="MS PGothic" pitchFamily="34" charset="-128"/>
              </a:endParaRPr>
            </a:p>
          </p:txBody>
        </p:sp>
        <p:sp>
          <p:nvSpPr>
            <p:cNvPr id="25" name="Text Box 55"/>
            <p:cNvSpPr txBox="1">
              <a:spLocks noChangeArrowheads="1"/>
            </p:cNvSpPr>
            <p:nvPr/>
          </p:nvSpPr>
          <p:spPr bwMode="auto">
            <a:xfrm>
              <a:off x="6000021" y="3011567"/>
              <a:ext cx="696941" cy="605207"/>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altLang="zh-TW" sz="1400" i="0" dirty="0" smtClean="0">
                  <a:solidFill>
                    <a:srgbClr val="0000CC"/>
                  </a:solidFill>
                  <a:latin typeface="Trebuchet MS" pitchFamily="34" charset="0"/>
                  <a:ea typeface="MS PGothic" pitchFamily="34" charset="-128"/>
                </a:rPr>
                <a:t>Cc</a:t>
              </a:r>
              <a:endParaRPr lang="en-US" altLang="zh-TW" sz="1400" i="0" dirty="0">
                <a:solidFill>
                  <a:srgbClr val="0000CC"/>
                </a:solidFill>
                <a:latin typeface="Trebuchet MS" pitchFamily="34" charset="0"/>
                <a:ea typeface="MS PGothic" pitchFamily="34" charset="-128"/>
              </a:endParaRPr>
            </a:p>
          </p:txBody>
        </p:sp>
        <p:pic>
          <p:nvPicPr>
            <p:cNvPr id="26" name="Picture 3"/>
            <p:cNvPicPr>
              <a:picLocks noChangeAspect="1" noChangeArrowheads="1"/>
            </p:cNvPicPr>
            <p:nvPr/>
          </p:nvPicPr>
          <p:blipFill>
            <a:blip r:embed="rId2" cstate="print"/>
            <a:srcRect t="32877"/>
            <a:stretch>
              <a:fillRect/>
            </a:stretch>
          </p:blipFill>
          <p:spPr bwMode="auto">
            <a:xfrm>
              <a:off x="309563" y="1066800"/>
              <a:ext cx="3038475" cy="3036888"/>
            </a:xfrm>
            <a:prstGeom prst="rect">
              <a:avLst/>
            </a:prstGeom>
            <a:noFill/>
            <a:ln w="9525" cap="flat" cmpd="sng" algn="ctr">
              <a:noFill/>
              <a:prstDash val="solid"/>
              <a:miter lim="800000"/>
              <a:headEnd/>
              <a:tailEnd/>
            </a:ln>
          </p:spPr>
        </p:pic>
        <p:grpSp>
          <p:nvGrpSpPr>
            <p:cNvPr id="7" name="Group 26"/>
            <p:cNvGrpSpPr/>
            <p:nvPr/>
          </p:nvGrpSpPr>
          <p:grpSpPr>
            <a:xfrm>
              <a:off x="2463800" y="1346199"/>
              <a:ext cx="226060" cy="88901"/>
              <a:chOff x="762000" y="3106989"/>
              <a:chExt cx="412750" cy="216976"/>
            </a:xfrm>
          </p:grpSpPr>
          <p:cxnSp>
            <p:nvCxnSpPr>
              <p:cNvPr id="28" name="Straight Connector 27"/>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9" name="Straight Connector 28"/>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0" name="Straight Connector 29"/>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14" name="Group 31"/>
            <p:cNvGrpSpPr/>
            <p:nvPr/>
          </p:nvGrpSpPr>
          <p:grpSpPr>
            <a:xfrm>
              <a:off x="2461260" y="1229359"/>
              <a:ext cx="226060" cy="88901"/>
              <a:chOff x="762000" y="3106989"/>
              <a:chExt cx="412750" cy="216976"/>
            </a:xfrm>
          </p:grpSpPr>
          <p:cxnSp>
            <p:nvCxnSpPr>
              <p:cNvPr id="33" name="Straight Connector 32"/>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4" name="Straight Connector 33"/>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6" name="Straight Connector 35"/>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27" name="Group 36"/>
            <p:cNvGrpSpPr/>
            <p:nvPr/>
          </p:nvGrpSpPr>
          <p:grpSpPr>
            <a:xfrm>
              <a:off x="2463800" y="1582419"/>
              <a:ext cx="226060" cy="88901"/>
              <a:chOff x="762000" y="3106989"/>
              <a:chExt cx="412750" cy="216976"/>
            </a:xfrm>
          </p:grpSpPr>
          <p:cxnSp>
            <p:nvCxnSpPr>
              <p:cNvPr id="38" name="Straight Connector 37"/>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9" name="Straight Connector 38"/>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0" name="Straight Connector 39"/>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1" name="Straight Connector 40"/>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32" name="Group 41"/>
            <p:cNvGrpSpPr/>
            <p:nvPr/>
          </p:nvGrpSpPr>
          <p:grpSpPr>
            <a:xfrm>
              <a:off x="2461260" y="1473199"/>
              <a:ext cx="226060" cy="88901"/>
              <a:chOff x="762000" y="3106989"/>
              <a:chExt cx="412750" cy="216976"/>
            </a:xfrm>
          </p:grpSpPr>
          <p:cxnSp>
            <p:nvCxnSpPr>
              <p:cNvPr id="43" name="Straight Connector 42"/>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4" name="Straight Connector 43"/>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5" name="Straight Connector 44"/>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6" name="Straight Connector 45"/>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37" name="Group 46"/>
            <p:cNvGrpSpPr/>
            <p:nvPr/>
          </p:nvGrpSpPr>
          <p:grpSpPr>
            <a:xfrm rot="16200000">
              <a:off x="2712724" y="1374139"/>
              <a:ext cx="205740" cy="114301"/>
              <a:chOff x="762000" y="3106989"/>
              <a:chExt cx="412750" cy="216976"/>
            </a:xfrm>
          </p:grpSpPr>
          <p:cxnSp>
            <p:nvCxnSpPr>
              <p:cNvPr id="48" name="Straight Connector 47"/>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49" name="Straight Connector 48"/>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0" name="Straight Connector 49"/>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1" name="Straight Connector 50"/>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42" name="Group 51"/>
            <p:cNvGrpSpPr/>
            <p:nvPr/>
          </p:nvGrpSpPr>
          <p:grpSpPr>
            <a:xfrm rot="16200000">
              <a:off x="2712724" y="1503679"/>
              <a:ext cx="205740" cy="114301"/>
              <a:chOff x="762000" y="3106989"/>
              <a:chExt cx="412750" cy="216976"/>
            </a:xfrm>
          </p:grpSpPr>
          <p:cxnSp>
            <p:nvCxnSpPr>
              <p:cNvPr id="53" name="Straight Connector 52"/>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4" name="Straight Connector 53"/>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5" name="Straight Connector 54"/>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6" name="Straight Connector 55"/>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47" name="Group 56"/>
            <p:cNvGrpSpPr/>
            <p:nvPr/>
          </p:nvGrpSpPr>
          <p:grpSpPr>
            <a:xfrm rot="16200000">
              <a:off x="2712724" y="1259839"/>
              <a:ext cx="205740" cy="114301"/>
              <a:chOff x="762000" y="3106989"/>
              <a:chExt cx="412750" cy="216976"/>
            </a:xfrm>
          </p:grpSpPr>
          <p:cxnSp>
            <p:nvCxnSpPr>
              <p:cNvPr id="58" name="Straight Connector 57"/>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59" name="Straight Connector 58"/>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0" name="Straight Connector 59"/>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1" name="Straight Connector 60"/>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cxnSp>
          <p:nvCxnSpPr>
            <p:cNvPr id="62" name="Straight Connector 61"/>
            <p:cNvCxnSpPr/>
            <p:nvPr/>
          </p:nvCxnSpPr>
          <p:spPr bwMode="auto">
            <a:xfrm flipH="1">
              <a:off x="2575560" y="1732280"/>
              <a:ext cx="7620" cy="197358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cxnSp>
          <p:nvCxnSpPr>
            <p:cNvPr id="63" name="Straight Connector 62"/>
            <p:cNvCxnSpPr/>
            <p:nvPr/>
          </p:nvCxnSpPr>
          <p:spPr bwMode="auto">
            <a:xfrm flipH="1">
              <a:off x="2811780" y="1732280"/>
              <a:ext cx="7620" cy="1973580"/>
            </a:xfrm>
            <a:prstGeom prst="line">
              <a:avLst/>
            </a:prstGeom>
            <a:solidFill>
              <a:schemeClr val="accent1"/>
            </a:solidFill>
            <a:ln w="25400" cap="flat" cmpd="sng" algn="ctr">
              <a:solidFill>
                <a:srgbClr val="FF0000"/>
              </a:solidFill>
              <a:prstDash val="sysDash"/>
              <a:round/>
              <a:headEnd type="none" w="med" len="med"/>
              <a:tailEnd type="none" w="med" len="med"/>
            </a:ln>
            <a:effectLst/>
          </p:spPr>
        </p:cxnSp>
        <p:grpSp>
          <p:nvGrpSpPr>
            <p:cNvPr id="52" name="Group 63"/>
            <p:cNvGrpSpPr/>
            <p:nvPr/>
          </p:nvGrpSpPr>
          <p:grpSpPr>
            <a:xfrm rot="16200000">
              <a:off x="2331725" y="3820159"/>
              <a:ext cx="205740" cy="114301"/>
              <a:chOff x="762000" y="3106989"/>
              <a:chExt cx="412750" cy="216976"/>
            </a:xfrm>
          </p:grpSpPr>
          <p:cxnSp>
            <p:nvCxnSpPr>
              <p:cNvPr id="65" name="Straight Connector 64"/>
              <p:cNvCxnSpPr/>
              <p:nvPr/>
            </p:nvCxnSpPr>
            <p:spPr bwMode="auto">
              <a:xfrm>
                <a:off x="1009665" y="310744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6" name="Straight Connector 65"/>
              <p:cNvCxnSpPr/>
              <p:nvPr/>
            </p:nvCxnSpPr>
            <p:spPr bwMode="auto">
              <a:xfrm>
                <a:off x="927115" y="3106989"/>
                <a:ext cx="0" cy="21651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7" name="Straight Connector 66"/>
              <p:cNvCxnSpPr/>
              <p:nvPr/>
            </p:nvCxnSpPr>
            <p:spPr bwMode="auto">
              <a:xfrm>
                <a:off x="762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8" name="Straight Connector 67"/>
              <p:cNvCxnSpPr/>
              <p:nvPr/>
            </p:nvCxnSpPr>
            <p:spPr bwMode="auto">
              <a:xfrm>
                <a:off x="1016000" y="3219450"/>
                <a:ext cx="15875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grpSp>
          <p:nvGrpSpPr>
            <p:cNvPr id="57" name="Group 172"/>
            <p:cNvGrpSpPr/>
            <p:nvPr/>
          </p:nvGrpSpPr>
          <p:grpSpPr>
            <a:xfrm>
              <a:off x="2382267" y="2483503"/>
              <a:ext cx="102909" cy="460648"/>
              <a:chOff x="2057401" y="3971925"/>
              <a:chExt cx="95250" cy="661987"/>
            </a:xfrm>
          </p:grpSpPr>
          <p:cxnSp>
            <p:nvCxnSpPr>
              <p:cNvPr id="70" name="Straight Connector 69"/>
              <p:cNvCxnSpPr>
                <a:endCxn id="72" idx="0"/>
              </p:cNvCxnSpPr>
              <p:nvPr/>
            </p:nvCxnSpPr>
            <p:spPr bwMode="auto">
              <a:xfrm>
                <a:off x="2105025" y="3971925"/>
                <a:ext cx="1" cy="176213"/>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71" name="Straight Connector 70"/>
              <p:cNvCxnSpPr>
                <a:stCxn id="72" idx="2"/>
              </p:cNvCxnSpPr>
              <p:nvPr/>
            </p:nvCxnSpPr>
            <p:spPr bwMode="auto">
              <a:xfrm flipH="1">
                <a:off x="2105025" y="4410075"/>
                <a:ext cx="1" cy="223837"/>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
            <p:nvSpPr>
              <p:cNvPr id="72" name="Rectangle 71"/>
              <p:cNvSpPr/>
              <p:nvPr/>
            </p:nvSpPr>
            <p:spPr bwMode="auto">
              <a:xfrm>
                <a:off x="2057401" y="4148138"/>
                <a:ext cx="95250" cy="26193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 pitchFamily="34" charset="0"/>
                </a:endParaRPr>
              </a:p>
            </p:txBody>
          </p:sp>
        </p:grpSp>
        <p:grpSp>
          <p:nvGrpSpPr>
            <p:cNvPr id="64" name="Group 43"/>
            <p:cNvGrpSpPr>
              <a:grpSpLocks/>
            </p:cNvGrpSpPr>
            <p:nvPr/>
          </p:nvGrpSpPr>
          <p:grpSpPr bwMode="auto">
            <a:xfrm>
              <a:off x="4909459" y="2854004"/>
              <a:ext cx="317501" cy="82226"/>
              <a:chOff x="1634" y="2862"/>
              <a:chExt cx="240" cy="96"/>
            </a:xfrm>
          </p:grpSpPr>
          <p:sp>
            <p:nvSpPr>
              <p:cNvPr id="74" name="Line 44"/>
              <p:cNvSpPr>
                <a:spLocks noChangeShapeType="1"/>
              </p:cNvSpPr>
              <p:nvPr/>
            </p:nvSpPr>
            <p:spPr bwMode="auto">
              <a:xfrm>
                <a:off x="1637" y="2862"/>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sp>
            <p:nvSpPr>
              <p:cNvPr id="75" name="Line 45"/>
              <p:cNvSpPr>
                <a:spLocks noChangeShapeType="1"/>
              </p:cNvSpPr>
              <p:nvPr/>
            </p:nvSpPr>
            <p:spPr bwMode="auto">
              <a:xfrm>
                <a:off x="1634" y="2958"/>
                <a:ext cx="237" cy="0"/>
              </a:xfrm>
              <a:prstGeom prst="line">
                <a:avLst/>
              </a:prstGeom>
              <a:noFill/>
              <a:ln w="28575">
                <a:solidFill>
                  <a:srgbClr val="0000FF"/>
                </a:solidFill>
                <a:round/>
                <a:headEnd type="none" w="sm" len="sm"/>
                <a:tailEnd type="none" w="sm" len="sm"/>
              </a:ln>
              <a:effectLst/>
            </p:spPr>
            <p:txBody>
              <a:bodyPr/>
              <a:lstStyle/>
              <a:p>
                <a:endParaRPr lang="en-US" sz="1400">
                  <a:latin typeface="Trebuchet MS" pitchFamily="34" charset="0"/>
                </a:endParaRPr>
              </a:p>
            </p:txBody>
          </p:sp>
        </p:grpSp>
        <p:cxnSp>
          <p:nvCxnSpPr>
            <p:cNvPr id="76" name="Straight Connector 75"/>
            <p:cNvCxnSpPr/>
            <p:nvPr/>
          </p:nvCxnSpPr>
          <p:spPr bwMode="auto">
            <a:xfrm>
              <a:off x="5049160" y="2163079"/>
              <a:ext cx="0" cy="685800"/>
            </a:xfrm>
            <a:prstGeom prst="line">
              <a:avLst/>
            </a:prstGeom>
            <a:solidFill>
              <a:schemeClr val="accent1"/>
            </a:solidFill>
            <a:ln w="19050" cap="flat" cmpd="sng" algn="ctr">
              <a:solidFill>
                <a:srgbClr val="0000CC"/>
              </a:solidFill>
              <a:prstDash val="sysDash"/>
              <a:round/>
              <a:headEnd type="none" w="med" len="med"/>
              <a:tailEnd type="none" w="med" len="med"/>
            </a:ln>
            <a:effectLst/>
          </p:spPr>
        </p:cxnSp>
        <p:cxnSp>
          <p:nvCxnSpPr>
            <p:cNvPr id="77" name="Straight Connector 76"/>
            <p:cNvCxnSpPr/>
            <p:nvPr/>
          </p:nvCxnSpPr>
          <p:spPr bwMode="auto">
            <a:xfrm>
              <a:off x="5052334" y="2940954"/>
              <a:ext cx="3175" cy="576263"/>
            </a:xfrm>
            <a:prstGeom prst="line">
              <a:avLst/>
            </a:prstGeom>
            <a:solidFill>
              <a:schemeClr val="accent1"/>
            </a:solidFill>
            <a:ln w="19050" cap="flat" cmpd="sng" algn="ctr">
              <a:solidFill>
                <a:srgbClr val="0000CC"/>
              </a:solidFill>
              <a:prstDash val="sysDash"/>
              <a:round/>
              <a:headEnd type="none" w="med" len="med"/>
              <a:tailEnd type="none" w="med" len="med"/>
            </a:ln>
            <a:effectLst/>
          </p:spPr>
        </p:cxnSp>
        <p:sp>
          <p:nvSpPr>
            <p:cNvPr id="78" name="Text Box 55"/>
            <p:cNvSpPr txBox="1">
              <a:spLocks noChangeArrowheads="1"/>
            </p:cNvSpPr>
            <p:nvPr/>
          </p:nvSpPr>
          <p:spPr bwMode="auto">
            <a:xfrm>
              <a:off x="5199921" y="2721056"/>
              <a:ext cx="481741" cy="605207"/>
            </a:xfrm>
            <a:prstGeom prst="rect">
              <a:avLst/>
            </a:prstGeom>
            <a:noFill/>
            <a:ln w="12700">
              <a:noFill/>
              <a:miter lim="800000"/>
              <a:headEnd type="none" w="sm" len="sm"/>
              <a:tailEnd type="none" w="sm" len="sm"/>
            </a:ln>
            <a:effectLst/>
          </p:spPr>
          <p:txBody>
            <a:bodyPr wrap="square">
              <a:spAutoFit/>
            </a:bodyPr>
            <a:lstStyle/>
            <a:p>
              <a:pPr>
                <a:spcBef>
                  <a:spcPct val="50000"/>
                </a:spcBef>
              </a:pPr>
              <a:r>
                <a:rPr lang="en-US" altLang="zh-TW" sz="1400" i="0" dirty="0" smtClean="0">
                  <a:solidFill>
                    <a:srgbClr val="0000CC"/>
                  </a:solidFill>
                  <a:latin typeface="Trebuchet MS" pitchFamily="34" charset="0"/>
                  <a:ea typeface="MS PGothic" pitchFamily="34" charset="-128"/>
                </a:rPr>
                <a:t>C</a:t>
              </a:r>
              <a:endParaRPr lang="en-US" altLang="zh-TW" sz="1400" i="0" dirty="0">
                <a:solidFill>
                  <a:srgbClr val="0000CC"/>
                </a:solidFill>
                <a:latin typeface="Trebuchet MS" pitchFamily="34" charset="0"/>
                <a:ea typeface="MS PGothic" pitchFamily="34" charset="-128"/>
              </a:endParaRPr>
            </a:p>
          </p:txBody>
        </p:sp>
        <p:sp>
          <p:nvSpPr>
            <p:cNvPr id="79" name="Rectangle 47"/>
            <p:cNvSpPr>
              <a:spLocks noChangeArrowheads="1"/>
            </p:cNvSpPr>
            <p:nvPr/>
          </p:nvSpPr>
          <p:spPr bwMode="auto">
            <a:xfrm rot="5400000">
              <a:off x="5181599" y="1741717"/>
              <a:ext cx="379487" cy="132570"/>
            </a:xfrm>
            <a:prstGeom prst="rect">
              <a:avLst/>
            </a:prstGeom>
            <a:solidFill>
              <a:srgbClr val="0000FF"/>
            </a:solidFill>
            <a:ln w="25400">
              <a:solidFill>
                <a:srgbClr val="000080"/>
              </a:solidFill>
              <a:miter lim="800000"/>
              <a:headEnd type="none" w="sm" len="sm"/>
              <a:tailEnd type="none" w="sm" len="sm"/>
            </a:ln>
            <a:effectLst/>
          </p:spPr>
          <p:txBody>
            <a:bodyPr wrap="none" anchor="ctr"/>
            <a:lstStyle/>
            <a:p>
              <a:endParaRPr lang="en-US" sz="1400" dirty="0">
                <a:latin typeface="Trebuchet MS" pitchFamily="34" charset="0"/>
              </a:endParaRPr>
            </a:p>
          </p:txBody>
        </p:sp>
        <p:sp>
          <p:nvSpPr>
            <p:cNvPr id="80" name="Rectangle 79"/>
            <p:cNvSpPr/>
            <p:nvPr/>
          </p:nvSpPr>
          <p:spPr>
            <a:xfrm>
              <a:off x="4887281" y="1613308"/>
              <a:ext cx="312167" cy="605207"/>
            </a:xfrm>
            <a:prstGeom prst="rect">
              <a:avLst/>
            </a:prstGeom>
          </p:spPr>
          <p:txBody>
            <a:bodyPr wrap="none">
              <a:spAutoFit/>
            </a:bodyPr>
            <a:lstStyle/>
            <a:p>
              <a:r>
                <a:rPr lang="en-US" altLang="zh-TW" sz="1400" dirty="0">
                  <a:solidFill>
                    <a:srgbClr val="0000CC"/>
                  </a:solidFill>
                  <a:latin typeface="Trebuchet MS" pitchFamily="34" charset="0"/>
                  <a:ea typeface="MS PGothic" pitchFamily="34" charset="-128"/>
                </a:rPr>
                <a:t>R</a:t>
              </a:r>
              <a:endParaRPr lang="en-US" sz="1400" dirty="0">
                <a:latin typeface="Trebuchet MS" pitchFamily="34" charset="0"/>
              </a:endParaRPr>
            </a:p>
          </p:txBody>
        </p:sp>
        <p:cxnSp>
          <p:nvCxnSpPr>
            <p:cNvPr id="81" name="Straight Connector 80"/>
            <p:cNvCxnSpPr/>
            <p:nvPr/>
          </p:nvCxnSpPr>
          <p:spPr bwMode="auto">
            <a:xfrm>
              <a:off x="5375731" y="1473650"/>
              <a:ext cx="0" cy="685800"/>
            </a:xfrm>
            <a:prstGeom prst="line">
              <a:avLst/>
            </a:prstGeom>
            <a:solidFill>
              <a:schemeClr val="accent1"/>
            </a:solidFill>
            <a:ln w="19050" cap="flat" cmpd="sng" algn="ctr">
              <a:solidFill>
                <a:srgbClr val="0000CC"/>
              </a:solidFill>
              <a:prstDash val="sysDash"/>
              <a:round/>
              <a:headEnd type="none" w="med" len="med"/>
              <a:tailEnd type="none" w="med" len="med"/>
            </a:ln>
            <a:effectLst/>
          </p:spPr>
        </p:cxnSp>
        <p:cxnSp>
          <p:nvCxnSpPr>
            <p:cNvPr id="82" name="Straight Connector 81"/>
            <p:cNvCxnSpPr/>
            <p:nvPr/>
          </p:nvCxnSpPr>
          <p:spPr bwMode="auto">
            <a:xfrm flipH="1">
              <a:off x="4034971" y="1451429"/>
              <a:ext cx="1335315" cy="1"/>
            </a:xfrm>
            <a:prstGeom prst="line">
              <a:avLst/>
            </a:prstGeom>
            <a:solidFill>
              <a:schemeClr val="accent1"/>
            </a:solidFill>
            <a:ln w="19050" cap="flat" cmpd="sng" algn="ctr">
              <a:solidFill>
                <a:srgbClr val="0000CC"/>
              </a:solidFill>
              <a:prstDash val="sysDash"/>
              <a:round/>
              <a:headEnd type="none" w="med" len="med"/>
              <a:tailEnd type="none" w="med" len="med"/>
            </a:ln>
            <a:effectLst/>
          </p:spPr>
        </p:cxn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0" y="0"/>
            <a:ext cx="8650514" cy="523220"/>
          </a:xfrm>
          <a:prstGeom prst="rect">
            <a:avLst/>
          </a:prstGeom>
          <a:noFill/>
          <a:ln w="9525">
            <a:noFill/>
            <a:miter lim="800000"/>
            <a:headEnd/>
            <a:tailEnd/>
          </a:ln>
        </p:spPr>
        <p:txBody>
          <a:bodyPr wrap="square">
            <a:spAutoFit/>
          </a:bodyPr>
          <a:lstStyle/>
          <a:p>
            <a:pPr marL="465138" lvl="1" indent="-465138"/>
            <a:r>
              <a:rPr lang="en-US" sz="2800" dirty="0" smtClean="0">
                <a:latin typeface="Trebuchet MS" pitchFamily="34" charset="0"/>
              </a:rPr>
              <a:t>Resistive VC Model</a:t>
            </a:r>
          </a:p>
        </p:txBody>
      </p:sp>
      <p:sp>
        <p:nvSpPr>
          <p:cNvPr id="117" name="Rectangle 116"/>
          <p:cNvSpPr/>
          <p:nvPr/>
        </p:nvSpPr>
        <p:spPr>
          <a:xfrm>
            <a:off x="547914" y="694602"/>
            <a:ext cx="7861300" cy="3662541"/>
          </a:xfrm>
          <a:prstGeom prst="rect">
            <a:avLst/>
          </a:prstGeom>
        </p:spPr>
        <p:txBody>
          <a:bodyPr wrap="square">
            <a:spAutoFit/>
          </a:bodyPr>
          <a:lstStyle/>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sym typeface="Symbol" pitchFamily="18" charset="2"/>
              </a:rPr>
              <a:t>Once breakdown (sometimes permanent damaged), CT is then behaved as a high resistant. Now the question is how sensitive for EBI to detect resistive VC?</a:t>
            </a: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rPr>
              <a:t>Let’s </a:t>
            </a:r>
            <a:r>
              <a:rPr lang="en-US" altLang="zh-TW" sz="1600" b="0" dirty="0" smtClean="0">
                <a:latin typeface="Trebuchet MS" pitchFamily="34" charset="0"/>
                <a:ea typeface="MS PGothic" pitchFamily="34" charset="-128"/>
                <a:sym typeface="Symbol"/>
              </a:rPr>
              <a:t>R to be the difference of resistant of </a:t>
            </a:r>
            <a:r>
              <a:rPr lang="en-US" altLang="zh-TW" sz="1600" b="0" dirty="0" smtClean="0">
                <a:latin typeface="Trebuchet MS" pitchFamily="34" charset="0"/>
                <a:ea typeface="MS PGothic" pitchFamily="34" charset="-128"/>
              </a:rPr>
              <a:t>high resistant contact to a normal contact, i.e. </a:t>
            </a:r>
            <a:r>
              <a:rPr lang="en-US" altLang="zh-TW" sz="1600" b="0" dirty="0" smtClean="0">
                <a:latin typeface="Trebuchet MS" pitchFamily="34" charset="0"/>
                <a:ea typeface="MS PGothic" pitchFamily="34" charset="-128"/>
                <a:sym typeface="Symbol"/>
              </a:rPr>
              <a:t>R=R(high)-R(normal), the extra voltage built up on the high resistant will be</a:t>
            </a:r>
            <a:endParaRPr lang="en-US" altLang="zh-TW" sz="1600" b="0" dirty="0" smtClean="0">
              <a:latin typeface="Trebuchet MS" pitchFamily="34" charset="0"/>
              <a:ea typeface="MS PGothic" pitchFamily="34" charset="-128"/>
            </a:endParaRPr>
          </a:p>
          <a:p>
            <a:pPr marL="914400" lvl="1" indent="-457200">
              <a:spcBef>
                <a:spcPct val="50000"/>
              </a:spcBef>
            </a:pPr>
            <a:r>
              <a:rPr lang="en-US" altLang="zh-TW" sz="1600" b="0" dirty="0">
                <a:latin typeface="Trebuchet MS" pitchFamily="34" charset="0"/>
                <a:ea typeface="MS PGothic" pitchFamily="34" charset="-128"/>
              </a:rPr>
              <a:t>	</a:t>
            </a:r>
            <a:r>
              <a:rPr lang="en-US" altLang="zh-TW" sz="1600" b="0" dirty="0" smtClean="0">
                <a:latin typeface="Trebuchet MS" pitchFamily="34" charset="0"/>
                <a:ea typeface="MS PGothic" pitchFamily="34" charset="-128"/>
              </a:rPr>
              <a:t>	V </a:t>
            </a:r>
            <a:r>
              <a:rPr lang="en-US" altLang="zh-TW" sz="1600" b="0" dirty="0">
                <a:latin typeface="Trebuchet MS" pitchFamily="34" charset="0"/>
                <a:ea typeface="MS PGothic" pitchFamily="34" charset="-128"/>
                <a:sym typeface="Symbol" pitchFamily="18" charset="2"/>
              </a:rPr>
              <a:t></a:t>
            </a:r>
            <a:r>
              <a:rPr lang="en-US" altLang="zh-TW" sz="1600" b="0" dirty="0">
                <a:latin typeface="Trebuchet MS" pitchFamily="34" charset="0"/>
                <a:ea typeface="MS PGothic" pitchFamily="34" charset="-128"/>
              </a:rPr>
              <a:t> </a:t>
            </a:r>
            <a:r>
              <a:rPr lang="en-US" altLang="zh-TW" sz="1600" b="0" dirty="0" smtClean="0">
                <a:latin typeface="Trebuchet MS" pitchFamily="34" charset="0"/>
                <a:ea typeface="MS PGothic" pitchFamily="34" charset="-128"/>
                <a:sym typeface="Symbol" pitchFamily="18" charset="2"/>
              </a:rPr>
              <a:t>I</a:t>
            </a:r>
            <a:r>
              <a:rPr lang="en-US" altLang="zh-TW" sz="1600" b="0" baseline="-25000" dirty="0" smtClean="0">
                <a:latin typeface="Trebuchet MS" pitchFamily="34" charset="0"/>
                <a:ea typeface="MS PGothic" pitchFamily="34" charset="-128"/>
                <a:sym typeface="Symbol" pitchFamily="18" charset="2"/>
              </a:rPr>
              <a:t>SC</a:t>
            </a:r>
            <a:r>
              <a:rPr lang="en-US" altLang="zh-TW" sz="1600" b="0" dirty="0" smtClean="0">
                <a:latin typeface="Trebuchet MS" pitchFamily="34" charset="0"/>
                <a:ea typeface="MS PGothic" pitchFamily="34" charset="-128"/>
                <a:sym typeface="Symbol" pitchFamily="18" charset="2"/>
              </a:rPr>
              <a:t>* </a:t>
            </a:r>
            <a:r>
              <a:rPr lang="en-US" altLang="zh-TW" sz="1600" b="0" dirty="0" smtClean="0">
                <a:latin typeface="Trebuchet MS" pitchFamily="34" charset="0"/>
                <a:ea typeface="MS PGothic" pitchFamily="34" charset="-128"/>
                <a:sym typeface="Symbol"/>
              </a:rPr>
              <a:t></a:t>
            </a:r>
            <a:r>
              <a:rPr lang="en-US" altLang="zh-TW" sz="1600" b="0" dirty="0" smtClean="0">
                <a:latin typeface="Trebuchet MS" pitchFamily="34" charset="0"/>
                <a:ea typeface="MS PGothic" pitchFamily="34" charset="-128"/>
                <a:sym typeface="Symbol" pitchFamily="18" charset="2"/>
              </a:rPr>
              <a:t>R= I</a:t>
            </a:r>
            <a:r>
              <a:rPr lang="en-US" altLang="zh-TW" sz="1600" b="0" baseline="-25000" dirty="0" smtClean="0">
                <a:latin typeface="Trebuchet MS" pitchFamily="34" charset="0"/>
                <a:ea typeface="MS PGothic" pitchFamily="34" charset="-128"/>
                <a:sym typeface="Symbol" pitchFamily="18" charset="2"/>
              </a:rPr>
              <a:t>PE</a:t>
            </a:r>
            <a:r>
              <a:rPr lang="en-US" altLang="zh-TW" sz="1600" b="0" dirty="0" smtClean="0">
                <a:latin typeface="Trebuchet MS" pitchFamily="34" charset="0"/>
                <a:ea typeface="MS PGothic" pitchFamily="34" charset="-128"/>
              </a:rPr>
              <a:t> (1-</a:t>
            </a:r>
            <a:r>
              <a:rPr lang="en-US" altLang="zh-TW" sz="1600" b="0" dirty="0" smtClean="0">
                <a:latin typeface="Trebuchet MS" pitchFamily="34" charset="0"/>
                <a:ea typeface="MS PGothic" pitchFamily="34" charset="-128"/>
                <a:sym typeface="Symbol"/>
              </a:rPr>
              <a:t>) </a:t>
            </a:r>
            <a:r>
              <a:rPr lang="en-US" altLang="zh-TW" sz="1600" b="0" dirty="0" smtClean="0">
                <a:latin typeface="Trebuchet MS" pitchFamily="34" charset="0"/>
                <a:ea typeface="MS PGothic" pitchFamily="34" charset="-128"/>
                <a:sym typeface="Symbol" pitchFamily="18" charset="2"/>
              </a:rPr>
              <a:t>* </a:t>
            </a:r>
            <a:r>
              <a:rPr lang="en-US" altLang="zh-TW" sz="1600" b="0" dirty="0" smtClean="0">
                <a:latin typeface="Trebuchet MS" pitchFamily="34" charset="0"/>
                <a:ea typeface="MS PGothic" pitchFamily="34" charset="-128"/>
                <a:sym typeface="Symbol"/>
              </a:rPr>
              <a:t></a:t>
            </a:r>
            <a:r>
              <a:rPr lang="en-US" altLang="zh-TW" sz="1600" b="0" dirty="0" smtClean="0">
                <a:latin typeface="Trebuchet MS" pitchFamily="34" charset="0"/>
                <a:ea typeface="MS PGothic" pitchFamily="34" charset="-128"/>
                <a:sym typeface="Symbol" pitchFamily="18" charset="2"/>
              </a:rPr>
              <a:t>R</a:t>
            </a: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sym typeface="Symbol" pitchFamily="18" charset="2"/>
              </a:rPr>
              <a:t>To reach the detectable voltage of 1V sensitive to SEs, assuming I</a:t>
            </a:r>
            <a:r>
              <a:rPr lang="en-US" altLang="zh-TW" sz="1600" b="0" baseline="-25000" dirty="0" smtClean="0">
                <a:latin typeface="Trebuchet MS" pitchFamily="34" charset="0"/>
                <a:ea typeface="MS PGothic" pitchFamily="34" charset="-128"/>
                <a:sym typeface="Symbol" pitchFamily="18" charset="2"/>
              </a:rPr>
              <a:t>PE</a:t>
            </a:r>
            <a:r>
              <a:rPr lang="en-US" altLang="zh-TW" sz="1600" b="0" dirty="0" smtClean="0">
                <a:latin typeface="Trebuchet MS" pitchFamily="34" charset="0"/>
                <a:ea typeface="MS PGothic" pitchFamily="34" charset="-128"/>
                <a:sym typeface="Symbol" pitchFamily="18" charset="2"/>
              </a:rPr>
              <a:t> =20nA, and </a:t>
            </a:r>
            <a:r>
              <a:rPr lang="en-US" altLang="zh-TW" sz="1600" b="0" dirty="0" smtClean="0">
                <a:latin typeface="Trebuchet MS" pitchFamily="34" charset="0"/>
                <a:ea typeface="MS PGothic" pitchFamily="34" charset="-128"/>
                <a:sym typeface="Symbol"/>
              </a:rPr>
              <a:t>=1.5, </a:t>
            </a:r>
            <a:r>
              <a:rPr lang="en-US" altLang="zh-TW" sz="1600" b="0" dirty="0" smtClean="0">
                <a:latin typeface="Trebuchet MS" pitchFamily="34" charset="0"/>
                <a:ea typeface="MS PGothic" pitchFamily="34" charset="-128"/>
                <a:sym typeface="Symbol" pitchFamily="18" charset="2"/>
              </a:rPr>
              <a:t>the incurred resistant should be </a:t>
            </a:r>
          </a:p>
          <a:p>
            <a:pPr marL="914400" lvl="1" indent="-457200">
              <a:spcBef>
                <a:spcPct val="50000"/>
              </a:spcBef>
            </a:pPr>
            <a:r>
              <a:rPr lang="en-US" altLang="zh-TW" sz="1600" b="0" dirty="0" smtClean="0">
                <a:latin typeface="Trebuchet MS" pitchFamily="34" charset="0"/>
                <a:ea typeface="MS PGothic" pitchFamily="34" charset="-128"/>
                <a:sym typeface="Symbol" pitchFamily="18" charset="2"/>
              </a:rPr>
              <a:t>		</a:t>
            </a:r>
            <a:r>
              <a:rPr lang="en-US" altLang="zh-TW" sz="1600" b="0" dirty="0" smtClean="0">
                <a:latin typeface="Trebuchet MS" pitchFamily="34" charset="0"/>
                <a:ea typeface="MS PGothic" pitchFamily="34" charset="-128"/>
                <a:sym typeface="Symbol"/>
              </a:rPr>
              <a:t> </a:t>
            </a:r>
            <a:r>
              <a:rPr lang="en-US" altLang="zh-TW" sz="1600" b="0" dirty="0" smtClean="0">
                <a:latin typeface="Trebuchet MS" pitchFamily="34" charset="0"/>
                <a:ea typeface="MS PGothic" pitchFamily="34" charset="-128"/>
                <a:sym typeface="Symbol" pitchFamily="18" charset="2"/>
              </a:rPr>
              <a:t>R=1V/10nA=100M</a:t>
            </a:r>
            <a:r>
              <a:rPr lang="en-US" altLang="zh-TW" sz="1600" b="0" dirty="0" smtClean="0">
                <a:latin typeface="Trebuchet MS" pitchFamily="34" charset="0"/>
                <a:ea typeface="MS PGothic" pitchFamily="34" charset="-128"/>
                <a:sym typeface="Symbol"/>
              </a:rPr>
              <a:t></a:t>
            </a:r>
            <a:endParaRPr lang="en-US" altLang="zh-TW" sz="1600" b="0" dirty="0" smtClean="0">
              <a:latin typeface="Trebuchet MS" pitchFamily="34" charset="0"/>
              <a:ea typeface="MS PGothic" pitchFamily="34" charset="-128"/>
              <a:sym typeface="Symbol" pitchFamily="18" charset="2"/>
            </a:endParaRPr>
          </a:p>
          <a:p>
            <a:pPr marL="457200" indent="-457200">
              <a:spcBef>
                <a:spcPct val="50000"/>
              </a:spcBef>
              <a:buFont typeface="Wingdings" pitchFamily="2" charset="2"/>
              <a:buChar char="Ø"/>
            </a:pPr>
            <a:r>
              <a:rPr lang="en-US" altLang="zh-TW" sz="1600" b="0" dirty="0" smtClean="0">
                <a:latin typeface="Trebuchet MS" pitchFamily="34" charset="0"/>
                <a:ea typeface="MS PGothic" pitchFamily="34" charset="-128"/>
                <a:sym typeface="Symbol" pitchFamily="18" charset="2"/>
              </a:rPr>
              <a:t>Even with use of higher current of 100nA, ignoring the deteriorated image resolution, the detectable high resistant is still need to be 10M</a:t>
            </a:r>
            <a:r>
              <a:rPr lang="en-US" altLang="zh-TW" sz="1600" b="0" dirty="0" smtClean="0">
                <a:latin typeface="Trebuchet MS" pitchFamily="34" charset="0"/>
                <a:ea typeface="MS PGothic" pitchFamily="34" charset="-128"/>
                <a:sym typeface="Symbol"/>
              </a:rPr>
              <a:t>.</a:t>
            </a:r>
            <a:endParaRPr lang="en-US" altLang="zh-TW" sz="1600" b="0" dirty="0">
              <a:latin typeface="Trebuchet MS" pitchFamily="34" charset="0"/>
              <a:ea typeface="MS PGothic" pitchFamily="34" charset="-128"/>
              <a:sym typeface="Symbol" pitchFamily="18" charset="2"/>
            </a:endParaRPr>
          </a:p>
          <a:p>
            <a:r>
              <a:rPr lang="en-US" altLang="zh-TW" sz="1600" b="0" dirty="0">
                <a:latin typeface="Trebuchet MS" pitchFamily="34" charset="0"/>
                <a:ea typeface="MS PGothic" pitchFamily="34" charset="-128"/>
                <a:sym typeface="Symbol" pitchFamily="18" charset="2"/>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
          <p:cNvPicPr>
            <a:picLocks noChangeAspect="1" noChangeArrowheads="1"/>
          </p:cNvPicPr>
          <p:nvPr/>
        </p:nvPicPr>
        <p:blipFill>
          <a:blip r:embed="rId3" cstate="print"/>
          <a:srcRect/>
          <a:stretch>
            <a:fillRect/>
          </a:stretch>
        </p:blipFill>
        <p:spPr bwMode="auto">
          <a:xfrm>
            <a:off x="515939" y="1282304"/>
            <a:ext cx="4046537" cy="2218134"/>
          </a:xfrm>
          <a:prstGeom prst="rect">
            <a:avLst/>
          </a:prstGeom>
          <a:noFill/>
          <a:ln w="9525">
            <a:noFill/>
            <a:miter lim="800000"/>
            <a:headEnd/>
            <a:tailEnd/>
          </a:ln>
        </p:spPr>
      </p:pic>
      <p:pic>
        <p:nvPicPr>
          <p:cNvPr id="13316" name="Picture 5"/>
          <p:cNvPicPr>
            <a:picLocks noChangeAspect="1" noChangeArrowheads="1"/>
          </p:cNvPicPr>
          <p:nvPr/>
        </p:nvPicPr>
        <p:blipFill>
          <a:blip r:embed="rId4" cstate="print"/>
          <a:srcRect l="20566" r="22774" b="27724"/>
          <a:stretch>
            <a:fillRect/>
          </a:stretch>
        </p:blipFill>
        <p:spPr bwMode="auto">
          <a:xfrm>
            <a:off x="5035550" y="1559719"/>
            <a:ext cx="2946400" cy="1681163"/>
          </a:xfrm>
          <a:prstGeom prst="rect">
            <a:avLst/>
          </a:prstGeom>
          <a:noFill/>
          <a:ln w="9525">
            <a:noFill/>
            <a:miter lim="800000"/>
            <a:headEnd/>
            <a:tailEnd/>
          </a:ln>
        </p:spPr>
      </p:pic>
      <p:pic>
        <p:nvPicPr>
          <p:cNvPr id="13317" name="Picture 6"/>
          <p:cNvPicPr>
            <a:picLocks noChangeAspect="1" noChangeArrowheads="1"/>
          </p:cNvPicPr>
          <p:nvPr/>
        </p:nvPicPr>
        <p:blipFill>
          <a:blip r:embed="rId4" cstate="print"/>
          <a:srcRect l="-1559" t="72658" r="-943" b="-2559"/>
          <a:stretch>
            <a:fillRect/>
          </a:stretch>
        </p:blipFill>
        <p:spPr bwMode="auto">
          <a:xfrm>
            <a:off x="1311276" y="3557587"/>
            <a:ext cx="6678613" cy="871538"/>
          </a:xfrm>
          <a:prstGeom prst="rect">
            <a:avLst/>
          </a:prstGeom>
          <a:noFill/>
          <a:ln w="9525">
            <a:noFill/>
            <a:miter lim="800000"/>
            <a:headEnd/>
            <a:tailEnd/>
          </a:ln>
        </p:spPr>
      </p:pic>
      <p:sp>
        <p:nvSpPr>
          <p:cNvPr id="13318" name="Text Box 7"/>
          <p:cNvSpPr txBox="1">
            <a:spLocks noChangeArrowheads="1"/>
          </p:cNvSpPr>
          <p:nvPr/>
        </p:nvSpPr>
        <p:spPr bwMode="auto">
          <a:xfrm>
            <a:off x="690563" y="4410076"/>
            <a:ext cx="7650162" cy="400110"/>
          </a:xfrm>
          <a:prstGeom prst="rect">
            <a:avLst/>
          </a:prstGeom>
          <a:solidFill>
            <a:schemeClr val="bg1"/>
          </a:solidFill>
          <a:ln w="9525">
            <a:solidFill>
              <a:schemeClr val="tx2"/>
            </a:solidFill>
            <a:miter lim="800000"/>
            <a:headEnd/>
            <a:tailEnd/>
          </a:ln>
          <a:effectLst>
            <a:outerShdw blurRad="50800" dist="38100" dir="2700000" algn="tl" rotWithShape="0">
              <a:prstClr val="black">
                <a:alpha val="40000"/>
              </a:prstClr>
            </a:outerShdw>
          </a:effectLst>
        </p:spPr>
        <p:txBody>
          <a:bodyPr>
            <a:spAutoFit/>
          </a:bodyPr>
          <a:lstStyle/>
          <a:p>
            <a:pPr>
              <a:spcBef>
                <a:spcPct val="50000"/>
              </a:spcBef>
            </a:pPr>
            <a:r>
              <a:rPr lang="en-US" altLang="zh-TW" sz="2000" b="1" dirty="0">
                <a:solidFill>
                  <a:srgbClr val="FF0000"/>
                </a:solidFill>
                <a:latin typeface="Trebuchet MS" pitchFamily="34" charset="0"/>
                <a:ea typeface="新細明體" pitchFamily="18" charset="-120"/>
              </a:rPr>
              <a:t>Detection threshold in terms of resistance is around 20M</a:t>
            </a:r>
            <a:r>
              <a:rPr lang="en-US" altLang="zh-TW" sz="2000" b="1" dirty="0">
                <a:solidFill>
                  <a:srgbClr val="FF0000"/>
                </a:solidFill>
                <a:latin typeface="Trebuchet MS" pitchFamily="34" charset="0"/>
                <a:ea typeface="新細明體" pitchFamily="18" charset="-120"/>
                <a:sym typeface="Symbol" pitchFamily="18" charset="2"/>
              </a:rPr>
              <a:t></a:t>
            </a:r>
          </a:p>
        </p:txBody>
      </p:sp>
      <p:pic>
        <p:nvPicPr>
          <p:cNvPr id="13320" name="Picture 4"/>
          <p:cNvPicPr>
            <a:picLocks noChangeAspect="1" noChangeArrowheads="1"/>
          </p:cNvPicPr>
          <p:nvPr/>
        </p:nvPicPr>
        <p:blipFill>
          <a:blip r:embed="rId5" cstate="print"/>
          <a:srcRect/>
          <a:stretch>
            <a:fillRect/>
          </a:stretch>
        </p:blipFill>
        <p:spPr bwMode="auto">
          <a:xfrm>
            <a:off x="1857870" y="582387"/>
            <a:ext cx="4962623" cy="741257"/>
          </a:xfrm>
          <a:prstGeom prst="rect">
            <a:avLst/>
          </a:prstGeom>
          <a:noFill/>
          <a:ln w="9525">
            <a:noFill/>
            <a:miter lim="800000"/>
            <a:headEnd/>
            <a:tailEnd/>
          </a:ln>
        </p:spPr>
      </p:pic>
      <p:sp>
        <p:nvSpPr>
          <p:cNvPr id="9" name="TextBox 8"/>
          <p:cNvSpPr txBox="1">
            <a:spLocks noChangeArrowheads="1"/>
          </p:cNvSpPr>
          <p:nvPr/>
        </p:nvSpPr>
        <p:spPr bwMode="auto">
          <a:xfrm>
            <a:off x="-1" y="0"/>
            <a:ext cx="7223731" cy="523220"/>
          </a:xfrm>
          <a:prstGeom prst="rect">
            <a:avLst/>
          </a:prstGeom>
          <a:noFill/>
          <a:ln w="9525">
            <a:noFill/>
            <a:miter lim="800000"/>
            <a:headEnd/>
            <a:tailEnd/>
          </a:ln>
        </p:spPr>
        <p:txBody>
          <a:bodyPr wrap="square">
            <a:spAutoFit/>
          </a:bodyPr>
          <a:lstStyle/>
          <a:p>
            <a:pPr marL="0" lvl="1"/>
            <a:r>
              <a:rPr lang="en-US" sz="2800" dirty="0" smtClean="0">
                <a:latin typeface="Trebuchet MS" pitchFamily="34" charset="0"/>
              </a:rPr>
              <a:t>Why EBI insensitive to Resistive VC? </a:t>
            </a:r>
            <a:endParaRPr lang="en-US" sz="2800" dirty="0">
              <a:latin typeface="Trebuchet MS" pitchFamily="34" charset="0"/>
            </a:endParaRPr>
          </a:p>
        </p:txBody>
      </p:sp>
    </p:spTree>
  </p:cSld>
  <p:clrMapOvr>
    <a:masterClrMapping/>
  </p:clrMapOvr>
  <p:transition>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6"/>
          <p:cNvPicPr>
            <a:picLocks noChangeAspect="1" noChangeArrowheads="1"/>
          </p:cNvPicPr>
          <p:nvPr/>
        </p:nvPicPr>
        <p:blipFill>
          <a:blip r:embed="rId2" cstate="print"/>
          <a:srcRect/>
          <a:stretch>
            <a:fillRect/>
          </a:stretch>
        </p:blipFill>
        <p:spPr bwMode="auto">
          <a:xfrm>
            <a:off x="2327276" y="2377650"/>
            <a:ext cx="5407025" cy="2381279"/>
          </a:xfrm>
          <a:prstGeom prst="rect">
            <a:avLst/>
          </a:prstGeom>
          <a:noFill/>
          <a:ln w="9525">
            <a:noFill/>
            <a:miter lim="800000"/>
            <a:headEnd/>
            <a:tailEnd/>
          </a:ln>
        </p:spPr>
      </p:pic>
      <p:pic>
        <p:nvPicPr>
          <p:cNvPr id="14342" name="Picture 4"/>
          <p:cNvPicPr>
            <a:picLocks noChangeAspect="1" noChangeArrowheads="1"/>
          </p:cNvPicPr>
          <p:nvPr/>
        </p:nvPicPr>
        <p:blipFill>
          <a:blip r:embed="rId3" cstate="print"/>
          <a:srcRect/>
          <a:stretch>
            <a:fillRect/>
          </a:stretch>
        </p:blipFill>
        <p:spPr bwMode="auto">
          <a:xfrm>
            <a:off x="619126" y="1144191"/>
            <a:ext cx="6524625" cy="1181100"/>
          </a:xfrm>
          <a:prstGeom prst="rect">
            <a:avLst/>
          </a:prstGeom>
          <a:noFill/>
          <a:ln w="9525">
            <a:noFill/>
            <a:miter lim="800000"/>
            <a:headEnd/>
            <a:tailEnd/>
          </a:ln>
        </p:spPr>
      </p:pic>
      <p:sp>
        <p:nvSpPr>
          <p:cNvPr id="11" name="Oval 10"/>
          <p:cNvSpPr/>
          <p:nvPr/>
        </p:nvSpPr>
        <p:spPr>
          <a:xfrm>
            <a:off x="2122488" y="4095751"/>
            <a:ext cx="6259512" cy="3679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rebuchet MS" pitchFamily="34" charset="0"/>
            </a:endParaRPr>
          </a:p>
        </p:txBody>
      </p:sp>
      <p:pic>
        <p:nvPicPr>
          <p:cNvPr id="14338" name="Picture 5"/>
          <p:cNvPicPr>
            <a:picLocks noChangeAspect="1" noChangeArrowheads="1"/>
          </p:cNvPicPr>
          <p:nvPr/>
        </p:nvPicPr>
        <p:blipFill>
          <a:blip r:embed="rId4" cstate="print"/>
          <a:srcRect/>
          <a:stretch>
            <a:fillRect/>
          </a:stretch>
        </p:blipFill>
        <p:spPr bwMode="auto">
          <a:xfrm rot="5400000">
            <a:off x="4284650" y="-1273445"/>
            <a:ext cx="708507" cy="4568826"/>
          </a:xfrm>
          <a:prstGeom prst="rect">
            <a:avLst/>
          </a:prstGeom>
          <a:noFill/>
          <a:ln w="9525">
            <a:noFill/>
            <a:miter lim="800000"/>
            <a:headEnd/>
            <a:tailEnd/>
          </a:ln>
        </p:spPr>
      </p:pic>
      <p:sp>
        <p:nvSpPr>
          <p:cNvPr id="13" name="TextBox 12"/>
          <p:cNvSpPr txBox="1">
            <a:spLocks noChangeArrowheads="1"/>
          </p:cNvSpPr>
          <p:nvPr/>
        </p:nvSpPr>
        <p:spPr bwMode="auto">
          <a:xfrm>
            <a:off x="-1" y="0"/>
            <a:ext cx="7406609" cy="523220"/>
          </a:xfrm>
          <a:prstGeom prst="rect">
            <a:avLst/>
          </a:prstGeom>
          <a:noFill/>
          <a:ln w="9525">
            <a:noFill/>
            <a:miter lim="800000"/>
            <a:headEnd/>
            <a:tailEnd/>
          </a:ln>
        </p:spPr>
        <p:txBody>
          <a:bodyPr wrap="square">
            <a:spAutoFit/>
          </a:bodyPr>
          <a:lstStyle/>
          <a:p>
            <a:pPr marL="0" lvl="1"/>
            <a:r>
              <a:rPr lang="en-US" sz="2800" dirty="0" smtClean="0">
                <a:latin typeface="Trebuchet MS" pitchFamily="34" charset="0"/>
              </a:rPr>
              <a:t>Why EBI insensitive to Resistive VC? </a:t>
            </a:r>
            <a:endParaRPr lang="en-US" sz="2800" dirty="0">
              <a:latin typeface="Trebuchet MS"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07829" cy="588679"/>
          </a:xfrm>
        </p:spPr>
        <p:txBody>
          <a:bodyPr/>
          <a:lstStyle/>
          <a:p>
            <a:pPr algn="l"/>
            <a:r>
              <a:rPr lang="en-US" sz="2800" b="1" dirty="0" smtClean="0">
                <a:solidFill>
                  <a:schemeClr val="tx1"/>
                </a:solidFill>
                <a:latin typeface="Trebuchet MS" pitchFamily="34" charset="0"/>
              </a:rPr>
              <a:t>Possible Solutions to Narrow The Gap</a:t>
            </a:r>
            <a:endParaRPr lang="en-US" sz="2800" b="1" dirty="0">
              <a:solidFill>
                <a:schemeClr val="tx1"/>
              </a:solidFill>
              <a:latin typeface="Trebuchet MS" pitchFamily="34" charset="0"/>
            </a:endParaRPr>
          </a:p>
        </p:txBody>
      </p:sp>
      <p:sp>
        <p:nvSpPr>
          <p:cNvPr id="3" name="Content Placeholder 2"/>
          <p:cNvSpPr>
            <a:spLocks noGrp="1"/>
          </p:cNvSpPr>
          <p:nvPr>
            <p:ph idx="1"/>
          </p:nvPr>
        </p:nvSpPr>
        <p:spPr>
          <a:xfrm>
            <a:off x="182928" y="560092"/>
            <a:ext cx="8961072" cy="4127499"/>
          </a:xfrm>
        </p:spPr>
        <p:txBody>
          <a:bodyPr/>
          <a:lstStyle/>
          <a:p>
            <a:r>
              <a:rPr lang="en-US" sz="2400" dirty="0" smtClean="0">
                <a:latin typeface="Trebuchet MS" pitchFamily="34" charset="0"/>
              </a:rPr>
              <a:t>Higher beam current</a:t>
            </a:r>
          </a:p>
          <a:p>
            <a:r>
              <a:rPr lang="en-US" sz="2400" dirty="0" smtClean="0">
                <a:latin typeface="Trebuchet MS" pitchFamily="34" charset="0"/>
              </a:rPr>
              <a:t>Higher extraction </a:t>
            </a:r>
          </a:p>
          <a:p>
            <a:r>
              <a:rPr lang="en-US" sz="2400" dirty="0" smtClean="0">
                <a:latin typeface="Trebuchet MS" pitchFamily="34" charset="0"/>
              </a:rPr>
              <a:t>Abovementioned  measures may shrink the barrier from 10M</a:t>
            </a:r>
            <a:r>
              <a:rPr lang="en-US" sz="2400" dirty="0" smtClean="0">
                <a:latin typeface="Trebuchet MS" pitchFamily="34" charset="0"/>
                <a:sym typeface="Symbol"/>
              </a:rPr>
              <a:t> to 1M.</a:t>
            </a:r>
            <a:endParaRPr lang="en-US" sz="2400" dirty="0" smtClean="0">
              <a:latin typeface="Trebuchet MS" pitchFamily="34" charset="0"/>
            </a:endParaRPr>
          </a:p>
          <a:p>
            <a:r>
              <a:rPr lang="en-US" sz="2400" dirty="0" smtClean="0">
                <a:latin typeface="Trebuchet MS" pitchFamily="34" charset="0"/>
              </a:rPr>
              <a:t>Test Structures</a:t>
            </a:r>
          </a:p>
          <a:p>
            <a:pPr lvl="1"/>
            <a:r>
              <a:rPr lang="en-US" sz="2000" dirty="0" smtClean="0">
                <a:latin typeface="Trebuchet MS" pitchFamily="34" charset="0"/>
              </a:rPr>
              <a:t>Raise the reference resistant to the marginal level of detection, say 1M</a:t>
            </a:r>
            <a:r>
              <a:rPr lang="en-US" sz="2000" dirty="0" smtClean="0">
                <a:latin typeface="Trebuchet MS" pitchFamily="34" charset="0"/>
                <a:sym typeface="Symbol"/>
              </a:rPr>
              <a:t>, if High resistant contribute 0.5M, may increase the detectability.</a:t>
            </a:r>
          </a:p>
          <a:p>
            <a:pPr lvl="1"/>
            <a:r>
              <a:rPr lang="en-US" sz="2000" dirty="0" smtClean="0">
                <a:latin typeface="Trebuchet MS" pitchFamily="34" charset="0"/>
                <a:sym typeface="Symbol"/>
              </a:rPr>
              <a:t>Two layers of dielectric films, etch stop at bottom layer, always </a:t>
            </a:r>
            <a:endParaRPr lang="en-US" sz="2000" dirty="0" smtClean="0">
              <a:latin typeface="Trebuchet MS" pitchFamily="34" charset="0"/>
            </a:endParaRPr>
          </a:p>
          <a:p>
            <a:r>
              <a:rPr lang="en-US" sz="2400" dirty="0" smtClean="0">
                <a:latin typeface="Trebuchet MS" pitchFamily="34" charset="0"/>
              </a:rPr>
              <a:t>CDU measurement and monitoring</a:t>
            </a:r>
          </a:p>
          <a:p>
            <a:r>
              <a:rPr lang="en-US" sz="2400" dirty="0" smtClean="0">
                <a:latin typeface="Trebuchet MS" pitchFamily="34" charset="0"/>
              </a:rPr>
              <a:t>Energy filter </a:t>
            </a:r>
            <a:r>
              <a:rPr lang="en-US" sz="2000" b="1" dirty="0" smtClean="0">
                <a:solidFill>
                  <a:srgbClr val="FF0000"/>
                </a:solidFill>
                <a:latin typeface="Trebuchet MS" pitchFamily="34" charset="0"/>
              </a:rPr>
              <a:t>(not discussed with Micron)</a:t>
            </a:r>
            <a:endParaRPr lang="en-US" sz="2000" dirty="0">
              <a:latin typeface="Trebuchet MS"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11067" cy="558800"/>
          </a:xfrm>
        </p:spPr>
        <p:txBody>
          <a:bodyPr/>
          <a:lstStyle/>
          <a:p>
            <a:pPr algn="l"/>
            <a:r>
              <a:rPr lang="en-US" sz="2800" b="1" dirty="0" smtClean="0">
                <a:solidFill>
                  <a:schemeClr val="tx1"/>
                </a:solidFill>
                <a:latin typeface="Trebuchet MS" pitchFamily="34" charset="0"/>
              </a:rPr>
              <a:t>Energy filter – What Can Do?</a:t>
            </a:r>
            <a:endParaRPr lang="en-US" sz="2800" b="1" dirty="0">
              <a:solidFill>
                <a:schemeClr val="tx1"/>
              </a:solidFill>
              <a:latin typeface="Trebuchet MS" pitchFamily="34" charset="0"/>
            </a:endParaRPr>
          </a:p>
        </p:txBody>
      </p:sp>
      <p:sp>
        <p:nvSpPr>
          <p:cNvPr id="3" name="TextBox 2"/>
          <p:cNvSpPr txBox="1"/>
          <p:nvPr/>
        </p:nvSpPr>
        <p:spPr>
          <a:xfrm>
            <a:off x="0" y="596899"/>
            <a:ext cx="9144000" cy="4308872"/>
          </a:xfrm>
          <a:prstGeom prst="rect">
            <a:avLst/>
          </a:prstGeom>
          <a:noFill/>
        </p:spPr>
        <p:txBody>
          <a:bodyPr wrap="square" rtlCol="0">
            <a:spAutoFit/>
          </a:bodyPr>
          <a:lstStyle/>
          <a:p>
            <a:pPr marL="457200" indent="-457200">
              <a:buFont typeface="Wingdings" pitchFamily="2" charset="2"/>
              <a:buChar char="Ø"/>
            </a:pPr>
            <a:r>
              <a:rPr lang="en-US" sz="1600" b="0" dirty="0" smtClean="0">
                <a:latin typeface="Trebuchet MS" pitchFamily="34" charset="0"/>
              </a:rPr>
              <a:t>Energy filter selectively filters unwanted signals and keeps the remaining signal more dominantly representing a particular characteristic of  the defects </a:t>
            </a:r>
            <a:r>
              <a:rPr lang="en-US" sz="1600" b="0" dirty="0" smtClean="0">
                <a:solidFill>
                  <a:srgbClr val="FF0000"/>
                </a:solidFill>
                <a:latin typeface="Trebuchet MS" pitchFamily="34" charset="0"/>
              </a:rPr>
              <a:t>(not discussed with Micron)</a:t>
            </a:r>
            <a:endParaRPr lang="en-US" sz="1600" b="0" dirty="0" smtClean="0">
              <a:latin typeface="Trebuchet MS" pitchFamily="34" charset="0"/>
            </a:endParaRPr>
          </a:p>
          <a:p>
            <a:pPr marL="914400" lvl="1" indent="-457200">
              <a:buFont typeface="Wingdings" pitchFamily="2" charset="2"/>
              <a:buChar char="§"/>
            </a:pPr>
            <a:r>
              <a:rPr lang="en-US" sz="1400" b="0" dirty="0" smtClean="0">
                <a:solidFill>
                  <a:srgbClr val="0000CC"/>
                </a:solidFill>
                <a:latin typeface="Trebuchet MS" pitchFamily="34" charset="0"/>
              </a:rPr>
              <a:t>For physical/material defects</a:t>
            </a:r>
          </a:p>
          <a:p>
            <a:pPr marL="1371600" lvl="2" indent="-457200">
              <a:buFont typeface="Symbol" pitchFamily="18" charset="2"/>
              <a:buChar char="-"/>
            </a:pPr>
            <a:r>
              <a:rPr lang="en-US" sz="1200" b="0" dirty="0" smtClean="0">
                <a:solidFill>
                  <a:srgbClr val="0000CC"/>
                </a:solidFill>
                <a:latin typeface="Trebuchet MS" pitchFamily="34" charset="0"/>
              </a:rPr>
              <a:t>Filter out Low energy SE, so that the BSE image will be more representing materials contrast. (equivalent to No.5 biasing)</a:t>
            </a:r>
          </a:p>
          <a:p>
            <a:pPr marL="914400" lvl="1" indent="-457200">
              <a:buFont typeface="Wingdings" pitchFamily="2" charset="2"/>
              <a:buChar char="§"/>
            </a:pPr>
            <a:r>
              <a:rPr lang="en-US" sz="1400" b="0" dirty="0" smtClean="0">
                <a:latin typeface="Trebuchet MS" pitchFamily="34" charset="0"/>
              </a:rPr>
              <a:t>For Bottom defects of High AR structure</a:t>
            </a:r>
          </a:p>
          <a:p>
            <a:pPr marL="1371600" lvl="2" indent="-457200">
              <a:buFont typeface="Symbol" pitchFamily="18" charset="2"/>
              <a:buChar char="-"/>
            </a:pPr>
            <a:r>
              <a:rPr lang="en-US" sz="1200" b="0" dirty="0" smtClean="0">
                <a:latin typeface="Trebuchet MS" pitchFamily="34" charset="0"/>
              </a:rPr>
              <a:t>Only electrons (SE and BSE) escaped at  particularly small angle are detected, so that for SEs escaping from the bottom of a high AR structure are not overwhelm shadowed by the background signals</a:t>
            </a: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1371600" lvl="2" indent="-457200">
              <a:buFont typeface="Symbol" pitchFamily="18" charset="2"/>
              <a:buChar char="-"/>
            </a:pPr>
            <a:endParaRPr lang="en-US" sz="1600" b="0" dirty="0" smtClean="0">
              <a:latin typeface="Trebuchet MS" pitchFamily="34" charset="0"/>
            </a:endParaRPr>
          </a:p>
          <a:p>
            <a:pPr marL="914400" lvl="1" indent="-457200">
              <a:buFont typeface="Wingdings" pitchFamily="2" charset="2"/>
              <a:buChar char="§"/>
            </a:pPr>
            <a:r>
              <a:rPr lang="en-US" sz="1400" b="0" dirty="0" smtClean="0">
                <a:solidFill>
                  <a:srgbClr val="0000CC"/>
                </a:solidFill>
                <a:latin typeface="Trebuchet MS" pitchFamily="34" charset="0"/>
              </a:rPr>
              <a:t>For Hi-resistant or low sensitive VC defects</a:t>
            </a:r>
          </a:p>
          <a:p>
            <a:pPr marL="1371600" lvl="2" indent="-457200">
              <a:buFont typeface="Symbol" pitchFamily="18" charset="2"/>
              <a:buChar char="-"/>
            </a:pPr>
            <a:r>
              <a:rPr lang="en-US" sz="1200" b="0" dirty="0" smtClean="0">
                <a:solidFill>
                  <a:srgbClr val="0000CC"/>
                </a:solidFill>
                <a:latin typeface="Trebuchet MS" pitchFamily="34" charset="0"/>
              </a:rPr>
              <a:t>Filter out  high energy SE so that only low energy SEs are kept in forming the SE image, so the VC sensitivity can be enhanced, even some high resistant defect can be detected</a:t>
            </a:r>
            <a:endParaRPr lang="en-US" sz="1200" b="0" dirty="0">
              <a:solidFill>
                <a:srgbClr val="0000CC"/>
              </a:solidFill>
              <a:latin typeface="Trebuchet MS" pitchFamily="34" charset="0"/>
            </a:endParaRPr>
          </a:p>
        </p:txBody>
      </p:sp>
      <p:grpSp>
        <p:nvGrpSpPr>
          <p:cNvPr id="4" name="Group 73"/>
          <p:cNvGrpSpPr/>
          <p:nvPr/>
        </p:nvGrpSpPr>
        <p:grpSpPr>
          <a:xfrm>
            <a:off x="1492250" y="2814637"/>
            <a:ext cx="1593850" cy="957263"/>
            <a:chOff x="3841750" y="3943350"/>
            <a:chExt cx="1371600" cy="1092200"/>
          </a:xfrm>
        </p:grpSpPr>
        <p:sp>
          <p:nvSpPr>
            <p:cNvPr id="5" name="Rectangle 4"/>
            <p:cNvSpPr/>
            <p:nvPr/>
          </p:nvSpPr>
          <p:spPr bwMode="auto">
            <a:xfrm>
              <a:off x="3841750" y="4541711"/>
              <a:ext cx="1371600" cy="493839"/>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6" name="Rectangle 5"/>
            <p:cNvSpPr/>
            <p:nvPr/>
          </p:nvSpPr>
          <p:spPr bwMode="auto">
            <a:xfrm>
              <a:off x="4349876" y="4541711"/>
              <a:ext cx="82424" cy="48465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14" name="Straight Arrow Connector 13"/>
            <p:cNvCxnSpPr>
              <a:stCxn id="12" idx="4"/>
            </p:cNvCxnSpPr>
            <p:nvPr/>
          </p:nvCxnSpPr>
          <p:spPr bwMode="auto">
            <a:xfrm flipH="1" flipV="1">
              <a:off x="4335225" y="4465792"/>
              <a:ext cx="56163" cy="563823"/>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grpSp>
          <p:nvGrpSpPr>
            <p:cNvPr id="7" name="Group 43"/>
            <p:cNvGrpSpPr/>
            <p:nvPr/>
          </p:nvGrpSpPr>
          <p:grpSpPr>
            <a:xfrm>
              <a:off x="4056856" y="4453865"/>
              <a:ext cx="669065" cy="575750"/>
              <a:chOff x="2228839" y="4455449"/>
              <a:chExt cx="669926" cy="629314"/>
            </a:xfrm>
          </p:grpSpPr>
          <p:sp>
            <p:nvSpPr>
              <p:cNvPr id="12" name="Oval 11"/>
              <p:cNvSpPr/>
              <p:nvPr/>
            </p:nvSpPr>
            <p:spPr bwMode="auto">
              <a:xfrm>
                <a:off x="2228839" y="4455449"/>
                <a:ext cx="669926" cy="629314"/>
              </a:xfrm>
              <a:prstGeom prst="ellipse">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16" name="Straight Arrow Connector 15"/>
              <p:cNvCxnSpPr>
                <a:stCxn id="12" idx="4"/>
                <a:endCxn id="12" idx="3"/>
              </p:cNvCxnSpPr>
              <p:nvPr/>
            </p:nvCxnSpPr>
            <p:spPr bwMode="auto">
              <a:xfrm flipH="1" flipV="1">
                <a:off x="2326947" y="4992602"/>
                <a:ext cx="236855" cy="92161"/>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18" name="Straight Arrow Connector 17"/>
              <p:cNvCxnSpPr>
                <a:stCxn id="12" idx="4"/>
                <a:endCxn id="12" idx="5"/>
              </p:cNvCxnSpPr>
              <p:nvPr/>
            </p:nvCxnSpPr>
            <p:spPr bwMode="auto">
              <a:xfrm flipV="1">
                <a:off x="2563802" y="4992602"/>
                <a:ext cx="236855" cy="92161"/>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20" name="Straight Arrow Connector 19"/>
              <p:cNvCxnSpPr>
                <a:stCxn id="12" idx="4"/>
                <a:endCxn id="12" idx="7"/>
              </p:cNvCxnSpPr>
              <p:nvPr/>
            </p:nvCxnSpPr>
            <p:spPr bwMode="auto">
              <a:xfrm flipV="1">
                <a:off x="2563802" y="4547610"/>
                <a:ext cx="236855" cy="53715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22" name="Straight Arrow Connector 21"/>
              <p:cNvCxnSpPr>
                <a:stCxn id="12" idx="4"/>
                <a:endCxn id="12" idx="1"/>
              </p:cNvCxnSpPr>
              <p:nvPr/>
            </p:nvCxnSpPr>
            <p:spPr bwMode="auto">
              <a:xfrm flipH="1" flipV="1">
                <a:off x="2326947" y="4547610"/>
                <a:ext cx="236855" cy="53715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24" name="Straight Arrow Connector 23"/>
              <p:cNvCxnSpPr>
                <a:stCxn id="12" idx="4"/>
                <a:endCxn id="12" idx="2"/>
              </p:cNvCxnSpPr>
              <p:nvPr/>
            </p:nvCxnSpPr>
            <p:spPr bwMode="auto">
              <a:xfrm flipH="1" flipV="1">
                <a:off x="2228839" y="4770106"/>
                <a:ext cx="334963" cy="31465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26" name="Straight Arrow Connector 25"/>
              <p:cNvCxnSpPr>
                <a:stCxn id="12" idx="4"/>
                <a:endCxn id="12" idx="6"/>
              </p:cNvCxnSpPr>
              <p:nvPr/>
            </p:nvCxnSpPr>
            <p:spPr bwMode="auto">
              <a:xfrm flipV="1">
                <a:off x="2563802" y="4770106"/>
                <a:ext cx="334963" cy="31465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grpSp>
        <p:cxnSp>
          <p:nvCxnSpPr>
            <p:cNvPr id="31" name="Straight Arrow Connector 30"/>
            <p:cNvCxnSpPr/>
            <p:nvPr/>
          </p:nvCxnSpPr>
          <p:spPr bwMode="auto">
            <a:xfrm flipV="1">
              <a:off x="4392610" y="4455106"/>
              <a:ext cx="44808" cy="564906"/>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56" name="Straight Arrow Connector 55"/>
            <p:cNvCxnSpPr>
              <a:stCxn id="59" idx="4"/>
            </p:cNvCxnSpPr>
            <p:nvPr/>
          </p:nvCxnSpPr>
          <p:spPr bwMode="auto">
            <a:xfrm flipH="1" flipV="1">
              <a:off x="4731177" y="3962401"/>
              <a:ext cx="50373" cy="563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9" name="Oval 58"/>
            <p:cNvSpPr/>
            <p:nvPr/>
          </p:nvSpPr>
          <p:spPr bwMode="auto">
            <a:xfrm>
              <a:off x="4452805" y="3943350"/>
              <a:ext cx="657490" cy="582873"/>
            </a:xfrm>
            <a:prstGeom prst="ellipse">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60" name="Straight Arrow Connector 59"/>
            <p:cNvCxnSpPr>
              <a:stCxn id="59" idx="4"/>
              <a:endCxn id="59" idx="3"/>
            </p:cNvCxnSpPr>
            <p:nvPr/>
          </p:nvCxnSpPr>
          <p:spPr bwMode="auto">
            <a:xfrm flipH="1" flipV="1">
              <a:off x="4549092" y="4440863"/>
              <a:ext cx="232458" cy="853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1" name="Straight Arrow Connector 60"/>
            <p:cNvCxnSpPr>
              <a:stCxn id="59" idx="4"/>
              <a:endCxn id="59" idx="5"/>
            </p:cNvCxnSpPr>
            <p:nvPr/>
          </p:nvCxnSpPr>
          <p:spPr bwMode="auto">
            <a:xfrm flipV="1">
              <a:off x="4781550" y="4440863"/>
              <a:ext cx="232458" cy="853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2" name="Straight Arrow Connector 61"/>
            <p:cNvCxnSpPr>
              <a:stCxn id="59" idx="4"/>
              <a:endCxn id="59" idx="7"/>
            </p:cNvCxnSpPr>
            <p:nvPr/>
          </p:nvCxnSpPr>
          <p:spPr bwMode="auto">
            <a:xfrm flipV="1">
              <a:off x="4781550" y="4028710"/>
              <a:ext cx="232458" cy="4975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3" name="Straight Arrow Connector 62"/>
            <p:cNvCxnSpPr>
              <a:stCxn id="59" idx="4"/>
              <a:endCxn id="59" idx="1"/>
            </p:cNvCxnSpPr>
            <p:nvPr/>
          </p:nvCxnSpPr>
          <p:spPr bwMode="auto">
            <a:xfrm flipH="1" flipV="1">
              <a:off x="4549092" y="4028710"/>
              <a:ext cx="232458" cy="4975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4" name="Straight Arrow Connector 63"/>
            <p:cNvCxnSpPr>
              <a:stCxn id="59" idx="4"/>
              <a:endCxn id="59" idx="2"/>
            </p:cNvCxnSpPr>
            <p:nvPr/>
          </p:nvCxnSpPr>
          <p:spPr bwMode="auto">
            <a:xfrm flipH="1" flipV="1">
              <a:off x="4452805" y="4234786"/>
              <a:ext cx="328745" cy="2914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5" name="Straight Arrow Connector 64"/>
            <p:cNvCxnSpPr>
              <a:stCxn id="59" idx="4"/>
              <a:endCxn id="59" idx="6"/>
            </p:cNvCxnSpPr>
            <p:nvPr/>
          </p:nvCxnSpPr>
          <p:spPr bwMode="auto">
            <a:xfrm flipV="1">
              <a:off x="4781550" y="4234786"/>
              <a:ext cx="328745" cy="2914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57"/>
            <p:cNvCxnSpPr/>
            <p:nvPr/>
          </p:nvCxnSpPr>
          <p:spPr bwMode="auto">
            <a:xfrm flipV="1">
              <a:off x="4782209" y="3958063"/>
              <a:ext cx="44809" cy="5649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75" name="TextBox 74"/>
          <p:cNvSpPr txBox="1"/>
          <p:nvPr/>
        </p:nvSpPr>
        <p:spPr>
          <a:xfrm>
            <a:off x="3276600" y="2714625"/>
            <a:ext cx="1689100" cy="1015663"/>
          </a:xfrm>
          <a:prstGeom prst="rect">
            <a:avLst/>
          </a:prstGeom>
          <a:noFill/>
        </p:spPr>
        <p:txBody>
          <a:bodyPr wrap="square" rtlCol="0">
            <a:spAutoFit/>
          </a:bodyPr>
          <a:lstStyle/>
          <a:p>
            <a:r>
              <a:rPr lang="en-US" sz="1200" dirty="0" smtClean="0">
                <a:latin typeface="Trebuchet MS" pitchFamily="34" charset="0"/>
              </a:rPr>
              <a:t>Without angular (energy) filtering, bottom signal is just a ignorable fraction of background signal </a:t>
            </a:r>
            <a:endParaRPr lang="en-US" sz="1200" dirty="0">
              <a:latin typeface="Trebuchet MS" pitchFamily="34" charset="0"/>
            </a:endParaRPr>
          </a:p>
        </p:txBody>
      </p:sp>
      <p:sp>
        <p:nvSpPr>
          <p:cNvPr id="77" name="Rectangle 76"/>
          <p:cNvSpPr/>
          <p:nvPr/>
        </p:nvSpPr>
        <p:spPr bwMode="auto">
          <a:xfrm>
            <a:off x="4933950" y="3396223"/>
            <a:ext cx="1593850" cy="432827"/>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78" name="Rectangle 77"/>
          <p:cNvSpPr/>
          <p:nvPr/>
        </p:nvSpPr>
        <p:spPr bwMode="auto">
          <a:xfrm>
            <a:off x="5524411" y="3396223"/>
            <a:ext cx="95780" cy="424773"/>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79" name="Straight Arrow Connector 78"/>
          <p:cNvCxnSpPr>
            <a:stCxn id="91" idx="4"/>
          </p:cNvCxnSpPr>
          <p:nvPr/>
        </p:nvCxnSpPr>
        <p:spPr bwMode="auto">
          <a:xfrm flipH="1" flipV="1">
            <a:off x="5507387" y="3329683"/>
            <a:ext cx="65263" cy="49416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grpSp>
        <p:nvGrpSpPr>
          <p:cNvPr id="8" name="Group 43"/>
          <p:cNvGrpSpPr/>
          <p:nvPr/>
        </p:nvGrpSpPr>
        <p:grpSpPr>
          <a:xfrm>
            <a:off x="5183911" y="3319230"/>
            <a:ext cx="777478" cy="504618"/>
            <a:chOff x="2228839" y="4455449"/>
            <a:chExt cx="669926" cy="629314"/>
          </a:xfrm>
        </p:grpSpPr>
        <p:sp>
          <p:nvSpPr>
            <p:cNvPr id="91" name="Oval 90"/>
            <p:cNvSpPr/>
            <p:nvPr/>
          </p:nvSpPr>
          <p:spPr bwMode="auto">
            <a:xfrm>
              <a:off x="2228839" y="4455449"/>
              <a:ext cx="669926" cy="629314"/>
            </a:xfrm>
            <a:prstGeom prst="ellipse">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92" name="Straight Arrow Connector 91"/>
            <p:cNvCxnSpPr>
              <a:stCxn id="91" idx="4"/>
              <a:endCxn id="91" idx="3"/>
            </p:cNvCxnSpPr>
            <p:nvPr/>
          </p:nvCxnSpPr>
          <p:spPr bwMode="auto">
            <a:xfrm flipH="1" flipV="1">
              <a:off x="2326947" y="4992602"/>
              <a:ext cx="236855" cy="92161"/>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3" name="Straight Arrow Connector 92"/>
            <p:cNvCxnSpPr>
              <a:stCxn id="91" idx="4"/>
              <a:endCxn id="91" idx="5"/>
            </p:cNvCxnSpPr>
            <p:nvPr/>
          </p:nvCxnSpPr>
          <p:spPr bwMode="auto">
            <a:xfrm flipV="1">
              <a:off x="2563802" y="4992602"/>
              <a:ext cx="236855" cy="92161"/>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4" name="Straight Arrow Connector 93"/>
            <p:cNvCxnSpPr>
              <a:stCxn id="91" idx="4"/>
              <a:endCxn id="91" idx="7"/>
            </p:cNvCxnSpPr>
            <p:nvPr/>
          </p:nvCxnSpPr>
          <p:spPr bwMode="auto">
            <a:xfrm flipV="1">
              <a:off x="2563802" y="4547610"/>
              <a:ext cx="236855" cy="53715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5" name="Straight Arrow Connector 94"/>
            <p:cNvCxnSpPr>
              <a:stCxn id="91" idx="4"/>
              <a:endCxn id="91" idx="1"/>
            </p:cNvCxnSpPr>
            <p:nvPr/>
          </p:nvCxnSpPr>
          <p:spPr bwMode="auto">
            <a:xfrm flipH="1" flipV="1">
              <a:off x="2326947" y="4547610"/>
              <a:ext cx="236855" cy="53715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6" name="Straight Arrow Connector 95"/>
            <p:cNvCxnSpPr>
              <a:stCxn id="91" idx="4"/>
              <a:endCxn id="91" idx="2"/>
            </p:cNvCxnSpPr>
            <p:nvPr/>
          </p:nvCxnSpPr>
          <p:spPr bwMode="auto">
            <a:xfrm flipH="1" flipV="1">
              <a:off x="2228839" y="4770106"/>
              <a:ext cx="334963" cy="31465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7" name="Straight Arrow Connector 96"/>
            <p:cNvCxnSpPr>
              <a:stCxn id="91" idx="4"/>
              <a:endCxn id="91" idx="6"/>
            </p:cNvCxnSpPr>
            <p:nvPr/>
          </p:nvCxnSpPr>
          <p:spPr bwMode="auto">
            <a:xfrm flipV="1">
              <a:off x="2563802" y="4770106"/>
              <a:ext cx="334963" cy="31465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grpSp>
      <p:cxnSp>
        <p:nvCxnSpPr>
          <p:cNvPr id="81" name="Straight Arrow Connector 80"/>
          <p:cNvCxnSpPr/>
          <p:nvPr/>
        </p:nvCxnSpPr>
        <p:spPr bwMode="auto">
          <a:xfrm flipV="1">
            <a:off x="5574071" y="3320318"/>
            <a:ext cx="52069" cy="495114"/>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82" name="Straight Arrow Connector 81"/>
          <p:cNvCxnSpPr>
            <a:stCxn id="83" idx="4"/>
          </p:cNvCxnSpPr>
          <p:nvPr/>
        </p:nvCxnSpPr>
        <p:spPr bwMode="auto">
          <a:xfrm flipH="1" flipV="1">
            <a:off x="5967498" y="2888485"/>
            <a:ext cx="58535" cy="49416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3" name="Oval 82"/>
          <p:cNvSpPr/>
          <p:nvPr/>
        </p:nvSpPr>
        <p:spPr bwMode="auto">
          <a:xfrm>
            <a:off x="5644019" y="2871788"/>
            <a:ext cx="764028" cy="510861"/>
          </a:xfrm>
          <a:prstGeom prst="ellipse">
            <a:avLst/>
          </a:prstGeom>
          <a:no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cxnSp>
        <p:nvCxnSpPr>
          <p:cNvPr id="84" name="Straight Arrow Connector 83"/>
          <p:cNvCxnSpPr>
            <a:stCxn id="83" idx="4"/>
            <a:endCxn id="83" idx="3"/>
          </p:cNvCxnSpPr>
          <p:nvPr/>
        </p:nvCxnSpPr>
        <p:spPr bwMode="auto">
          <a:xfrm flipH="1" flipV="1">
            <a:off x="5755909" y="3318042"/>
            <a:ext cx="270125" cy="6460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85" name="Straight Arrow Connector 84"/>
          <p:cNvCxnSpPr>
            <a:stCxn id="83" idx="4"/>
            <a:endCxn id="83" idx="5"/>
          </p:cNvCxnSpPr>
          <p:nvPr/>
        </p:nvCxnSpPr>
        <p:spPr bwMode="auto">
          <a:xfrm flipV="1">
            <a:off x="6026033" y="3318042"/>
            <a:ext cx="270125" cy="6460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86" name="Straight Arrow Connector 85"/>
          <p:cNvCxnSpPr>
            <a:stCxn id="83" idx="4"/>
            <a:endCxn id="83" idx="7"/>
          </p:cNvCxnSpPr>
          <p:nvPr/>
        </p:nvCxnSpPr>
        <p:spPr bwMode="auto">
          <a:xfrm flipV="1">
            <a:off x="6026034" y="2946602"/>
            <a:ext cx="270125" cy="436047"/>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87" name="Straight Arrow Connector 86"/>
          <p:cNvCxnSpPr>
            <a:stCxn id="83" idx="4"/>
          </p:cNvCxnSpPr>
          <p:nvPr/>
        </p:nvCxnSpPr>
        <p:spPr bwMode="auto">
          <a:xfrm flipH="1" flipV="1">
            <a:off x="5768341" y="2971800"/>
            <a:ext cx="257693" cy="410849"/>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88" name="Straight Arrow Connector 87"/>
          <p:cNvCxnSpPr>
            <a:stCxn id="83" idx="4"/>
            <a:endCxn id="83" idx="2"/>
          </p:cNvCxnSpPr>
          <p:nvPr/>
        </p:nvCxnSpPr>
        <p:spPr bwMode="auto">
          <a:xfrm flipH="1" flipV="1">
            <a:off x="5644019" y="3162066"/>
            <a:ext cx="382014" cy="22058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89" name="Straight Arrow Connector 88"/>
          <p:cNvCxnSpPr>
            <a:stCxn id="83" idx="4"/>
            <a:endCxn id="83" idx="6"/>
          </p:cNvCxnSpPr>
          <p:nvPr/>
        </p:nvCxnSpPr>
        <p:spPr bwMode="auto">
          <a:xfrm flipV="1">
            <a:off x="6026032" y="3162066"/>
            <a:ext cx="382014" cy="220583"/>
          </a:xfrm>
          <a:prstGeom prst="straightConnector1">
            <a:avLst/>
          </a:prstGeom>
          <a:solidFill>
            <a:schemeClr val="accent1"/>
          </a:solidFill>
          <a:ln w="9525" cap="flat" cmpd="sng" algn="ctr">
            <a:solidFill>
              <a:schemeClr val="bg2">
                <a:lumMod val="60000"/>
                <a:lumOff val="40000"/>
              </a:schemeClr>
            </a:solidFill>
            <a:prstDash val="solid"/>
            <a:round/>
            <a:headEnd type="none" w="med" len="med"/>
            <a:tailEnd type="arrow"/>
          </a:ln>
          <a:effectLst/>
        </p:spPr>
      </p:cxnSp>
      <p:cxnSp>
        <p:nvCxnSpPr>
          <p:cNvPr id="90" name="Straight Arrow Connector 89"/>
          <p:cNvCxnSpPr/>
          <p:nvPr/>
        </p:nvCxnSpPr>
        <p:spPr bwMode="auto">
          <a:xfrm flipV="1">
            <a:off x="6026798" y="2884683"/>
            <a:ext cx="52070" cy="4951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8" name="TextBox 97"/>
          <p:cNvSpPr txBox="1"/>
          <p:nvPr/>
        </p:nvSpPr>
        <p:spPr>
          <a:xfrm>
            <a:off x="6692900" y="2752725"/>
            <a:ext cx="2184400" cy="1200329"/>
          </a:xfrm>
          <a:prstGeom prst="rect">
            <a:avLst/>
          </a:prstGeom>
          <a:noFill/>
        </p:spPr>
        <p:txBody>
          <a:bodyPr wrap="square" rtlCol="0">
            <a:spAutoFit/>
          </a:bodyPr>
          <a:lstStyle/>
          <a:p>
            <a:r>
              <a:rPr lang="en-US" sz="1200" dirty="0" smtClean="0">
                <a:latin typeface="Trebuchet MS" pitchFamily="34" charset="0"/>
              </a:rPr>
              <a:t>With angular (energy) filtering, bottom signal account a significant portion of total signal. Good for detection residue of different  materials </a:t>
            </a:r>
            <a:endParaRPr lang="en-US" sz="1200" dirty="0">
              <a:latin typeface="Trebuchet MS"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bwMode="auto">
          <a:xfrm>
            <a:off x="4483101" y="745331"/>
            <a:ext cx="3171825" cy="1357313"/>
          </a:xfrm>
          <a:custGeom>
            <a:avLst/>
            <a:gdLst>
              <a:gd name="connsiteX0" fmla="*/ 0 w 3171825"/>
              <a:gd name="connsiteY0" fmla="*/ 1790700 h 1809750"/>
              <a:gd name="connsiteX1" fmla="*/ 85725 w 3171825"/>
              <a:gd name="connsiteY1" fmla="*/ 85725 h 1809750"/>
              <a:gd name="connsiteX2" fmla="*/ 114300 w 3171825"/>
              <a:gd name="connsiteY2" fmla="*/ 0 h 1809750"/>
              <a:gd name="connsiteX3" fmla="*/ 133350 w 3171825"/>
              <a:gd name="connsiteY3" fmla="*/ 200025 h 1809750"/>
              <a:gd name="connsiteX4" fmla="*/ 190500 w 3171825"/>
              <a:gd name="connsiteY4" fmla="*/ 923925 h 1809750"/>
              <a:gd name="connsiteX5" fmla="*/ 266700 w 3171825"/>
              <a:gd name="connsiteY5" fmla="*/ 1438275 h 1809750"/>
              <a:gd name="connsiteX6" fmla="*/ 314325 w 3171825"/>
              <a:gd name="connsiteY6" fmla="*/ 1600200 h 1809750"/>
              <a:gd name="connsiteX7" fmla="*/ 447675 w 3171825"/>
              <a:gd name="connsiteY7" fmla="*/ 1685925 h 1809750"/>
              <a:gd name="connsiteX8" fmla="*/ 619125 w 3171825"/>
              <a:gd name="connsiteY8" fmla="*/ 1771650 h 1809750"/>
              <a:gd name="connsiteX9" fmla="*/ 742950 w 3171825"/>
              <a:gd name="connsiteY9" fmla="*/ 1762125 h 1809750"/>
              <a:gd name="connsiteX10" fmla="*/ 781050 w 3171825"/>
              <a:gd name="connsiteY10" fmla="*/ 1714500 h 1809750"/>
              <a:gd name="connsiteX11" fmla="*/ 800100 w 3171825"/>
              <a:gd name="connsiteY11" fmla="*/ 1752600 h 1809750"/>
              <a:gd name="connsiteX12" fmla="*/ 838200 w 3171825"/>
              <a:gd name="connsiteY12" fmla="*/ 1685925 h 1809750"/>
              <a:gd name="connsiteX13" fmla="*/ 838200 w 3171825"/>
              <a:gd name="connsiteY13" fmla="*/ 1685925 h 1809750"/>
              <a:gd name="connsiteX14" fmla="*/ 885825 w 3171825"/>
              <a:gd name="connsiteY14" fmla="*/ 1638300 h 1809750"/>
              <a:gd name="connsiteX15" fmla="*/ 923925 w 3171825"/>
              <a:gd name="connsiteY15" fmla="*/ 1752600 h 1809750"/>
              <a:gd name="connsiteX16" fmla="*/ 1076325 w 3171825"/>
              <a:gd name="connsiteY16" fmla="*/ 1743075 h 1809750"/>
              <a:gd name="connsiteX17" fmla="*/ 1123950 w 3171825"/>
              <a:gd name="connsiteY17" fmla="*/ 1695450 h 1809750"/>
              <a:gd name="connsiteX18" fmla="*/ 1133475 w 3171825"/>
              <a:gd name="connsiteY18" fmla="*/ 1733550 h 1809750"/>
              <a:gd name="connsiteX19" fmla="*/ 1200150 w 3171825"/>
              <a:gd name="connsiteY19" fmla="*/ 1647825 h 1809750"/>
              <a:gd name="connsiteX20" fmla="*/ 1209675 w 3171825"/>
              <a:gd name="connsiteY20" fmla="*/ 1762125 h 1809750"/>
              <a:gd name="connsiteX21" fmla="*/ 1609725 w 3171825"/>
              <a:gd name="connsiteY21" fmla="*/ 1676400 h 1809750"/>
              <a:gd name="connsiteX22" fmla="*/ 2362200 w 3171825"/>
              <a:gd name="connsiteY22" fmla="*/ 1504950 h 1809750"/>
              <a:gd name="connsiteX23" fmla="*/ 2733675 w 3171825"/>
              <a:gd name="connsiteY23" fmla="*/ 1476375 h 1809750"/>
              <a:gd name="connsiteX24" fmla="*/ 2924175 w 3171825"/>
              <a:gd name="connsiteY24" fmla="*/ 1581150 h 1809750"/>
              <a:gd name="connsiteX25" fmla="*/ 2990850 w 3171825"/>
              <a:gd name="connsiteY25" fmla="*/ 1485900 h 1809750"/>
              <a:gd name="connsiteX26" fmla="*/ 3019425 w 3171825"/>
              <a:gd name="connsiteY26" fmla="*/ 1590675 h 1809750"/>
              <a:gd name="connsiteX27" fmla="*/ 3057525 w 3171825"/>
              <a:gd name="connsiteY27" fmla="*/ 1571625 h 1809750"/>
              <a:gd name="connsiteX28" fmla="*/ 3076575 w 3171825"/>
              <a:gd name="connsiteY28" fmla="*/ 1628775 h 1809750"/>
              <a:gd name="connsiteX29" fmla="*/ 3114675 w 3171825"/>
              <a:gd name="connsiteY29" fmla="*/ 1571625 h 1809750"/>
              <a:gd name="connsiteX30" fmla="*/ 3143250 w 3171825"/>
              <a:gd name="connsiteY30" fmla="*/ 1171575 h 1809750"/>
              <a:gd name="connsiteX31" fmla="*/ 3171825 w 3171825"/>
              <a:gd name="connsiteY31" fmla="*/ 1809750 h 1809750"/>
              <a:gd name="connsiteX32" fmla="*/ 3171825 w 3171825"/>
              <a:gd name="connsiteY32" fmla="*/ 1781175 h 1809750"/>
              <a:gd name="connsiteX33" fmla="*/ 3171825 w 3171825"/>
              <a:gd name="connsiteY33" fmla="*/ 1800225 h 1809750"/>
              <a:gd name="connsiteX34" fmla="*/ 0 w 3171825"/>
              <a:gd name="connsiteY34" fmla="*/ 179070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1825" h="1809750">
                <a:moveTo>
                  <a:pt x="0" y="1790700"/>
                </a:moveTo>
                <a:lnTo>
                  <a:pt x="85725" y="85725"/>
                </a:lnTo>
                <a:lnTo>
                  <a:pt x="114300" y="0"/>
                </a:lnTo>
                <a:lnTo>
                  <a:pt x="133350" y="200025"/>
                </a:lnTo>
                <a:lnTo>
                  <a:pt x="190500" y="923925"/>
                </a:lnTo>
                <a:lnTo>
                  <a:pt x="266700" y="1438275"/>
                </a:lnTo>
                <a:lnTo>
                  <a:pt x="314325" y="1600200"/>
                </a:lnTo>
                <a:lnTo>
                  <a:pt x="447675" y="1685925"/>
                </a:lnTo>
                <a:lnTo>
                  <a:pt x="619125" y="1771650"/>
                </a:lnTo>
                <a:lnTo>
                  <a:pt x="742950" y="1762125"/>
                </a:lnTo>
                <a:lnTo>
                  <a:pt x="781050" y="1714500"/>
                </a:lnTo>
                <a:lnTo>
                  <a:pt x="800100" y="1752600"/>
                </a:lnTo>
                <a:lnTo>
                  <a:pt x="838200" y="1685925"/>
                </a:lnTo>
                <a:lnTo>
                  <a:pt x="838200" y="1685925"/>
                </a:lnTo>
                <a:lnTo>
                  <a:pt x="885825" y="1638300"/>
                </a:lnTo>
                <a:lnTo>
                  <a:pt x="923925" y="1752600"/>
                </a:lnTo>
                <a:lnTo>
                  <a:pt x="1076325" y="1743075"/>
                </a:lnTo>
                <a:lnTo>
                  <a:pt x="1123950" y="1695450"/>
                </a:lnTo>
                <a:lnTo>
                  <a:pt x="1133475" y="1733550"/>
                </a:lnTo>
                <a:lnTo>
                  <a:pt x="1200150" y="1647825"/>
                </a:lnTo>
                <a:lnTo>
                  <a:pt x="1209675" y="1762125"/>
                </a:lnTo>
                <a:lnTo>
                  <a:pt x="1609725" y="1676400"/>
                </a:lnTo>
                <a:lnTo>
                  <a:pt x="2362200" y="1504950"/>
                </a:lnTo>
                <a:lnTo>
                  <a:pt x="2733675" y="1476375"/>
                </a:lnTo>
                <a:lnTo>
                  <a:pt x="2924175" y="1581150"/>
                </a:lnTo>
                <a:lnTo>
                  <a:pt x="2990850" y="1485900"/>
                </a:lnTo>
                <a:lnTo>
                  <a:pt x="3019425" y="1590675"/>
                </a:lnTo>
                <a:lnTo>
                  <a:pt x="3057525" y="1571625"/>
                </a:lnTo>
                <a:lnTo>
                  <a:pt x="3076575" y="1628775"/>
                </a:lnTo>
                <a:lnTo>
                  <a:pt x="3114675" y="1571625"/>
                </a:lnTo>
                <a:lnTo>
                  <a:pt x="3143250" y="1171575"/>
                </a:lnTo>
                <a:lnTo>
                  <a:pt x="3171825" y="1809750"/>
                </a:lnTo>
                <a:lnTo>
                  <a:pt x="3171825" y="1781175"/>
                </a:lnTo>
                <a:lnTo>
                  <a:pt x="3171825" y="1800225"/>
                </a:lnTo>
                <a:lnTo>
                  <a:pt x="0" y="1790700"/>
                </a:lnTo>
                <a:close/>
              </a:path>
            </a:pathLst>
          </a:cu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2" name="Title 1"/>
          <p:cNvSpPr>
            <a:spLocks noGrp="1"/>
          </p:cNvSpPr>
          <p:nvPr>
            <p:ph type="title"/>
          </p:nvPr>
        </p:nvSpPr>
        <p:spPr>
          <a:xfrm>
            <a:off x="50" y="0"/>
            <a:ext cx="9182100" cy="444500"/>
          </a:xfrm>
        </p:spPr>
        <p:txBody>
          <a:bodyPr/>
          <a:lstStyle/>
          <a:p>
            <a:pPr algn="l"/>
            <a:r>
              <a:rPr lang="en-US" sz="2400" b="1" dirty="0" smtClean="0">
                <a:solidFill>
                  <a:schemeClr val="tx1"/>
                </a:solidFill>
                <a:latin typeface="Trebuchet MS" pitchFamily="34" charset="0"/>
              </a:rPr>
              <a:t>Energy Filter for Resistive VC defects </a:t>
            </a:r>
            <a:r>
              <a:rPr lang="en-US" sz="2000" b="1" dirty="0" smtClean="0">
                <a:solidFill>
                  <a:srgbClr val="FF0000"/>
                </a:solidFill>
                <a:latin typeface="Trebuchet MS" pitchFamily="34" charset="0"/>
              </a:rPr>
              <a:t>(not discussed with Micron)</a:t>
            </a:r>
            <a:endParaRPr lang="en-US" sz="2000" b="1" dirty="0">
              <a:latin typeface="Trebuchet MS" pitchFamily="34" charset="0"/>
            </a:endParaRPr>
          </a:p>
        </p:txBody>
      </p:sp>
      <p:graphicFrame>
        <p:nvGraphicFramePr>
          <p:cNvPr id="78850" name="Object 3"/>
          <p:cNvGraphicFramePr>
            <a:graphicFrameLocks noChangeAspect="1"/>
          </p:cNvGraphicFramePr>
          <p:nvPr/>
        </p:nvGraphicFramePr>
        <p:xfrm>
          <a:off x="4226984" y="575115"/>
          <a:ext cx="3520016" cy="1794449"/>
        </p:xfrm>
        <a:graphic>
          <a:graphicData uri="http://schemas.openxmlformats.org/presentationml/2006/ole">
            <p:oleObj spid="_x0000_s1188866" name="Bitmap Image" r:id="rId3" imgW="5200000" imgH="3323810" progId="PBrush">
              <p:embed/>
            </p:oleObj>
          </a:graphicData>
        </a:graphic>
      </p:graphicFrame>
      <p:sp>
        <p:nvSpPr>
          <p:cNvPr id="9" name="Freeform 8"/>
          <p:cNvSpPr/>
          <p:nvPr/>
        </p:nvSpPr>
        <p:spPr bwMode="auto">
          <a:xfrm>
            <a:off x="4488181" y="1276350"/>
            <a:ext cx="71120" cy="808673"/>
          </a:xfrm>
          <a:custGeom>
            <a:avLst/>
            <a:gdLst>
              <a:gd name="connsiteX0" fmla="*/ 69850 w 69850"/>
              <a:gd name="connsiteY0" fmla="*/ 0 h 1606550"/>
              <a:gd name="connsiteX1" fmla="*/ 0 w 69850"/>
              <a:gd name="connsiteY1" fmla="*/ 1606550 h 1606550"/>
              <a:gd name="connsiteX2" fmla="*/ 63500 w 69850"/>
              <a:gd name="connsiteY2" fmla="*/ 1606550 h 1606550"/>
              <a:gd name="connsiteX3" fmla="*/ 69850 w 69850"/>
              <a:gd name="connsiteY3" fmla="*/ 133350 h 1606550"/>
              <a:gd name="connsiteX4" fmla="*/ 69850 w 69850"/>
              <a:gd name="connsiteY4" fmla="*/ 133350 h 1606550"/>
              <a:gd name="connsiteX5" fmla="*/ 69850 w 69850"/>
              <a:gd name="connsiteY5" fmla="*/ 133350 h 1606550"/>
              <a:gd name="connsiteX0" fmla="*/ 63500 w 69850"/>
              <a:gd name="connsiteY0" fmla="*/ 76200 h 1473200"/>
              <a:gd name="connsiteX1" fmla="*/ 0 w 69850"/>
              <a:gd name="connsiteY1" fmla="*/ 1473200 h 1473200"/>
              <a:gd name="connsiteX2" fmla="*/ 63500 w 69850"/>
              <a:gd name="connsiteY2" fmla="*/ 1473200 h 1473200"/>
              <a:gd name="connsiteX3" fmla="*/ 69850 w 69850"/>
              <a:gd name="connsiteY3" fmla="*/ 0 h 1473200"/>
              <a:gd name="connsiteX4" fmla="*/ 69850 w 69850"/>
              <a:gd name="connsiteY4" fmla="*/ 0 h 1473200"/>
              <a:gd name="connsiteX5" fmla="*/ 69850 w 69850"/>
              <a:gd name="connsiteY5" fmla="*/ 0 h 1473200"/>
              <a:gd name="connsiteX0" fmla="*/ 63500 w 69850"/>
              <a:gd name="connsiteY0" fmla="*/ 76200 h 1473200"/>
              <a:gd name="connsiteX1" fmla="*/ 0 w 69850"/>
              <a:gd name="connsiteY1" fmla="*/ 1473200 h 1473200"/>
              <a:gd name="connsiteX2" fmla="*/ 63500 w 69850"/>
              <a:gd name="connsiteY2" fmla="*/ 1473200 h 1473200"/>
              <a:gd name="connsiteX3" fmla="*/ 69850 w 69850"/>
              <a:gd name="connsiteY3" fmla="*/ 0 h 1473200"/>
              <a:gd name="connsiteX4" fmla="*/ 69850 w 69850"/>
              <a:gd name="connsiteY4" fmla="*/ 0 h 1473200"/>
              <a:gd name="connsiteX5" fmla="*/ 50800 w 69850"/>
              <a:gd name="connsiteY5" fmla="*/ 95250 h 1473200"/>
              <a:gd name="connsiteX0" fmla="*/ 63500 w 84667"/>
              <a:gd name="connsiteY0" fmla="*/ 76200 h 1479550"/>
              <a:gd name="connsiteX1" fmla="*/ 0 w 84667"/>
              <a:gd name="connsiteY1" fmla="*/ 1473200 h 1479550"/>
              <a:gd name="connsiteX2" fmla="*/ 82550 w 84667"/>
              <a:gd name="connsiteY2" fmla="*/ 1479550 h 1479550"/>
              <a:gd name="connsiteX3" fmla="*/ 69850 w 84667"/>
              <a:gd name="connsiteY3" fmla="*/ 0 h 1479550"/>
              <a:gd name="connsiteX4" fmla="*/ 69850 w 84667"/>
              <a:gd name="connsiteY4" fmla="*/ 0 h 1479550"/>
              <a:gd name="connsiteX5" fmla="*/ 50800 w 84667"/>
              <a:gd name="connsiteY5" fmla="*/ 95250 h 147955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5" fmla="*/ 50800 w 92287"/>
              <a:gd name="connsiteY5" fmla="*/ 95250 h 147320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5" fmla="*/ 63500 w 92287"/>
              <a:gd name="connsiteY5" fmla="*/ 76200 h 1473200"/>
              <a:gd name="connsiteX0" fmla="*/ 69850 w 92287"/>
              <a:gd name="connsiteY0" fmla="*/ 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87" h="1473200">
                <a:moveTo>
                  <a:pt x="69850" y="0"/>
                </a:moveTo>
                <a:lnTo>
                  <a:pt x="0" y="1473200"/>
                </a:lnTo>
                <a:lnTo>
                  <a:pt x="90170" y="1471930"/>
                </a:lnTo>
                <a:cubicBezTo>
                  <a:pt x="92287" y="980863"/>
                  <a:pt x="67733" y="491067"/>
                  <a:pt x="69850" y="0"/>
                </a:cubicBezTo>
                <a:lnTo>
                  <a:pt x="69850" y="0"/>
                </a:lnTo>
                <a:close/>
              </a:path>
            </a:pathLst>
          </a:cu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14" name="Rectangular Callout 13"/>
          <p:cNvSpPr/>
          <p:nvPr/>
        </p:nvSpPr>
        <p:spPr bwMode="auto">
          <a:xfrm>
            <a:off x="647700" y="1384300"/>
            <a:ext cx="3352800" cy="638816"/>
          </a:xfrm>
          <a:prstGeom prst="wedgeRectCallout">
            <a:avLst>
              <a:gd name="adj1" fmla="val 65518"/>
              <a:gd name="adj2" fmla="val 57287"/>
            </a:avLst>
          </a:pr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rebuchet MS" pitchFamily="34" charset="0"/>
              </a:rPr>
              <a:t>This portion of low energy SE (&lt;0.5eV) will be attracted and miss</a:t>
            </a:r>
            <a:r>
              <a:rPr kumimoji="0" lang="en-US" sz="1200" b="1" i="0" u="none" strike="noStrike" cap="none" normalizeH="0" dirty="0" smtClean="0">
                <a:ln>
                  <a:noFill/>
                </a:ln>
                <a:solidFill>
                  <a:schemeClr val="tx1"/>
                </a:solidFill>
                <a:effectLst/>
                <a:latin typeface="Trebuchet MS" pitchFamily="34" charset="0"/>
              </a:rPr>
              <a:t> the detector due to high resistant</a:t>
            </a:r>
            <a:r>
              <a:rPr kumimoji="0" lang="en-US" sz="1200" b="1" i="0" u="none" strike="noStrike" cap="none" normalizeH="0" baseline="0" dirty="0" smtClean="0">
                <a:ln>
                  <a:noFill/>
                </a:ln>
                <a:solidFill>
                  <a:schemeClr val="tx1"/>
                </a:solidFill>
                <a:effectLst/>
                <a:latin typeface="Trebuchet MS" pitchFamily="34" charset="0"/>
              </a:rPr>
              <a:t> </a:t>
            </a:r>
          </a:p>
        </p:txBody>
      </p:sp>
      <p:sp>
        <p:nvSpPr>
          <p:cNvPr id="15" name="Rectangular Callout 14"/>
          <p:cNvSpPr/>
          <p:nvPr/>
        </p:nvSpPr>
        <p:spPr bwMode="auto">
          <a:xfrm>
            <a:off x="673100" y="666750"/>
            <a:ext cx="3378200" cy="400050"/>
          </a:xfrm>
          <a:prstGeom prst="wedgeRectCallout">
            <a:avLst>
              <a:gd name="adj1" fmla="val 67677"/>
              <a:gd name="adj2" fmla="val 141806"/>
            </a:avLst>
          </a:prstGeom>
          <a:solidFill>
            <a:schemeClr val="accent1">
              <a:lumMod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rebuchet MS" pitchFamily="34" charset="0"/>
              </a:rPr>
              <a:t>All electrons from 0eV</a:t>
            </a:r>
            <a:r>
              <a:rPr kumimoji="0" lang="en-US" sz="1200" b="1" i="0" u="none" strike="noStrike" cap="none" normalizeH="0" dirty="0" smtClean="0">
                <a:ln>
                  <a:noFill/>
                </a:ln>
                <a:solidFill>
                  <a:schemeClr val="tx1"/>
                </a:solidFill>
                <a:effectLst/>
                <a:latin typeface="Trebuchet MS" pitchFamily="34" charset="0"/>
              </a:rPr>
              <a:t> to LE will be detected if contact is normal</a:t>
            </a:r>
            <a:endParaRPr kumimoji="0" lang="en-US" sz="1200" b="1" i="0" u="none" strike="noStrike" cap="none" normalizeH="0" baseline="0" dirty="0" smtClean="0">
              <a:ln>
                <a:noFill/>
              </a:ln>
              <a:solidFill>
                <a:schemeClr val="tx1"/>
              </a:solidFill>
              <a:effectLst/>
              <a:latin typeface="Trebuchet MS" pitchFamily="34" charset="0"/>
            </a:endParaRPr>
          </a:p>
        </p:txBody>
      </p:sp>
      <p:sp>
        <p:nvSpPr>
          <p:cNvPr id="16" name="TextBox 15"/>
          <p:cNvSpPr txBox="1"/>
          <p:nvPr/>
        </p:nvSpPr>
        <p:spPr>
          <a:xfrm>
            <a:off x="7772400" y="857250"/>
            <a:ext cx="1155700" cy="954107"/>
          </a:xfrm>
          <a:prstGeom prst="rect">
            <a:avLst/>
          </a:prstGeom>
          <a:solidFill>
            <a:schemeClr val="accent1">
              <a:lumMod val="90000"/>
            </a:schemeClr>
          </a:solidFill>
        </p:spPr>
        <p:txBody>
          <a:bodyPr wrap="square" rtlCol="0">
            <a:spAutoFit/>
          </a:bodyPr>
          <a:lstStyle/>
          <a:p>
            <a:r>
              <a:rPr lang="en-US" sz="1400" dirty="0" smtClean="0">
                <a:latin typeface="Trebuchet MS" pitchFamily="34" charset="0"/>
              </a:rPr>
              <a:t>No energy filter, no electrons filtered</a:t>
            </a:r>
            <a:endParaRPr lang="en-US" sz="1400" dirty="0">
              <a:latin typeface="Trebuchet MS" pitchFamily="34" charset="0"/>
            </a:endParaRPr>
          </a:p>
        </p:txBody>
      </p:sp>
      <p:sp>
        <p:nvSpPr>
          <p:cNvPr id="24" name="Freeform 23"/>
          <p:cNvSpPr/>
          <p:nvPr/>
        </p:nvSpPr>
        <p:spPr bwMode="auto">
          <a:xfrm>
            <a:off x="4533901" y="2774156"/>
            <a:ext cx="3171825" cy="1357313"/>
          </a:xfrm>
          <a:custGeom>
            <a:avLst/>
            <a:gdLst>
              <a:gd name="connsiteX0" fmla="*/ 0 w 3171825"/>
              <a:gd name="connsiteY0" fmla="*/ 1790700 h 1809750"/>
              <a:gd name="connsiteX1" fmla="*/ 85725 w 3171825"/>
              <a:gd name="connsiteY1" fmla="*/ 85725 h 1809750"/>
              <a:gd name="connsiteX2" fmla="*/ 114300 w 3171825"/>
              <a:gd name="connsiteY2" fmla="*/ 0 h 1809750"/>
              <a:gd name="connsiteX3" fmla="*/ 133350 w 3171825"/>
              <a:gd name="connsiteY3" fmla="*/ 200025 h 1809750"/>
              <a:gd name="connsiteX4" fmla="*/ 190500 w 3171825"/>
              <a:gd name="connsiteY4" fmla="*/ 923925 h 1809750"/>
              <a:gd name="connsiteX5" fmla="*/ 266700 w 3171825"/>
              <a:gd name="connsiteY5" fmla="*/ 1438275 h 1809750"/>
              <a:gd name="connsiteX6" fmla="*/ 314325 w 3171825"/>
              <a:gd name="connsiteY6" fmla="*/ 1600200 h 1809750"/>
              <a:gd name="connsiteX7" fmla="*/ 447675 w 3171825"/>
              <a:gd name="connsiteY7" fmla="*/ 1685925 h 1809750"/>
              <a:gd name="connsiteX8" fmla="*/ 619125 w 3171825"/>
              <a:gd name="connsiteY8" fmla="*/ 1771650 h 1809750"/>
              <a:gd name="connsiteX9" fmla="*/ 742950 w 3171825"/>
              <a:gd name="connsiteY9" fmla="*/ 1762125 h 1809750"/>
              <a:gd name="connsiteX10" fmla="*/ 781050 w 3171825"/>
              <a:gd name="connsiteY10" fmla="*/ 1714500 h 1809750"/>
              <a:gd name="connsiteX11" fmla="*/ 800100 w 3171825"/>
              <a:gd name="connsiteY11" fmla="*/ 1752600 h 1809750"/>
              <a:gd name="connsiteX12" fmla="*/ 838200 w 3171825"/>
              <a:gd name="connsiteY12" fmla="*/ 1685925 h 1809750"/>
              <a:gd name="connsiteX13" fmla="*/ 838200 w 3171825"/>
              <a:gd name="connsiteY13" fmla="*/ 1685925 h 1809750"/>
              <a:gd name="connsiteX14" fmla="*/ 885825 w 3171825"/>
              <a:gd name="connsiteY14" fmla="*/ 1638300 h 1809750"/>
              <a:gd name="connsiteX15" fmla="*/ 923925 w 3171825"/>
              <a:gd name="connsiteY15" fmla="*/ 1752600 h 1809750"/>
              <a:gd name="connsiteX16" fmla="*/ 1076325 w 3171825"/>
              <a:gd name="connsiteY16" fmla="*/ 1743075 h 1809750"/>
              <a:gd name="connsiteX17" fmla="*/ 1123950 w 3171825"/>
              <a:gd name="connsiteY17" fmla="*/ 1695450 h 1809750"/>
              <a:gd name="connsiteX18" fmla="*/ 1133475 w 3171825"/>
              <a:gd name="connsiteY18" fmla="*/ 1733550 h 1809750"/>
              <a:gd name="connsiteX19" fmla="*/ 1200150 w 3171825"/>
              <a:gd name="connsiteY19" fmla="*/ 1647825 h 1809750"/>
              <a:gd name="connsiteX20" fmla="*/ 1209675 w 3171825"/>
              <a:gd name="connsiteY20" fmla="*/ 1762125 h 1809750"/>
              <a:gd name="connsiteX21" fmla="*/ 1609725 w 3171825"/>
              <a:gd name="connsiteY21" fmla="*/ 1676400 h 1809750"/>
              <a:gd name="connsiteX22" fmla="*/ 2362200 w 3171825"/>
              <a:gd name="connsiteY22" fmla="*/ 1504950 h 1809750"/>
              <a:gd name="connsiteX23" fmla="*/ 2733675 w 3171825"/>
              <a:gd name="connsiteY23" fmla="*/ 1476375 h 1809750"/>
              <a:gd name="connsiteX24" fmla="*/ 2924175 w 3171825"/>
              <a:gd name="connsiteY24" fmla="*/ 1581150 h 1809750"/>
              <a:gd name="connsiteX25" fmla="*/ 2990850 w 3171825"/>
              <a:gd name="connsiteY25" fmla="*/ 1485900 h 1809750"/>
              <a:gd name="connsiteX26" fmla="*/ 3019425 w 3171825"/>
              <a:gd name="connsiteY26" fmla="*/ 1590675 h 1809750"/>
              <a:gd name="connsiteX27" fmla="*/ 3057525 w 3171825"/>
              <a:gd name="connsiteY27" fmla="*/ 1571625 h 1809750"/>
              <a:gd name="connsiteX28" fmla="*/ 3076575 w 3171825"/>
              <a:gd name="connsiteY28" fmla="*/ 1628775 h 1809750"/>
              <a:gd name="connsiteX29" fmla="*/ 3114675 w 3171825"/>
              <a:gd name="connsiteY29" fmla="*/ 1571625 h 1809750"/>
              <a:gd name="connsiteX30" fmla="*/ 3143250 w 3171825"/>
              <a:gd name="connsiteY30" fmla="*/ 1171575 h 1809750"/>
              <a:gd name="connsiteX31" fmla="*/ 3171825 w 3171825"/>
              <a:gd name="connsiteY31" fmla="*/ 1809750 h 1809750"/>
              <a:gd name="connsiteX32" fmla="*/ 3171825 w 3171825"/>
              <a:gd name="connsiteY32" fmla="*/ 1781175 h 1809750"/>
              <a:gd name="connsiteX33" fmla="*/ 3171825 w 3171825"/>
              <a:gd name="connsiteY33" fmla="*/ 1800225 h 1809750"/>
              <a:gd name="connsiteX34" fmla="*/ 0 w 3171825"/>
              <a:gd name="connsiteY34" fmla="*/ 179070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1825" h="1809750">
                <a:moveTo>
                  <a:pt x="0" y="1790700"/>
                </a:moveTo>
                <a:lnTo>
                  <a:pt x="85725" y="85725"/>
                </a:lnTo>
                <a:lnTo>
                  <a:pt x="114300" y="0"/>
                </a:lnTo>
                <a:lnTo>
                  <a:pt x="133350" y="200025"/>
                </a:lnTo>
                <a:lnTo>
                  <a:pt x="190500" y="923925"/>
                </a:lnTo>
                <a:lnTo>
                  <a:pt x="266700" y="1438275"/>
                </a:lnTo>
                <a:lnTo>
                  <a:pt x="314325" y="1600200"/>
                </a:lnTo>
                <a:lnTo>
                  <a:pt x="447675" y="1685925"/>
                </a:lnTo>
                <a:lnTo>
                  <a:pt x="619125" y="1771650"/>
                </a:lnTo>
                <a:lnTo>
                  <a:pt x="742950" y="1762125"/>
                </a:lnTo>
                <a:lnTo>
                  <a:pt x="781050" y="1714500"/>
                </a:lnTo>
                <a:lnTo>
                  <a:pt x="800100" y="1752600"/>
                </a:lnTo>
                <a:lnTo>
                  <a:pt x="838200" y="1685925"/>
                </a:lnTo>
                <a:lnTo>
                  <a:pt x="838200" y="1685925"/>
                </a:lnTo>
                <a:lnTo>
                  <a:pt x="885825" y="1638300"/>
                </a:lnTo>
                <a:lnTo>
                  <a:pt x="923925" y="1752600"/>
                </a:lnTo>
                <a:lnTo>
                  <a:pt x="1076325" y="1743075"/>
                </a:lnTo>
                <a:lnTo>
                  <a:pt x="1123950" y="1695450"/>
                </a:lnTo>
                <a:lnTo>
                  <a:pt x="1133475" y="1733550"/>
                </a:lnTo>
                <a:lnTo>
                  <a:pt x="1200150" y="1647825"/>
                </a:lnTo>
                <a:lnTo>
                  <a:pt x="1209675" y="1762125"/>
                </a:lnTo>
                <a:lnTo>
                  <a:pt x="1609725" y="1676400"/>
                </a:lnTo>
                <a:lnTo>
                  <a:pt x="2362200" y="1504950"/>
                </a:lnTo>
                <a:lnTo>
                  <a:pt x="2733675" y="1476375"/>
                </a:lnTo>
                <a:lnTo>
                  <a:pt x="2924175" y="1581150"/>
                </a:lnTo>
                <a:lnTo>
                  <a:pt x="2990850" y="1485900"/>
                </a:lnTo>
                <a:lnTo>
                  <a:pt x="3019425" y="1590675"/>
                </a:lnTo>
                <a:lnTo>
                  <a:pt x="3057525" y="1571625"/>
                </a:lnTo>
                <a:lnTo>
                  <a:pt x="3076575" y="1628775"/>
                </a:lnTo>
                <a:lnTo>
                  <a:pt x="3114675" y="1571625"/>
                </a:lnTo>
                <a:lnTo>
                  <a:pt x="3143250" y="1171575"/>
                </a:lnTo>
                <a:lnTo>
                  <a:pt x="3171825" y="1809750"/>
                </a:lnTo>
                <a:lnTo>
                  <a:pt x="3171825" y="1781175"/>
                </a:lnTo>
                <a:lnTo>
                  <a:pt x="3171825" y="1800225"/>
                </a:lnTo>
                <a:lnTo>
                  <a:pt x="0" y="1790700"/>
                </a:lnTo>
                <a:close/>
              </a:path>
            </a:pathLst>
          </a:cu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graphicFrame>
        <p:nvGraphicFramePr>
          <p:cNvPr id="25" name="Object 3"/>
          <p:cNvGraphicFramePr>
            <a:graphicFrameLocks noChangeAspect="1"/>
          </p:cNvGraphicFramePr>
          <p:nvPr/>
        </p:nvGraphicFramePr>
        <p:xfrm>
          <a:off x="4277784" y="2603940"/>
          <a:ext cx="3591984" cy="1831138"/>
        </p:xfrm>
        <a:graphic>
          <a:graphicData uri="http://schemas.openxmlformats.org/presentationml/2006/ole">
            <p:oleObj spid="_x0000_s1188867" name="Bitmap Image" r:id="rId4" imgW="5200000" imgH="3323810" progId="PBrush">
              <p:embed/>
            </p:oleObj>
          </a:graphicData>
        </a:graphic>
      </p:graphicFrame>
      <p:sp>
        <p:nvSpPr>
          <p:cNvPr id="26" name="Freeform 25"/>
          <p:cNvSpPr/>
          <p:nvPr/>
        </p:nvSpPr>
        <p:spPr bwMode="auto">
          <a:xfrm>
            <a:off x="4538981" y="3305175"/>
            <a:ext cx="71120" cy="808673"/>
          </a:xfrm>
          <a:custGeom>
            <a:avLst/>
            <a:gdLst>
              <a:gd name="connsiteX0" fmla="*/ 69850 w 69850"/>
              <a:gd name="connsiteY0" fmla="*/ 0 h 1606550"/>
              <a:gd name="connsiteX1" fmla="*/ 0 w 69850"/>
              <a:gd name="connsiteY1" fmla="*/ 1606550 h 1606550"/>
              <a:gd name="connsiteX2" fmla="*/ 63500 w 69850"/>
              <a:gd name="connsiteY2" fmla="*/ 1606550 h 1606550"/>
              <a:gd name="connsiteX3" fmla="*/ 69850 w 69850"/>
              <a:gd name="connsiteY3" fmla="*/ 133350 h 1606550"/>
              <a:gd name="connsiteX4" fmla="*/ 69850 w 69850"/>
              <a:gd name="connsiteY4" fmla="*/ 133350 h 1606550"/>
              <a:gd name="connsiteX5" fmla="*/ 69850 w 69850"/>
              <a:gd name="connsiteY5" fmla="*/ 133350 h 1606550"/>
              <a:gd name="connsiteX0" fmla="*/ 63500 w 69850"/>
              <a:gd name="connsiteY0" fmla="*/ 76200 h 1473200"/>
              <a:gd name="connsiteX1" fmla="*/ 0 w 69850"/>
              <a:gd name="connsiteY1" fmla="*/ 1473200 h 1473200"/>
              <a:gd name="connsiteX2" fmla="*/ 63500 w 69850"/>
              <a:gd name="connsiteY2" fmla="*/ 1473200 h 1473200"/>
              <a:gd name="connsiteX3" fmla="*/ 69850 w 69850"/>
              <a:gd name="connsiteY3" fmla="*/ 0 h 1473200"/>
              <a:gd name="connsiteX4" fmla="*/ 69850 w 69850"/>
              <a:gd name="connsiteY4" fmla="*/ 0 h 1473200"/>
              <a:gd name="connsiteX5" fmla="*/ 69850 w 69850"/>
              <a:gd name="connsiteY5" fmla="*/ 0 h 1473200"/>
              <a:gd name="connsiteX0" fmla="*/ 63500 w 69850"/>
              <a:gd name="connsiteY0" fmla="*/ 76200 h 1473200"/>
              <a:gd name="connsiteX1" fmla="*/ 0 w 69850"/>
              <a:gd name="connsiteY1" fmla="*/ 1473200 h 1473200"/>
              <a:gd name="connsiteX2" fmla="*/ 63500 w 69850"/>
              <a:gd name="connsiteY2" fmla="*/ 1473200 h 1473200"/>
              <a:gd name="connsiteX3" fmla="*/ 69850 w 69850"/>
              <a:gd name="connsiteY3" fmla="*/ 0 h 1473200"/>
              <a:gd name="connsiteX4" fmla="*/ 69850 w 69850"/>
              <a:gd name="connsiteY4" fmla="*/ 0 h 1473200"/>
              <a:gd name="connsiteX5" fmla="*/ 50800 w 69850"/>
              <a:gd name="connsiteY5" fmla="*/ 95250 h 1473200"/>
              <a:gd name="connsiteX0" fmla="*/ 63500 w 84667"/>
              <a:gd name="connsiteY0" fmla="*/ 76200 h 1479550"/>
              <a:gd name="connsiteX1" fmla="*/ 0 w 84667"/>
              <a:gd name="connsiteY1" fmla="*/ 1473200 h 1479550"/>
              <a:gd name="connsiteX2" fmla="*/ 82550 w 84667"/>
              <a:gd name="connsiteY2" fmla="*/ 1479550 h 1479550"/>
              <a:gd name="connsiteX3" fmla="*/ 69850 w 84667"/>
              <a:gd name="connsiteY3" fmla="*/ 0 h 1479550"/>
              <a:gd name="connsiteX4" fmla="*/ 69850 w 84667"/>
              <a:gd name="connsiteY4" fmla="*/ 0 h 1479550"/>
              <a:gd name="connsiteX5" fmla="*/ 50800 w 84667"/>
              <a:gd name="connsiteY5" fmla="*/ 95250 h 147955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5" fmla="*/ 50800 w 92287"/>
              <a:gd name="connsiteY5" fmla="*/ 95250 h 147320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0" fmla="*/ 63500 w 92287"/>
              <a:gd name="connsiteY0" fmla="*/ 7620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 name="connsiteX5" fmla="*/ 63500 w 92287"/>
              <a:gd name="connsiteY5" fmla="*/ 76200 h 1473200"/>
              <a:gd name="connsiteX0" fmla="*/ 69850 w 92287"/>
              <a:gd name="connsiteY0" fmla="*/ 0 h 1473200"/>
              <a:gd name="connsiteX1" fmla="*/ 0 w 92287"/>
              <a:gd name="connsiteY1" fmla="*/ 1473200 h 1473200"/>
              <a:gd name="connsiteX2" fmla="*/ 90170 w 92287"/>
              <a:gd name="connsiteY2" fmla="*/ 1471930 h 1473200"/>
              <a:gd name="connsiteX3" fmla="*/ 69850 w 92287"/>
              <a:gd name="connsiteY3" fmla="*/ 0 h 1473200"/>
              <a:gd name="connsiteX4" fmla="*/ 69850 w 92287"/>
              <a:gd name="connsiteY4" fmla="*/ 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87" h="1473200">
                <a:moveTo>
                  <a:pt x="69850" y="0"/>
                </a:moveTo>
                <a:lnTo>
                  <a:pt x="0" y="1473200"/>
                </a:lnTo>
                <a:lnTo>
                  <a:pt x="90170" y="1471930"/>
                </a:lnTo>
                <a:cubicBezTo>
                  <a:pt x="92287" y="980863"/>
                  <a:pt x="67733" y="491067"/>
                  <a:pt x="69850" y="0"/>
                </a:cubicBezTo>
                <a:lnTo>
                  <a:pt x="69850" y="0"/>
                </a:lnTo>
                <a:close/>
              </a:path>
            </a:pathLst>
          </a:cu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27" name="Rectangular Callout 26"/>
          <p:cNvSpPr/>
          <p:nvPr/>
        </p:nvSpPr>
        <p:spPr bwMode="auto">
          <a:xfrm>
            <a:off x="698500" y="3302001"/>
            <a:ext cx="3352800" cy="774700"/>
          </a:xfrm>
          <a:prstGeom prst="wedgeRectCallout">
            <a:avLst>
              <a:gd name="adj1" fmla="val 65518"/>
              <a:gd name="adj2" fmla="val 40053"/>
            </a:avLst>
          </a:pr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rebuchet MS" pitchFamily="34" charset="0"/>
              </a:rPr>
              <a:t>This portion of low energy SE (&lt;0.5eV) will be attracted and miss</a:t>
            </a:r>
            <a:r>
              <a:rPr kumimoji="0" lang="en-US" sz="1200" b="1" i="0" u="none" strike="noStrike" cap="none" normalizeH="0" dirty="0" smtClean="0">
                <a:ln>
                  <a:noFill/>
                </a:ln>
                <a:solidFill>
                  <a:schemeClr val="tx1"/>
                </a:solidFill>
                <a:effectLst/>
                <a:latin typeface="Trebuchet MS" pitchFamily="34" charset="0"/>
              </a:rPr>
              <a:t> the detector due to high resistant</a:t>
            </a:r>
            <a:r>
              <a:rPr kumimoji="0" lang="en-US" sz="1200" b="1" i="0" u="none" strike="noStrike" cap="none" normalizeH="0" baseline="0" dirty="0" smtClean="0">
                <a:ln>
                  <a:noFill/>
                </a:ln>
                <a:solidFill>
                  <a:schemeClr val="tx1"/>
                </a:solidFill>
                <a:effectLst/>
                <a:latin typeface="Trebuchet MS" pitchFamily="34" charset="0"/>
              </a:rPr>
              <a:t> </a:t>
            </a:r>
          </a:p>
        </p:txBody>
      </p:sp>
      <p:sp>
        <p:nvSpPr>
          <p:cNvPr id="28" name="Rectangular Callout 27"/>
          <p:cNvSpPr/>
          <p:nvPr/>
        </p:nvSpPr>
        <p:spPr bwMode="auto">
          <a:xfrm>
            <a:off x="711200" y="2565400"/>
            <a:ext cx="3378200" cy="508001"/>
          </a:xfrm>
          <a:prstGeom prst="wedgeRectCallout">
            <a:avLst>
              <a:gd name="adj1" fmla="val 66425"/>
              <a:gd name="adj2" fmla="val 108656"/>
            </a:avLst>
          </a:prstGeom>
          <a:solidFill>
            <a:schemeClr val="accent1">
              <a:lumMod val="9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rebuchet MS" pitchFamily="34" charset="0"/>
              </a:rPr>
              <a:t>All electrons from 0eV</a:t>
            </a:r>
            <a:r>
              <a:rPr kumimoji="0" lang="en-US" sz="1200" b="1" i="0" u="none" strike="noStrike" cap="none" normalizeH="0" dirty="0" smtClean="0">
                <a:ln>
                  <a:noFill/>
                </a:ln>
                <a:solidFill>
                  <a:schemeClr val="tx1"/>
                </a:solidFill>
                <a:effectLst/>
                <a:latin typeface="Trebuchet MS" pitchFamily="34" charset="0"/>
              </a:rPr>
              <a:t> to LE will be detected if contact is normal</a:t>
            </a:r>
            <a:endParaRPr kumimoji="0" lang="en-US" sz="1200" b="1" i="0" u="none" strike="noStrike" cap="none" normalizeH="0" baseline="0" dirty="0" smtClean="0">
              <a:ln>
                <a:noFill/>
              </a:ln>
              <a:solidFill>
                <a:schemeClr val="tx1"/>
              </a:solidFill>
              <a:effectLst/>
              <a:latin typeface="Trebuchet MS" pitchFamily="34" charset="0"/>
            </a:endParaRPr>
          </a:p>
        </p:txBody>
      </p:sp>
      <p:sp>
        <p:nvSpPr>
          <p:cNvPr id="30" name="Rectangular Callout 29"/>
          <p:cNvSpPr/>
          <p:nvPr/>
        </p:nvSpPr>
        <p:spPr bwMode="auto">
          <a:xfrm flipH="1">
            <a:off x="7823200" y="2997201"/>
            <a:ext cx="1168400" cy="946134"/>
          </a:xfrm>
          <a:prstGeom prst="wedgeRectCallout">
            <a:avLst>
              <a:gd name="adj1" fmla="val 99907"/>
              <a:gd name="adj2" fmla="val 55292"/>
            </a:avLst>
          </a:prstGeom>
          <a:solidFill>
            <a:srgbClr val="FF0000">
              <a:alpha val="85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rebuchet MS" pitchFamily="34" charset="0"/>
              </a:rPr>
              <a:t>Higher energy Electrons filtered</a:t>
            </a:r>
          </a:p>
        </p:txBody>
      </p:sp>
      <p:sp>
        <p:nvSpPr>
          <p:cNvPr id="38" name="Right Arrow 37"/>
          <p:cNvSpPr/>
          <p:nvPr/>
        </p:nvSpPr>
        <p:spPr bwMode="auto">
          <a:xfrm>
            <a:off x="4707467" y="3056346"/>
            <a:ext cx="3132667" cy="220254"/>
          </a:xfrm>
          <a:prstGeom prst="rightArrow">
            <a:avLst/>
          </a:prstGeom>
          <a:solidFill>
            <a:srgbClr val="FF0000">
              <a:alpha val="85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39" name="TextBox 38"/>
          <p:cNvSpPr txBox="1"/>
          <p:nvPr/>
        </p:nvSpPr>
        <p:spPr>
          <a:xfrm>
            <a:off x="863601" y="2082800"/>
            <a:ext cx="2760133" cy="646331"/>
          </a:xfrm>
          <a:prstGeom prst="rect">
            <a:avLst/>
          </a:prstGeom>
          <a:noFill/>
        </p:spPr>
        <p:txBody>
          <a:bodyPr wrap="square" rtlCol="0">
            <a:spAutoFit/>
          </a:bodyPr>
          <a:lstStyle/>
          <a:p>
            <a:r>
              <a:rPr lang="en-US" dirty="0" smtClean="0">
                <a:latin typeface="Trebuchet MS" pitchFamily="34" charset="0"/>
              </a:rPr>
              <a:t>Contrast =</a:t>
            </a:r>
            <a:r>
              <a:rPr lang="en-US" dirty="0" smtClean="0">
                <a:latin typeface="Trebuchet MS" pitchFamily="34" charset="0"/>
                <a:sym typeface="Symbol"/>
              </a:rPr>
              <a:t>     /       0</a:t>
            </a:r>
            <a:endParaRPr lang="en-US" dirty="0">
              <a:latin typeface="Trebuchet MS" pitchFamily="34" charset="0"/>
            </a:endParaRPr>
          </a:p>
        </p:txBody>
      </p:sp>
      <p:sp>
        <p:nvSpPr>
          <p:cNvPr id="40" name="Rectangle 39"/>
          <p:cNvSpPr/>
          <p:nvPr/>
        </p:nvSpPr>
        <p:spPr bwMode="auto">
          <a:xfrm>
            <a:off x="2895600" y="2184401"/>
            <a:ext cx="220133" cy="152400"/>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41" name="Rectangle 40"/>
          <p:cNvSpPr/>
          <p:nvPr/>
        </p:nvSpPr>
        <p:spPr bwMode="auto">
          <a:xfrm>
            <a:off x="2269067" y="2184402"/>
            <a:ext cx="220133" cy="152400"/>
          </a:xfrm>
          <a:prstGeom prst="rect">
            <a:avLst/>
          </a:pr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42" name="TextBox 41"/>
          <p:cNvSpPr txBox="1"/>
          <p:nvPr/>
        </p:nvSpPr>
        <p:spPr>
          <a:xfrm>
            <a:off x="914403" y="4165561"/>
            <a:ext cx="2472267" cy="369332"/>
          </a:xfrm>
          <a:prstGeom prst="rect">
            <a:avLst/>
          </a:prstGeom>
          <a:noFill/>
        </p:spPr>
        <p:txBody>
          <a:bodyPr wrap="square" rtlCol="0">
            <a:spAutoFit/>
          </a:bodyPr>
          <a:lstStyle/>
          <a:p>
            <a:r>
              <a:rPr lang="en-US" dirty="0" smtClean="0">
                <a:latin typeface="Trebuchet MS" pitchFamily="34" charset="0"/>
              </a:rPr>
              <a:t>Contrast =</a:t>
            </a:r>
            <a:r>
              <a:rPr lang="en-US" dirty="0" smtClean="0">
                <a:latin typeface="Trebuchet MS" pitchFamily="34" charset="0"/>
                <a:sym typeface="Symbol"/>
              </a:rPr>
              <a:t>     / </a:t>
            </a:r>
            <a:endParaRPr lang="en-US" dirty="0">
              <a:latin typeface="Trebuchet MS" pitchFamily="34" charset="0"/>
            </a:endParaRPr>
          </a:p>
        </p:txBody>
      </p:sp>
      <p:sp>
        <p:nvSpPr>
          <p:cNvPr id="43" name="Rectangle 42"/>
          <p:cNvSpPr/>
          <p:nvPr/>
        </p:nvSpPr>
        <p:spPr bwMode="auto">
          <a:xfrm>
            <a:off x="2946402" y="4305262"/>
            <a:ext cx="220133" cy="152400"/>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44" name="Rectangle 43"/>
          <p:cNvSpPr/>
          <p:nvPr/>
        </p:nvSpPr>
        <p:spPr bwMode="auto">
          <a:xfrm>
            <a:off x="2319869" y="4305263"/>
            <a:ext cx="220133" cy="152400"/>
          </a:xfrm>
          <a:prstGeom prst="rect">
            <a:avLst/>
          </a:prstGeom>
          <a:solidFill>
            <a:srgbClr val="FFC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 pitchFamily="34" charset="0"/>
            </a:endParaRPr>
          </a:p>
        </p:txBody>
      </p:sp>
      <p:sp>
        <p:nvSpPr>
          <p:cNvPr id="45" name="TextBox 44"/>
          <p:cNvSpPr txBox="1"/>
          <p:nvPr/>
        </p:nvSpPr>
        <p:spPr>
          <a:xfrm>
            <a:off x="3293534" y="4521199"/>
            <a:ext cx="4910667" cy="338554"/>
          </a:xfrm>
          <a:prstGeom prst="rect">
            <a:avLst/>
          </a:prstGeom>
          <a:solidFill>
            <a:schemeClr val="bg2">
              <a:lumMod val="40000"/>
              <a:lumOff val="60000"/>
            </a:schemeClr>
          </a:solidFill>
        </p:spPr>
        <p:txBody>
          <a:bodyPr wrap="square" rtlCol="0">
            <a:spAutoFit/>
          </a:bodyPr>
          <a:lstStyle/>
          <a:p>
            <a:r>
              <a:rPr lang="en-US" sz="1600" dirty="0" smtClean="0">
                <a:solidFill>
                  <a:srgbClr val="FF0000"/>
                </a:solidFill>
                <a:latin typeface="Trebuchet MS" pitchFamily="34" charset="0"/>
              </a:rPr>
              <a:t>More average is needed for this case</a:t>
            </a:r>
            <a:endParaRPr lang="en-US" sz="1600" dirty="0">
              <a:solidFill>
                <a:srgbClr val="FF0000"/>
              </a:solidFill>
              <a:latin typeface="Trebuchet MS"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idx="4294967295"/>
          </p:nvPr>
        </p:nvSpPr>
        <p:spPr>
          <a:xfrm>
            <a:off x="1" y="0"/>
            <a:ext cx="9143999" cy="409575"/>
          </a:xfrm>
          <a:prstGeom prst="rect">
            <a:avLst/>
          </a:prstGeom>
          <a:solidFill>
            <a:schemeClr val="bg1"/>
          </a:solidFill>
        </p:spPr>
        <p:txBody>
          <a:bodyPr/>
          <a:lstStyle/>
          <a:p>
            <a:pPr algn="l" eaLnBrk="1" hangingPunct="1"/>
            <a:r>
              <a:rPr lang="en-GB" sz="2800" b="1" dirty="0" smtClean="0">
                <a:solidFill>
                  <a:schemeClr val="tx1"/>
                </a:solidFill>
                <a:latin typeface="Trebuchet MSTrebuchet MS"/>
              </a:rPr>
              <a:t>P Leak Behaviour btw Different DR – Negative Mode </a:t>
            </a:r>
            <a:endParaRPr lang="en-US" altLang="zh-TW" sz="2800" b="1" dirty="0" smtClean="0">
              <a:solidFill>
                <a:schemeClr val="tx1"/>
              </a:solidFill>
              <a:latin typeface="Trebuchet MSTrebuchet MS"/>
              <a:ea typeface="新細明體" pitchFamily="18" charset="-120"/>
            </a:endParaRPr>
          </a:p>
        </p:txBody>
      </p:sp>
      <p:sp>
        <p:nvSpPr>
          <p:cNvPr id="5123" name="Line 99"/>
          <p:cNvSpPr>
            <a:spLocks noChangeShapeType="1"/>
          </p:cNvSpPr>
          <p:nvPr/>
        </p:nvSpPr>
        <p:spPr bwMode="auto">
          <a:xfrm flipV="1">
            <a:off x="4687889" y="1605054"/>
            <a:ext cx="765175" cy="519113"/>
          </a:xfrm>
          <a:prstGeom prst="line">
            <a:avLst/>
          </a:prstGeom>
          <a:noFill/>
          <a:ln w="50800">
            <a:solidFill>
              <a:srgbClr val="000000"/>
            </a:solidFill>
            <a:round/>
            <a:headEnd/>
            <a:tailEnd type="triangle" w="med" len="med"/>
          </a:ln>
        </p:spPr>
        <p:txBody>
          <a:bodyPr/>
          <a:lstStyle/>
          <a:p>
            <a:endParaRPr lang="zh-TW" altLang="en-US" sz="1200">
              <a:latin typeface="Trebuchet MSTrebuchet MS"/>
            </a:endParaRPr>
          </a:p>
        </p:txBody>
      </p:sp>
      <p:sp>
        <p:nvSpPr>
          <p:cNvPr id="5124" name="Line 100"/>
          <p:cNvSpPr>
            <a:spLocks noChangeShapeType="1"/>
          </p:cNvSpPr>
          <p:nvPr/>
        </p:nvSpPr>
        <p:spPr bwMode="auto">
          <a:xfrm>
            <a:off x="4676775" y="2324192"/>
            <a:ext cx="800100" cy="469106"/>
          </a:xfrm>
          <a:prstGeom prst="line">
            <a:avLst/>
          </a:prstGeom>
          <a:noFill/>
          <a:ln w="50800">
            <a:solidFill>
              <a:srgbClr val="000000"/>
            </a:solidFill>
            <a:round/>
            <a:headEnd/>
            <a:tailEnd type="triangle" w="med" len="med"/>
          </a:ln>
        </p:spPr>
        <p:txBody>
          <a:bodyPr/>
          <a:lstStyle/>
          <a:p>
            <a:endParaRPr lang="zh-TW" altLang="en-US" sz="1200">
              <a:latin typeface="Trebuchet MSTrebuchet MS"/>
            </a:endParaRPr>
          </a:p>
        </p:txBody>
      </p:sp>
      <p:sp>
        <p:nvSpPr>
          <p:cNvPr id="5125" name="Rectangle 101"/>
          <p:cNvSpPr>
            <a:spLocks noChangeArrowheads="1"/>
          </p:cNvSpPr>
          <p:nvPr/>
        </p:nvSpPr>
        <p:spPr bwMode="auto">
          <a:xfrm>
            <a:off x="5962650" y="540544"/>
            <a:ext cx="2273300" cy="2195513"/>
          </a:xfrm>
          <a:prstGeom prst="rect">
            <a:avLst/>
          </a:prstGeom>
          <a:solidFill>
            <a:srgbClr val="CCFFFF"/>
          </a:solidFill>
          <a:ln w="9525">
            <a:solidFill>
              <a:schemeClr val="tx1"/>
            </a:solidFill>
            <a:miter lim="800000"/>
            <a:headEnd/>
            <a:tailEnd/>
          </a:ln>
        </p:spPr>
        <p:txBody>
          <a:bodyPr wrap="none" anchor="ctr"/>
          <a:lstStyle/>
          <a:p>
            <a:endParaRPr lang="zh-TW" altLang="zh-TW" sz="1200">
              <a:latin typeface="Trebuchet MSTrebuchet MS"/>
            </a:endParaRPr>
          </a:p>
        </p:txBody>
      </p:sp>
      <p:sp>
        <p:nvSpPr>
          <p:cNvPr id="5126" name="Text Box 102"/>
          <p:cNvSpPr txBox="1">
            <a:spLocks noChangeArrowheads="1"/>
          </p:cNvSpPr>
          <p:nvPr/>
        </p:nvSpPr>
        <p:spPr bwMode="auto">
          <a:xfrm rot="-2440962">
            <a:off x="4381501" y="1402261"/>
            <a:ext cx="1666875" cy="276999"/>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With Larger DR</a:t>
            </a:r>
          </a:p>
        </p:txBody>
      </p:sp>
      <p:sp>
        <p:nvSpPr>
          <p:cNvPr id="5127" name="Rectangle 103"/>
          <p:cNvSpPr>
            <a:spLocks noChangeArrowheads="1"/>
          </p:cNvSpPr>
          <p:nvPr/>
        </p:nvSpPr>
        <p:spPr bwMode="auto">
          <a:xfrm>
            <a:off x="6264276" y="1910953"/>
            <a:ext cx="1311275" cy="384572"/>
          </a:xfrm>
          <a:prstGeom prst="rect">
            <a:avLst/>
          </a:prstGeom>
          <a:solidFill>
            <a:srgbClr val="FFCC00"/>
          </a:solidFill>
          <a:ln w="9525">
            <a:solidFill>
              <a:srgbClr val="000000"/>
            </a:solidFill>
            <a:miter lim="800000"/>
            <a:headEnd/>
            <a:tailEnd/>
          </a:ln>
        </p:spPr>
        <p:txBody>
          <a:bodyPr/>
          <a:lstStyle/>
          <a:p>
            <a:endParaRPr lang="zh-TW" altLang="zh-TW" sz="1200">
              <a:latin typeface="Trebuchet MSTrebuchet MS"/>
            </a:endParaRPr>
          </a:p>
        </p:txBody>
      </p:sp>
      <p:sp>
        <p:nvSpPr>
          <p:cNvPr id="5128" name="Rectangle 104"/>
          <p:cNvSpPr>
            <a:spLocks noChangeArrowheads="1"/>
          </p:cNvSpPr>
          <p:nvPr/>
        </p:nvSpPr>
        <p:spPr bwMode="auto">
          <a:xfrm>
            <a:off x="6264275" y="1478756"/>
            <a:ext cx="1712913" cy="1200150"/>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nvGrpSpPr>
          <p:cNvPr id="2" name="Group 105"/>
          <p:cNvGrpSpPr>
            <a:grpSpLocks/>
          </p:cNvGrpSpPr>
          <p:nvPr/>
        </p:nvGrpSpPr>
        <p:grpSpPr bwMode="auto">
          <a:xfrm>
            <a:off x="6715125" y="1477566"/>
            <a:ext cx="304800" cy="435769"/>
            <a:chOff x="1582" y="1611"/>
            <a:chExt cx="142" cy="293"/>
          </a:xfrm>
        </p:grpSpPr>
        <p:sp>
          <p:nvSpPr>
            <p:cNvPr id="5311" name="Rectangle 106"/>
            <p:cNvSpPr>
              <a:spLocks noChangeArrowheads="1"/>
            </p:cNvSpPr>
            <p:nvPr/>
          </p:nvSpPr>
          <p:spPr bwMode="auto">
            <a:xfrm>
              <a:off x="1582"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312" name="Rectangle 107"/>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sp>
        <p:nvSpPr>
          <p:cNvPr id="5130" name="Rectangle 108"/>
          <p:cNvSpPr>
            <a:spLocks noChangeArrowheads="1"/>
          </p:cNvSpPr>
          <p:nvPr/>
        </p:nvSpPr>
        <p:spPr bwMode="auto">
          <a:xfrm>
            <a:off x="6276975" y="1897857"/>
            <a:ext cx="1697038" cy="32147"/>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131" name="Rectangle 109"/>
          <p:cNvSpPr>
            <a:spLocks noChangeArrowheads="1"/>
          </p:cNvSpPr>
          <p:nvPr/>
        </p:nvSpPr>
        <p:spPr bwMode="auto">
          <a:xfrm>
            <a:off x="5872163" y="1868182"/>
            <a:ext cx="115416"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   </a:t>
            </a:r>
            <a:endParaRPr lang="en-US" altLang="zh-TW" sz="1200" b="0">
              <a:latin typeface="Trebuchet MSTrebuchet MS"/>
              <a:ea typeface="SimSun" pitchFamily="2" charset="-122"/>
            </a:endParaRPr>
          </a:p>
        </p:txBody>
      </p:sp>
      <p:sp>
        <p:nvSpPr>
          <p:cNvPr id="5132" name="Rectangle 110"/>
          <p:cNvSpPr>
            <a:spLocks noChangeArrowheads="1"/>
          </p:cNvSpPr>
          <p:nvPr/>
        </p:nvSpPr>
        <p:spPr bwMode="auto">
          <a:xfrm>
            <a:off x="6362700" y="1910953"/>
            <a:ext cx="1016000" cy="223838"/>
          </a:xfrm>
          <a:prstGeom prst="rect">
            <a:avLst/>
          </a:prstGeom>
          <a:solidFill>
            <a:srgbClr val="C0C0C0"/>
          </a:solidFill>
          <a:ln w="9525">
            <a:solidFill>
              <a:srgbClr val="000000"/>
            </a:solidFill>
            <a:miter lim="800000"/>
            <a:headEnd/>
            <a:tailEnd/>
          </a:ln>
        </p:spPr>
        <p:txBody>
          <a:bodyPr/>
          <a:lstStyle/>
          <a:p>
            <a:endParaRPr lang="zh-TW" altLang="zh-TW" sz="1200">
              <a:latin typeface="Trebuchet MSTrebuchet MS"/>
            </a:endParaRPr>
          </a:p>
        </p:txBody>
      </p:sp>
      <p:sp>
        <p:nvSpPr>
          <p:cNvPr id="5133" name="Rectangle 111"/>
          <p:cNvSpPr>
            <a:spLocks noChangeArrowheads="1"/>
          </p:cNvSpPr>
          <p:nvPr/>
        </p:nvSpPr>
        <p:spPr bwMode="auto">
          <a:xfrm>
            <a:off x="6824663" y="1965722"/>
            <a:ext cx="206788"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200" b="0">
              <a:latin typeface="Trebuchet MSTrebuchet MS"/>
              <a:ea typeface="SimSun" pitchFamily="2" charset="-122"/>
            </a:endParaRPr>
          </a:p>
        </p:txBody>
      </p:sp>
      <p:grpSp>
        <p:nvGrpSpPr>
          <p:cNvPr id="3" name="Group 112"/>
          <p:cNvGrpSpPr>
            <a:grpSpLocks/>
          </p:cNvGrpSpPr>
          <p:nvPr/>
        </p:nvGrpSpPr>
        <p:grpSpPr bwMode="auto">
          <a:xfrm>
            <a:off x="6453188" y="2041923"/>
            <a:ext cx="215900" cy="244078"/>
            <a:chOff x="1276" y="2599"/>
            <a:chExt cx="101" cy="164"/>
          </a:xfrm>
        </p:grpSpPr>
        <p:sp>
          <p:nvSpPr>
            <p:cNvPr id="5307" name="Freeform 113"/>
            <p:cNvSpPr>
              <a:spLocks/>
            </p:cNvSpPr>
            <p:nvPr/>
          </p:nvSpPr>
          <p:spPr bwMode="auto">
            <a:xfrm>
              <a:off x="1276" y="2681"/>
              <a:ext cx="101" cy="46"/>
            </a:xfrm>
            <a:custGeom>
              <a:avLst/>
              <a:gdLst>
                <a:gd name="T0" fmla="*/ 102 w 202"/>
                <a:gd name="T1" fmla="*/ 93 h 93"/>
                <a:gd name="T2" fmla="*/ 202 w 202"/>
                <a:gd name="T3" fmla="*/ 0 h 93"/>
                <a:gd name="T4" fmla="*/ 0 w 202"/>
                <a:gd name="T5" fmla="*/ 0 h 93"/>
                <a:gd name="T6" fmla="*/ 102 w 202"/>
                <a:gd name="T7" fmla="*/ 93 h 93"/>
                <a:gd name="T8" fmla="*/ 0 60000 65536"/>
                <a:gd name="T9" fmla="*/ 0 60000 65536"/>
                <a:gd name="T10" fmla="*/ 0 60000 65536"/>
                <a:gd name="T11" fmla="*/ 0 60000 65536"/>
                <a:gd name="T12" fmla="*/ 0 w 202"/>
                <a:gd name="T13" fmla="*/ 0 h 93"/>
                <a:gd name="T14" fmla="*/ 202 w 202"/>
                <a:gd name="T15" fmla="*/ 93 h 93"/>
              </a:gdLst>
              <a:ahLst/>
              <a:cxnLst>
                <a:cxn ang="T8">
                  <a:pos x="T0" y="T1"/>
                </a:cxn>
                <a:cxn ang="T9">
                  <a:pos x="T2" y="T3"/>
                </a:cxn>
                <a:cxn ang="T10">
                  <a:pos x="T4" y="T5"/>
                </a:cxn>
                <a:cxn ang="T11">
                  <a:pos x="T6" y="T7"/>
                </a:cxn>
              </a:cxnLst>
              <a:rect l="T12" t="T13" r="T14" b="T15"/>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endParaRPr lang="zh-TW" altLang="en-US" sz="1200">
                <a:latin typeface="Trebuchet MSTrebuchet MS"/>
              </a:endParaRPr>
            </a:p>
          </p:txBody>
        </p:sp>
        <p:sp>
          <p:nvSpPr>
            <p:cNvPr id="5308" name="Line 114"/>
            <p:cNvSpPr>
              <a:spLocks noChangeShapeType="1"/>
            </p:cNvSpPr>
            <p:nvPr/>
          </p:nvSpPr>
          <p:spPr bwMode="auto">
            <a:xfrm>
              <a:off x="1276" y="2727"/>
              <a:ext cx="101" cy="1"/>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309" name="Line 115"/>
            <p:cNvSpPr>
              <a:spLocks noChangeShapeType="1"/>
            </p:cNvSpPr>
            <p:nvPr/>
          </p:nvSpPr>
          <p:spPr bwMode="auto">
            <a:xfrm>
              <a:off x="1326" y="2611"/>
              <a:ext cx="1" cy="152"/>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310" name="Oval 116"/>
            <p:cNvSpPr>
              <a:spLocks noChangeArrowheads="1"/>
            </p:cNvSpPr>
            <p:nvPr/>
          </p:nvSpPr>
          <p:spPr bwMode="auto">
            <a:xfrm>
              <a:off x="1306" y="2599"/>
              <a:ext cx="41" cy="24"/>
            </a:xfrm>
            <a:prstGeom prst="ellipse">
              <a:avLst/>
            </a:prstGeom>
            <a:solidFill>
              <a:srgbClr val="000000"/>
            </a:solidFill>
            <a:ln w="9525">
              <a:solidFill>
                <a:srgbClr val="000000"/>
              </a:solidFill>
              <a:round/>
              <a:headEnd/>
              <a:tailEnd/>
            </a:ln>
          </p:spPr>
          <p:txBody>
            <a:bodyPr/>
            <a:lstStyle/>
            <a:p>
              <a:endParaRPr lang="zh-TW" altLang="zh-TW" sz="1200">
                <a:latin typeface="Trebuchet MSTrebuchet MS"/>
              </a:endParaRPr>
            </a:p>
          </p:txBody>
        </p:sp>
      </p:grpSp>
      <p:sp>
        <p:nvSpPr>
          <p:cNvPr id="5135" name="Rectangle 117"/>
          <p:cNvSpPr>
            <a:spLocks noChangeArrowheads="1"/>
          </p:cNvSpPr>
          <p:nvPr/>
        </p:nvSpPr>
        <p:spPr bwMode="auto">
          <a:xfrm>
            <a:off x="6956426" y="2141935"/>
            <a:ext cx="489686"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200" b="0">
              <a:latin typeface="Trebuchet MSTrebuchet MS"/>
              <a:ea typeface="SimSun" pitchFamily="2" charset="-122"/>
            </a:endParaRPr>
          </a:p>
        </p:txBody>
      </p:sp>
      <p:sp>
        <p:nvSpPr>
          <p:cNvPr id="5136" name="Rectangle 118"/>
          <p:cNvSpPr>
            <a:spLocks noChangeArrowheads="1"/>
          </p:cNvSpPr>
          <p:nvPr/>
        </p:nvSpPr>
        <p:spPr bwMode="auto">
          <a:xfrm>
            <a:off x="6905626" y="2514601"/>
            <a:ext cx="431208"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200" b="0">
              <a:latin typeface="Trebuchet MSTrebuchet MS"/>
              <a:ea typeface="SimSun" pitchFamily="2" charset="-122"/>
            </a:endParaRPr>
          </a:p>
        </p:txBody>
      </p:sp>
      <p:sp>
        <p:nvSpPr>
          <p:cNvPr id="5137" name="Rectangle 119"/>
          <p:cNvSpPr>
            <a:spLocks noChangeArrowheads="1"/>
          </p:cNvSpPr>
          <p:nvPr/>
        </p:nvSpPr>
        <p:spPr bwMode="auto">
          <a:xfrm>
            <a:off x="6062664" y="732235"/>
            <a:ext cx="1366837" cy="184666"/>
          </a:xfrm>
          <a:prstGeom prst="rect">
            <a:avLst/>
          </a:prstGeom>
          <a:noFill/>
          <a:ln w="9525">
            <a:noFill/>
            <a:miter lim="800000"/>
            <a:headEnd/>
            <a:tailEnd/>
          </a:ln>
        </p:spPr>
        <p:txBody>
          <a:bodyPr lIns="0" tIns="0" rIns="0" bIns="0">
            <a:spAutoFit/>
          </a:bodyPr>
          <a:lstStyle/>
          <a:p>
            <a:pPr algn="l" eaLnBrk="0" hangingPunct="0"/>
            <a:r>
              <a:rPr lang="en-US" altLang="zh-TW" sz="1200">
                <a:solidFill>
                  <a:srgbClr val="000000"/>
                </a:solidFill>
                <a:latin typeface="Trebuchet MSTrebuchet MS"/>
                <a:ea typeface="SimSun" pitchFamily="2" charset="-122"/>
              </a:rPr>
              <a:t>Retarding Field </a:t>
            </a:r>
            <a:endParaRPr lang="en-US" altLang="zh-TW" sz="1200" b="0">
              <a:latin typeface="Trebuchet MSTrebuchet MS"/>
              <a:ea typeface="SimSun" pitchFamily="2" charset="-122"/>
            </a:endParaRPr>
          </a:p>
        </p:txBody>
      </p:sp>
      <p:grpSp>
        <p:nvGrpSpPr>
          <p:cNvPr id="4" name="Group 120"/>
          <p:cNvGrpSpPr>
            <a:grpSpLocks/>
          </p:cNvGrpSpPr>
          <p:nvPr/>
        </p:nvGrpSpPr>
        <p:grpSpPr bwMode="auto">
          <a:xfrm rot="10800000">
            <a:off x="6619875" y="617935"/>
            <a:ext cx="203200" cy="503634"/>
            <a:chOff x="1123" y="1092"/>
            <a:chExt cx="101" cy="423"/>
          </a:xfrm>
        </p:grpSpPr>
        <p:sp>
          <p:nvSpPr>
            <p:cNvPr id="5305" name="Rectangle 121"/>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306" name="Freeform 122"/>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sz="1200">
                <a:latin typeface="Trebuchet MSTrebuchet MS"/>
              </a:endParaRPr>
            </a:p>
          </p:txBody>
        </p:sp>
      </p:grpSp>
      <p:grpSp>
        <p:nvGrpSpPr>
          <p:cNvPr id="5" name="Group 123"/>
          <p:cNvGrpSpPr>
            <a:grpSpLocks/>
          </p:cNvGrpSpPr>
          <p:nvPr/>
        </p:nvGrpSpPr>
        <p:grpSpPr bwMode="auto">
          <a:xfrm>
            <a:off x="7291389" y="623888"/>
            <a:ext cx="217487" cy="733425"/>
            <a:chOff x="1436" y="1042"/>
            <a:chExt cx="101" cy="494"/>
          </a:xfrm>
        </p:grpSpPr>
        <p:sp>
          <p:nvSpPr>
            <p:cNvPr id="5303" name="Rectangle 124"/>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sz="1200">
                <a:latin typeface="Trebuchet MSTrebuchet MS"/>
              </a:endParaRPr>
            </a:p>
          </p:txBody>
        </p:sp>
        <p:sp>
          <p:nvSpPr>
            <p:cNvPr id="5304" name="Freeform 125"/>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sz="1200">
                <a:latin typeface="Trebuchet MSTrebuchet MS"/>
              </a:endParaRPr>
            </a:p>
          </p:txBody>
        </p:sp>
      </p:grpSp>
      <p:sp>
        <p:nvSpPr>
          <p:cNvPr id="5140" name="Rectangle 126"/>
          <p:cNvSpPr>
            <a:spLocks noChangeArrowheads="1"/>
          </p:cNvSpPr>
          <p:nvPr/>
        </p:nvSpPr>
        <p:spPr bwMode="auto">
          <a:xfrm>
            <a:off x="7526338" y="613172"/>
            <a:ext cx="181140"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200" b="0">
              <a:latin typeface="Trebuchet MSTrebuchet MS"/>
              <a:ea typeface="SimSun" pitchFamily="2" charset="-122"/>
            </a:endParaRPr>
          </a:p>
        </p:txBody>
      </p:sp>
      <p:grpSp>
        <p:nvGrpSpPr>
          <p:cNvPr id="6" name="Group 132"/>
          <p:cNvGrpSpPr>
            <a:grpSpLocks/>
          </p:cNvGrpSpPr>
          <p:nvPr/>
        </p:nvGrpSpPr>
        <p:grpSpPr bwMode="auto">
          <a:xfrm>
            <a:off x="6775451" y="1727598"/>
            <a:ext cx="98425" cy="69056"/>
            <a:chOff x="1610" y="1780"/>
            <a:chExt cx="46" cy="46"/>
          </a:xfrm>
        </p:grpSpPr>
        <p:sp>
          <p:nvSpPr>
            <p:cNvPr id="5301" name="Line 133"/>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302" name="Oval 134"/>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sp>
        <p:nvSpPr>
          <p:cNvPr id="5142" name="Freeform 136"/>
          <p:cNvSpPr>
            <a:spLocks/>
          </p:cNvSpPr>
          <p:nvPr/>
        </p:nvSpPr>
        <p:spPr bwMode="auto">
          <a:xfrm rot="2157">
            <a:off x="6737350" y="1275160"/>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143" name="Freeform 137"/>
          <p:cNvSpPr>
            <a:spLocks/>
          </p:cNvSpPr>
          <p:nvPr/>
        </p:nvSpPr>
        <p:spPr bwMode="auto">
          <a:xfrm rot="-30">
            <a:off x="6854825" y="1279923"/>
            <a:ext cx="90488" cy="186928"/>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144" name="Line 138"/>
          <p:cNvSpPr>
            <a:spLocks noChangeShapeType="1"/>
          </p:cNvSpPr>
          <p:nvPr/>
        </p:nvSpPr>
        <p:spPr bwMode="auto">
          <a:xfrm flipV="1">
            <a:off x="6851650" y="1121569"/>
            <a:ext cx="0" cy="346472"/>
          </a:xfrm>
          <a:prstGeom prst="line">
            <a:avLst/>
          </a:prstGeom>
          <a:noFill/>
          <a:ln w="12700">
            <a:solidFill>
              <a:schemeClr val="tx1"/>
            </a:solidFill>
            <a:round/>
            <a:headEnd/>
            <a:tailEnd type="triangle" w="med" len="med"/>
          </a:ln>
        </p:spPr>
        <p:txBody>
          <a:bodyPr/>
          <a:lstStyle/>
          <a:p>
            <a:endParaRPr lang="zh-TW" altLang="en-US" sz="1200">
              <a:latin typeface="Trebuchet MSTrebuchet MS"/>
            </a:endParaRPr>
          </a:p>
        </p:txBody>
      </p:sp>
      <p:sp>
        <p:nvSpPr>
          <p:cNvPr id="5145" name="Freeform 140"/>
          <p:cNvSpPr>
            <a:spLocks/>
          </p:cNvSpPr>
          <p:nvPr/>
        </p:nvSpPr>
        <p:spPr bwMode="auto">
          <a:xfrm rot="10800000">
            <a:off x="6858001" y="1816894"/>
            <a:ext cx="650875" cy="716756"/>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50800" cap="flat">
            <a:solidFill>
              <a:srgbClr val="000080"/>
            </a:solidFill>
            <a:prstDash val="sysDot"/>
            <a:round/>
            <a:headEnd/>
            <a:tailEnd type="triangle" w="med" len="med"/>
          </a:ln>
        </p:spPr>
        <p:txBody>
          <a:bodyPr/>
          <a:lstStyle/>
          <a:p>
            <a:endParaRPr lang="zh-TW" altLang="en-US" sz="1200">
              <a:latin typeface="Trebuchet MSTrebuchet MS"/>
            </a:endParaRPr>
          </a:p>
        </p:txBody>
      </p:sp>
      <p:sp>
        <p:nvSpPr>
          <p:cNvPr id="5146" name="Rectangle 141"/>
          <p:cNvSpPr>
            <a:spLocks noChangeArrowheads="1"/>
          </p:cNvSpPr>
          <p:nvPr/>
        </p:nvSpPr>
        <p:spPr bwMode="auto">
          <a:xfrm>
            <a:off x="7535256" y="2096691"/>
            <a:ext cx="466474" cy="184666"/>
          </a:xfrm>
          <a:prstGeom prst="rect">
            <a:avLst/>
          </a:prstGeom>
          <a:solidFill>
            <a:srgbClr val="0000CC"/>
          </a:solidFill>
          <a:ln w="9525">
            <a:noFill/>
            <a:miter lim="800000"/>
            <a:headEnd/>
            <a:tailEnd/>
          </a:ln>
        </p:spPr>
        <p:txBody>
          <a:bodyPr wrap="none" lIns="0" tIns="0" rIns="0" bIns="0">
            <a:spAutoFit/>
          </a:bodyPr>
          <a:lstStyle/>
          <a:p>
            <a:pPr algn="l" eaLnBrk="0" hangingPunct="0"/>
            <a:r>
              <a:rPr lang="en-US" altLang="zh-TW" sz="1200" dirty="0">
                <a:solidFill>
                  <a:schemeClr val="bg1"/>
                </a:solidFill>
                <a:latin typeface="Trebuchet MSTrebuchet MS"/>
                <a:ea typeface="SimSun" pitchFamily="2" charset="-122"/>
              </a:rPr>
              <a:t>P-leak</a:t>
            </a:r>
            <a:endParaRPr lang="en-US" altLang="zh-TW" sz="1200" b="0" dirty="0">
              <a:solidFill>
                <a:schemeClr val="bg1"/>
              </a:solidFill>
              <a:latin typeface="Trebuchet MSTrebuchet MS"/>
              <a:ea typeface="SimSun" pitchFamily="2" charset="-122"/>
            </a:endParaRPr>
          </a:p>
        </p:txBody>
      </p:sp>
      <p:sp>
        <p:nvSpPr>
          <p:cNvPr id="5147" name="Text Box 143"/>
          <p:cNvSpPr txBox="1">
            <a:spLocks noChangeArrowheads="1"/>
          </p:cNvSpPr>
          <p:nvPr/>
        </p:nvSpPr>
        <p:spPr bwMode="auto">
          <a:xfrm>
            <a:off x="7477075" y="1335881"/>
            <a:ext cx="1666875" cy="646331"/>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More SE could be suppressed from P leak</a:t>
            </a:r>
          </a:p>
        </p:txBody>
      </p:sp>
      <p:sp>
        <p:nvSpPr>
          <p:cNvPr id="5148" name="Rectangle 144"/>
          <p:cNvSpPr>
            <a:spLocks noChangeArrowheads="1"/>
          </p:cNvSpPr>
          <p:nvPr/>
        </p:nvSpPr>
        <p:spPr bwMode="auto">
          <a:xfrm>
            <a:off x="5964238" y="2861072"/>
            <a:ext cx="2273300" cy="2247900"/>
          </a:xfrm>
          <a:prstGeom prst="rect">
            <a:avLst/>
          </a:prstGeom>
          <a:solidFill>
            <a:srgbClr val="CCFFFF"/>
          </a:solidFill>
          <a:ln w="9525">
            <a:solidFill>
              <a:schemeClr val="tx1"/>
            </a:solidFill>
            <a:miter lim="800000"/>
            <a:headEnd/>
            <a:tailEnd/>
          </a:ln>
        </p:spPr>
        <p:txBody>
          <a:bodyPr wrap="none" anchor="ctr"/>
          <a:lstStyle/>
          <a:p>
            <a:endParaRPr lang="zh-TW" altLang="zh-TW" sz="1200">
              <a:latin typeface="Trebuchet MSTrebuchet MS"/>
            </a:endParaRPr>
          </a:p>
        </p:txBody>
      </p:sp>
      <p:sp>
        <p:nvSpPr>
          <p:cNvPr id="5149" name="Rectangle 145"/>
          <p:cNvSpPr>
            <a:spLocks noChangeArrowheads="1"/>
          </p:cNvSpPr>
          <p:nvPr/>
        </p:nvSpPr>
        <p:spPr bwMode="auto">
          <a:xfrm>
            <a:off x="6265864" y="4231481"/>
            <a:ext cx="1081087" cy="219075"/>
          </a:xfrm>
          <a:prstGeom prst="rect">
            <a:avLst/>
          </a:prstGeom>
          <a:solidFill>
            <a:srgbClr val="FFCC00"/>
          </a:solidFill>
          <a:ln w="9525">
            <a:solidFill>
              <a:srgbClr val="000000"/>
            </a:solidFill>
            <a:miter lim="800000"/>
            <a:headEnd/>
            <a:tailEnd/>
          </a:ln>
        </p:spPr>
        <p:txBody>
          <a:bodyPr/>
          <a:lstStyle/>
          <a:p>
            <a:endParaRPr lang="zh-TW" altLang="zh-TW" sz="1200">
              <a:latin typeface="Trebuchet MSTrebuchet MS"/>
            </a:endParaRPr>
          </a:p>
        </p:txBody>
      </p:sp>
      <p:sp>
        <p:nvSpPr>
          <p:cNvPr id="5150" name="Rectangle 146"/>
          <p:cNvSpPr>
            <a:spLocks noChangeArrowheads="1"/>
          </p:cNvSpPr>
          <p:nvPr/>
        </p:nvSpPr>
        <p:spPr bwMode="auto">
          <a:xfrm>
            <a:off x="6265863" y="3799285"/>
            <a:ext cx="1712912" cy="1200150"/>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nvGrpSpPr>
          <p:cNvPr id="7" name="Group 147"/>
          <p:cNvGrpSpPr>
            <a:grpSpLocks/>
          </p:cNvGrpSpPr>
          <p:nvPr/>
        </p:nvGrpSpPr>
        <p:grpSpPr bwMode="auto">
          <a:xfrm>
            <a:off x="6716713" y="3798094"/>
            <a:ext cx="177800" cy="435769"/>
            <a:chOff x="1582" y="1611"/>
            <a:chExt cx="142" cy="293"/>
          </a:xfrm>
        </p:grpSpPr>
        <p:sp>
          <p:nvSpPr>
            <p:cNvPr id="5299" name="Rectangle 148"/>
            <p:cNvSpPr>
              <a:spLocks noChangeArrowheads="1"/>
            </p:cNvSpPr>
            <p:nvPr/>
          </p:nvSpPr>
          <p:spPr bwMode="auto">
            <a:xfrm>
              <a:off x="1582"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300" name="Rectangle 149"/>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sp>
        <p:nvSpPr>
          <p:cNvPr id="5152" name="Rectangle 150"/>
          <p:cNvSpPr>
            <a:spLocks noChangeArrowheads="1"/>
          </p:cNvSpPr>
          <p:nvPr/>
        </p:nvSpPr>
        <p:spPr bwMode="auto">
          <a:xfrm>
            <a:off x="6278563" y="4218385"/>
            <a:ext cx="1697037" cy="32147"/>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153" name="Rectangle 152"/>
          <p:cNvSpPr>
            <a:spLocks noChangeArrowheads="1"/>
          </p:cNvSpPr>
          <p:nvPr/>
        </p:nvSpPr>
        <p:spPr bwMode="auto">
          <a:xfrm>
            <a:off x="6491289" y="4231482"/>
            <a:ext cx="644525" cy="111919"/>
          </a:xfrm>
          <a:prstGeom prst="rect">
            <a:avLst/>
          </a:prstGeom>
          <a:solidFill>
            <a:srgbClr val="C0C0C0"/>
          </a:solidFill>
          <a:ln w="9525">
            <a:solidFill>
              <a:srgbClr val="000000"/>
            </a:solidFill>
            <a:miter lim="800000"/>
            <a:headEnd/>
            <a:tailEnd/>
          </a:ln>
        </p:spPr>
        <p:txBody>
          <a:bodyPr/>
          <a:lstStyle/>
          <a:p>
            <a:endParaRPr lang="zh-TW" altLang="zh-TW" sz="1200">
              <a:latin typeface="Trebuchet MSTrebuchet MS"/>
            </a:endParaRPr>
          </a:p>
        </p:txBody>
      </p:sp>
      <p:sp>
        <p:nvSpPr>
          <p:cNvPr id="5154" name="Rectangle 153"/>
          <p:cNvSpPr>
            <a:spLocks noChangeArrowheads="1"/>
          </p:cNvSpPr>
          <p:nvPr/>
        </p:nvSpPr>
        <p:spPr bwMode="auto">
          <a:xfrm>
            <a:off x="6688138" y="4217194"/>
            <a:ext cx="206788" cy="184666"/>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200" b="0">
              <a:latin typeface="Trebuchet MSTrebuchet MS"/>
              <a:ea typeface="SimSun" pitchFamily="2" charset="-122"/>
            </a:endParaRPr>
          </a:p>
        </p:txBody>
      </p:sp>
      <p:sp>
        <p:nvSpPr>
          <p:cNvPr id="5155" name="Rectangle 159"/>
          <p:cNvSpPr>
            <a:spLocks noChangeArrowheads="1"/>
          </p:cNvSpPr>
          <p:nvPr/>
        </p:nvSpPr>
        <p:spPr bwMode="auto">
          <a:xfrm>
            <a:off x="6656388" y="4314826"/>
            <a:ext cx="489686"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200" b="0">
              <a:latin typeface="Trebuchet MSTrebuchet MS"/>
              <a:ea typeface="SimSun" pitchFamily="2" charset="-122"/>
            </a:endParaRPr>
          </a:p>
        </p:txBody>
      </p:sp>
      <p:sp>
        <p:nvSpPr>
          <p:cNvPr id="5156" name="Rectangle 160"/>
          <p:cNvSpPr>
            <a:spLocks noChangeArrowheads="1"/>
          </p:cNvSpPr>
          <p:nvPr/>
        </p:nvSpPr>
        <p:spPr bwMode="auto">
          <a:xfrm>
            <a:off x="6789738" y="4711303"/>
            <a:ext cx="431208"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200" b="0">
              <a:latin typeface="Trebuchet MSTrebuchet MS"/>
              <a:ea typeface="SimSun" pitchFamily="2" charset="-122"/>
            </a:endParaRPr>
          </a:p>
        </p:txBody>
      </p:sp>
      <p:sp>
        <p:nvSpPr>
          <p:cNvPr id="5157" name="Rectangle 161"/>
          <p:cNvSpPr>
            <a:spLocks noChangeArrowheads="1"/>
          </p:cNvSpPr>
          <p:nvPr/>
        </p:nvSpPr>
        <p:spPr bwMode="auto">
          <a:xfrm>
            <a:off x="6056314" y="3120628"/>
            <a:ext cx="1366837" cy="184666"/>
          </a:xfrm>
          <a:prstGeom prst="rect">
            <a:avLst/>
          </a:prstGeom>
          <a:noFill/>
          <a:ln w="9525">
            <a:noFill/>
            <a:miter lim="800000"/>
            <a:headEnd/>
            <a:tailEnd/>
          </a:ln>
        </p:spPr>
        <p:txBody>
          <a:bodyPr lIns="0" tIns="0" rIns="0" bIns="0">
            <a:spAutoFit/>
          </a:bodyPr>
          <a:lstStyle/>
          <a:p>
            <a:pPr algn="l" eaLnBrk="0" hangingPunct="0"/>
            <a:r>
              <a:rPr lang="en-US" altLang="zh-TW" sz="1200">
                <a:solidFill>
                  <a:srgbClr val="000000"/>
                </a:solidFill>
                <a:latin typeface="Trebuchet MSTrebuchet MS"/>
                <a:ea typeface="SimSun" pitchFamily="2" charset="-122"/>
              </a:rPr>
              <a:t>Retarding Field </a:t>
            </a:r>
            <a:endParaRPr lang="en-US" altLang="zh-TW" sz="1200" b="0">
              <a:latin typeface="Trebuchet MSTrebuchet MS"/>
              <a:ea typeface="SimSun" pitchFamily="2" charset="-122"/>
            </a:endParaRPr>
          </a:p>
        </p:txBody>
      </p:sp>
      <p:grpSp>
        <p:nvGrpSpPr>
          <p:cNvPr id="8" name="Group 162"/>
          <p:cNvGrpSpPr>
            <a:grpSpLocks/>
          </p:cNvGrpSpPr>
          <p:nvPr/>
        </p:nvGrpSpPr>
        <p:grpSpPr bwMode="auto">
          <a:xfrm rot="10800000">
            <a:off x="6621463" y="2938463"/>
            <a:ext cx="203200" cy="503635"/>
            <a:chOff x="1123" y="1092"/>
            <a:chExt cx="101" cy="423"/>
          </a:xfrm>
        </p:grpSpPr>
        <p:sp>
          <p:nvSpPr>
            <p:cNvPr id="5297" name="Rectangle 163"/>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298" name="Freeform 164"/>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sz="1200">
                <a:latin typeface="Trebuchet MSTrebuchet MS"/>
              </a:endParaRPr>
            </a:p>
          </p:txBody>
        </p:sp>
      </p:grpSp>
      <p:grpSp>
        <p:nvGrpSpPr>
          <p:cNvPr id="9" name="Group 165"/>
          <p:cNvGrpSpPr>
            <a:grpSpLocks/>
          </p:cNvGrpSpPr>
          <p:nvPr/>
        </p:nvGrpSpPr>
        <p:grpSpPr bwMode="auto">
          <a:xfrm>
            <a:off x="7292975" y="2944416"/>
            <a:ext cx="217488" cy="733425"/>
            <a:chOff x="1436" y="1042"/>
            <a:chExt cx="101" cy="494"/>
          </a:xfrm>
        </p:grpSpPr>
        <p:sp>
          <p:nvSpPr>
            <p:cNvPr id="5295" name="Rectangle 166"/>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sz="1200">
                <a:latin typeface="Trebuchet MSTrebuchet MS"/>
              </a:endParaRPr>
            </a:p>
          </p:txBody>
        </p:sp>
        <p:sp>
          <p:nvSpPr>
            <p:cNvPr id="5296" name="Freeform 167"/>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sz="1200">
                <a:latin typeface="Trebuchet MSTrebuchet MS"/>
              </a:endParaRPr>
            </a:p>
          </p:txBody>
        </p:sp>
      </p:grpSp>
      <p:sp>
        <p:nvSpPr>
          <p:cNvPr id="5160" name="Rectangle 168"/>
          <p:cNvSpPr>
            <a:spLocks noChangeArrowheads="1"/>
          </p:cNvSpPr>
          <p:nvPr/>
        </p:nvSpPr>
        <p:spPr bwMode="auto">
          <a:xfrm>
            <a:off x="7527926" y="2933701"/>
            <a:ext cx="181140" cy="18466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200" b="0">
              <a:latin typeface="Trebuchet MSTrebuchet MS"/>
              <a:ea typeface="SimSun" pitchFamily="2" charset="-122"/>
            </a:endParaRPr>
          </a:p>
        </p:txBody>
      </p:sp>
      <p:grpSp>
        <p:nvGrpSpPr>
          <p:cNvPr id="10" name="Group 174"/>
          <p:cNvGrpSpPr>
            <a:grpSpLocks/>
          </p:cNvGrpSpPr>
          <p:nvPr/>
        </p:nvGrpSpPr>
        <p:grpSpPr bwMode="auto">
          <a:xfrm>
            <a:off x="6777038" y="4048125"/>
            <a:ext cx="98425" cy="69056"/>
            <a:chOff x="1610" y="1780"/>
            <a:chExt cx="46" cy="46"/>
          </a:xfrm>
        </p:grpSpPr>
        <p:sp>
          <p:nvSpPr>
            <p:cNvPr id="5293" name="Line 175"/>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94" name="Oval 176"/>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sp>
        <p:nvSpPr>
          <p:cNvPr id="5162" name="Freeform 178"/>
          <p:cNvSpPr>
            <a:spLocks/>
          </p:cNvSpPr>
          <p:nvPr/>
        </p:nvSpPr>
        <p:spPr bwMode="auto">
          <a:xfrm rot="2157">
            <a:off x="6738938" y="3595688"/>
            <a:ext cx="95250" cy="188119"/>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163" name="Freeform 179"/>
          <p:cNvSpPr>
            <a:spLocks/>
          </p:cNvSpPr>
          <p:nvPr/>
        </p:nvSpPr>
        <p:spPr bwMode="auto">
          <a:xfrm rot="-30">
            <a:off x="6856414" y="3600450"/>
            <a:ext cx="90487" cy="186929"/>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164" name="Line 180"/>
          <p:cNvSpPr>
            <a:spLocks noChangeShapeType="1"/>
          </p:cNvSpPr>
          <p:nvPr/>
        </p:nvSpPr>
        <p:spPr bwMode="auto">
          <a:xfrm flipV="1">
            <a:off x="6853238" y="3442097"/>
            <a:ext cx="0" cy="346472"/>
          </a:xfrm>
          <a:prstGeom prst="line">
            <a:avLst/>
          </a:prstGeom>
          <a:noFill/>
          <a:ln w="12700">
            <a:solidFill>
              <a:schemeClr val="tx1"/>
            </a:solidFill>
            <a:round/>
            <a:headEnd/>
            <a:tailEnd type="triangle" w="med" len="med"/>
          </a:ln>
        </p:spPr>
        <p:txBody>
          <a:bodyPr/>
          <a:lstStyle/>
          <a:p>
            <a:endParaRPr lang="zh-TW" altLang="en-US" sz="1200">
              <a:latin typeface="Trebuchet MSTrebuchet MS"/>
            </a:endParaRPr>
          </a:p>
        </p:txBody>
      </p:sp>
      <p:sp>
        <p:nvSpPr>
          <p:cNvPr id="5165" name="Freeform 182"/>
          <p:cNvSpPr>
            <a:spLocks/>
          </p:cNvSpPr>
          <p:nvPr/>
        </p:nvSpPr>
        <p:spPr bwMode="auto">
          <a:xfrm rot="10800000">
            <a:off x="6764339" y="4142185"/>
            <a:ext cx="650875" cy="692944"/>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50800" cap="flat">
            <a:solidFill>
              <a:srgbClr val="003300"/>
            </a:solidFill>
            <a:prstDash val="sysDot"/>
            <a:round/>
            <a:headEnd/>
            <a:tailEnd type="triangle" w="med" len="med"/>
          </a:ln>
        </p:spPr>
        <p:txBody>
          <a:bodyPr/>
          <a:lstStyle/>
          <a:p>
            <a:endParaRPr lang="zh-TW" altLang="en-US" sz="1200">
              <a:latin typeface="Trebuchet MSTrebuchet MS"/>
            </a:endParaRPr>
          </a:p>
        </p:txBody>
      </p:sp>
      <p:sp>
        <p:nvSpPr>
          <p:cNvPr id="5166" name="Rectangle 183"/>
          <p:cNvSpPr>
            <a:spLocks noChangeArrowheads="1"/>
          </p:cNvSpPr>
          <p:nvPr/>
        </p:nvSpPr>
        <p:spPr bwMode="auto">
          <a:xfrm>
            <a:off x="7416801" y="4417219"/>
            <a:ext cx="466474" cy="184666"/>
          </a:xfrm>
          <a:prstGeom prst="rect">
            <a:avLst/>
          </a:prstGeom>
          <a:solidFill>
            <a:srgbClr val="003300"/>
          </a:solidFill>
          <a:ln w="9525">
            <a:noFill/>
            <a:miter lim="800000"/>
            <a:headEnd/>
            <a:tailEnd/>
          </a:ln>
        </p:spPr>
        <p:txBody>
          <a:bodyPr wrap="none" lIns="0" tIns="0" rIns="0" bIns="0">
            <a:spAutoFit/>
          </a:bodyPr>
          <a:lstStyle/>
          <a:p>
            <a:pPr algn="l" eaLnBrk="0" hangingPunct="0"/>
            <a:r>
              <a:rPr lang="en-US" altLang="zh-TW" sz="1200">
                <a:solidFill>
                  <a:schemeClr val="bg1"/>
                </a:solidFill>
                <a:latin typeface="Trebuchet MSTrebuchet MS"/>
                <a:ea typeface="SimSun" pitchFamily="2" charset="-122"/>
              </a:rPr>
              <a:t>P-leak</a:t>
            </a:r>
            <a:endParaRPr lang="en-US" altLang="zh-TW" sz="1200" b="0">
              <a:solidFill>
                <a:schemeClr val="bg1"/>
              </a:solidFill>
              <a:latin typeface="Trebuchet MSTrebuchet MS"/>
              <a:ea typeface="SimSun" pitchFamily="2" charset="-122"/>
            </a:endParaRPr>
          </a:p>
        </p:txBody>
      </p:sp>
      <p:sp>
        <p:nvSpPr>
          <p:cNvPr id="5167" name="Text Box 185"/>
          <p:cNvSpPr txBox="1">
            <a:spLocks noChangeArrowheads="1"/>
          </p:cNvSpPr>
          <p:nvPr/>
        </p:nvSpPr>
        <p:spPr bwMode="auto">
          <a:xfrm>
            <a:off x="7498048" y="3205162"/>
            <a:ext cx="1666875" cy="646331"/>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More SE could be suppressed from P leak</a:t>
            </a:r>
          </a:p>
        </p:txBody>
      </p:sp>
      <p:sp>
        <p:nvSpPr>
          <p:cNvPr id="5168" name="Text Box 186"/>
          <p:cNvSpPr txBox="1">
            <a:spLocks noChangeArrowheads="1"/>
          </p:cNvSpPr>
          <p:nvPr/>
        </p:nvSpPr>
        <p:spPr bwMode="auto">
          <a:xfrm rot="2272464">
            <a:off x="4464051" y="2790530"/>
            <a:ext cx="1666875" cy="276999"/>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a:solidFill>
                  <a:schemeClr val="bg1"/>
                </a:solidFill>
                <a:latin typeface="Trebuchet MSTrebuchet MS"/>
                <a:ea typeface="SimSun" pitchFamily="2" charset="-122"/>
              </a:rPr>
              <a:t>With Smaller DR</a:t>
            </a:r>
          </a:p>
        </p:txBody>
      </p:sp>
      <p:sp>
        <p:nvSpPr>
          <p:cNvPr id="5169" name="Text Box 290"/>
          <p:cNvSpPr txBox="1">
            <a:spLocks noChangeArrowheads="1"/>
          </p:cNvSpPr>
          <p:nvPr/>
        </p:nvSpPr>
        <p:spPr bwMode="auto">
          <a:xfrm>
            <a:off x="0" y="532300"/>
            <a:ext cx="5852146" cy="307777"/>
          </a:xfrm>
          <a:prstGeom prst="rect">
            <a:avLst/>
          </a:prstGeom>
          <a:noFill/>
          <a:ln w="9525">
            <a:noFill/>
            <a:miter lim="800000"/>
            <a:headEnd/>
            <a:tailEnd/>
          </a:ln>
        </p:spPr>
        <p:txBody>
          <a:bodyPr wrap="square">
            <a:spAutoFit/>
          </a:bodyPr>
          <a:lstStyle/>
          <a:p>
            <a:pPr algn="l" eaLnBrk="0" hangingPunct="0">
              <a:spcBef>
                <a:spcPct val="50000"/>
              </a:spcBef>
            </a:pPr>
            <a:r>
              <a:rPr lang="en-US" altLang="zh-TW" sz="1400" dirty="0">
                <a:latin typeface="Trebuchet MSTrebuchet MS"/>
                <a:ea typeface="SimSun" pitchFamily="2" charset="-122"/>
              </a:rPr>
              <a:t>Negative Mode = </a:t>
            </a:r>
            <a:r>
              <a:rPr lang="en-US" altLang="zh-TW" sz="1400" u="sng" dirty="0">
                <a:latin typeface="Trebuchet MSTrebuchet MS"/>
                <a:ea typeface="SimSun" pitchFamily="2" charset="-122"/>
              </a:rPr>
              <a:t>LE&gt;E2</a:t>
            </a:r>
            <a:r>
              <a:rPr lang="en-US" altLang="zh-TW" sz="1400" dirty="0">
                <a:latin typeface="Trebuchet MSTrebuchet MS"/>
                <a:ea typeface="SimSun" pitchFamily="2" charset="-122"/>
              </a:rPr>
              <a:t> at Weak Extraction or Retarding Field</a:t>
            </a:r>
          </a:p>
        </p:txBody>
      </p:sp>
      <p:grpSp>
        <p:nvGrpSpPr>
          <p:cNvPr id="11" name="Group 291"/>
          <p:cNvGrpSpPr>
            <a:grpSpLocks/>
          </p:cNvGrpSpPr>
          <p:nvPr/>
        </p:nvGrpSpPr>
        <p:grpSpPr bwMode="auto">
          <a:xfrm>
            <a:off x="365126" y="943067"/>
            <a:ext cx="4194175" cy="2470547"/>
            <a:chOff x="-2477" y="835"/>
            <a:chExt cx="2642" cy="2075"/>
          </a:xfrm>
        </p:grpSpPr>
        <p:grpSp>
          <p:nvGrpSpPr>
            <p:cNvPr id="12" name="Group 204"/>
            <p:cNvGrpSpPr>
              <a:grpSpLocks/>
            </p:cNvGrpSpPr>
            <p:nvPr/>
          </p:nvGrpSpPr>
          <p:grpSpPr bwMode="auto">
            <a:xfrm>
              <a:off x="-2477" y="835"/>
              <a:ext cx="2642" cy="2075"/>
              <a:chOff x="373" y="988"/>
              <a:chExt cx="2642" cy="2075"/>
            </a:xfrm>
          </p:grpSpPr>
          <p:sp>
            <p:nvSpPr>
              <p:cNvPr id="5208" name="Rectangle 205"/>
              <p:cNvSpPr>
                <a:spLocks noChangeArrowheads="1"/>
              </p:cNvSpPr>
              <p:nvPr/>
            </p:nvSpPr>
            <p:spPr bwMode="auto">
              <a:xfrm>
                <a:off x="373" y="988"/>
                <a:ext cx="2642" cy="1997"/>
              </a:xfrm>
              <a:prstGeom prst="rect">
                <a:avLst/>
              </a:prstGeom>
              <a:solidFill>
                <a:srgbClr val="CCFFFF"/>
              </a:solidFill>
              <a:ln w="9525">
                <a:solidFill>
                  <a:schemeClr val="tx1"/>
                </a:solidFill>
                <a:miter lim="800000"/>
                <a:headEnd/>
                <a:tailEnd/>
              </a:ln>
            </p:spPr>
            <p:txBody>
              <a:bodyPr wrap="none" anchor="ctr"/>
              <a:lstStyle/>
              <a:p>
                <a:endParaRPr lang="zh-TW" altLang="zh-TW" sz="1200">
                  <a:latin typeface="Trebuchet MSTrebuchet MS"/>
                </a:endParaRPr>
              </a:p>
            </p:txBody>
          </p:sp>
          <p:sp>
            <p:nvSpPr>
              <p:cNvPr id="5209" name="Text Box 206"/>
              <p:cNvSpPr txBox="1">
                <a:spLocks noChangeArrowheads="1"/>
              </p:cNvSpPr>
              <p:nvPr/>
            </p:nvSpPr>
            <p:spPr bwMode="auto">
              <a:xfrm>
                <a:off x="498" y="2830"/>
                <a:ext cx="2355" cy="233"/>
              </a:xfrm>
              <a:prstGeom prst="rect">
                <a:avLst/>
              </a:prstGeom>
              <a:noFill/>
              <a:ln w="9525">
                <a:noFill/>
                <a:miter lim="800000"/>
                <a:headEnd/>
                <a:tailEnd/>
              </a:ln>
            </p:spPr>
            <p:txBody>
              <a:bodyPr>
                <a:spAutoFit/>
              </a:bodyPr>
              <a:lstStyle/>
              <a:p>
                <a:pPr algn="l" eaLnBrk="0" hangingPunct="0">
                  <a:spcBef>
                    <a:spcPct val="50000"/>
                  </a:spcBef>
                </a:pPr>
                <a:r>
                  <a:rPr lang="en-US" altLang="zh-TW" sz="1200">
                    <a:latin typeface="Trebuchet MSTrebuchet MS"/>
                    <a:ea typeface="SimSun" pitchFamily="2" charset="-122"/>
                  </a:rPr>
                  <a:t>Simplified CMOS structure for analysis</a:t>
                </a:r>
              </a:p>
            </p:txBody>
          </p:sp>
          <p:sp>
            <p:nvSpPr>
              <p:cNvPr id="5210" name="Rectangle 207"/>
              <p:cNvSpPr>
                <a:spLocks noChangeArrowheads="1"/>
              </p:cNvSpPr>
              <p:nvPr/>
            </p:nvSpPr>
            <p:spPr bwMode="auto">
              <a:xfrm>
                <a:off x="1684" y="2142"/>
                <a:ext cx="921" cy="323"/>
              </a:xfrm>
              <a:prstGeom prst="rect">
                <a:avLst/>
              </a:prstGeom>
              <a:solidFill>
                <a:srgbClr val="FFCC00"/>
              </a:solidFill>
              <a:ln w="9525">
                <a:solidFill>
                  <a:srgbClr val="000000"/>
                </a:solidFill>
                <a:miter lim="800000"/>
                <a:headEnd/>
                <a:tailEnd/>
              </a:ln>
            </p:spPr>
            <p:txBody>
              <a:bodyPr/>
              <a:lstStyle/>
              <a:p>
                <a:endParaRPr lang="zh-TW" altLang="zh-TW" sz="1200">
                  <a:latin typeface="Trebuchet MSTrebuchet MS"/>
                </a:endParaRPr>
              </a:p>
            </p:txBody>
          </p:sp>
          <p:sp>
            <p:nvSpPr>
              <p:cNvPr id="5211" name="Rectangle 208"/>
              <p:cNvSpPr>
                <a:spLocks noChangeArrowheads="1"/>
              </p:cNvSpPr>
              <p:nvPr/>
            </p:nvSpPr>
            <p:spPr bwMode="auto">
              <a:xfrm>
                <a:off x="573" y="2142"/>
                <a:ext cx="922" cy="323"/>
              </a:xfrm>
              <a:prstGeom prst="rect">
                <a:avLst/>
              </a:prstGeom>
              <a:solidFill>
                <a:srgbClr val="FFCC00"/>
              </a:solidFill>
              <a:ln w="9525">
                <a:solidFill>
                  <a:srgbClr val="000000"/>
                </a:solidFill>
                <a:miter lim="800000"/>
                <a:headEnd/>
                <a:tailEnd/>
              </a:ln>
            </p:spPr>
            <p:txBody>
              <a:bodyPr/>
              <a:lstStyle/>
              <a:p>
                <a:endParaRPr lang="zh-TW" altLang="zh-TW" sz="1200">
                  <a:latin typeface="Trebuchet MSTrebuchet MS"/>
                </a:endParaRPr>
              </a:p>
            </p:txBody>
          </p:sp>
          <p:sp>
            <p:nvSpPr>
              <p:cNvPr id="5212" name="Rectangle 209"/>
              <p:cNvSpPr>
                <a:spLocks noChangeArrowheads="1"/>
              </p:cNvSpPr>
              <p:nvPr/>
            </p:nvSpPr>
            <p:spPr bwMode="auto">
              <a:xfrm>
                <a:off x="445" y="1779"/>
                <a:ext cx="2413" cy="1008"/>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nvGrpSpPr>
              <p:cNvPr id="13" name="Group 210"/>
              <p:cNvGrpSpPr>
                <a:grpSpLocks/>
              </p:cNvGrpSpPr>
              <p:nvPr/>
            </p:nvGrpSpPr>
            <p:grpSpPr bwMode="auto">
              <a:xfrm>
                <a:off x="921" y="1778"/>
                <a:ext cx="192" cy="366"/>
                <a:chOff x="738" y="1611"/>
                <a:chExt cx="142" cy="293"/>
              </a:xfrm>
            </p:grpSpPr>
            <p:sp>
              <p:nvSpPr>
                <p:cNvPr id="5291" name="Rectangle 211"/>
                <p:cNvSpPr>
                  <a:spLocks noChangeArrowheads="1"/>
                </p:cNvSpPr>
                <p:nvPr/>
              </p:nvSpPr>
              <p:spPr bwMode="auto">
                <a:xfrm>
                  <a:off x="738" y="1611"/>
                  <a:ext cx="141" cy="292"/>
                </a:xfrm>
                <a:prstGeom prst="rect">
                  <a:avLst/>
                </a:prstGeom>
                <a:blipFill dpi="0" rotWithShape="0">
                  <a:blip r:embed="rId3"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292" name="Rectangle 212"/>
                <p:cNvSpPr>
                  <a:spLocks noChangeArrowheads="1"/>
                </p:cNvSpPr>
                <p:nvPr/>
              </p:nvSpPr>
              <p:spPr bwMode="auto">
                <a:xfrm>
                  <a:off x="738" y="1611"/>
                  <a:ext cx="142" cy="293"/>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grpSp>
            <p:nvGrpSpPr>
              <p:cNvPr id="14" name="Group 213"/>
              <p:cNvGrpSpPr>
                <a:grpSpLocks/>
              </p:cNvGrpSpPr>
              <p:nvPr/>
            </p:nvGrpSpPr>
            <p:grpSpPr bwMode="auto">
              <a:xfrm>
                <a:off x="2063" y="1778"/>
                <a:ext cx="192" cy="366"/>
                <a:chOff x="1582" y="1611"/>
                <a:chExt cx="142" cy="293"/>
              </a:xfrm>
            </p:grpSpPr>
            <p:sp>
              <p:nvSpPr>
                <p:cNvPr id="5289" name="Rectangle 214"/>
                <p:cNvSpPr>
                  <a:spLocks noChangeArrowheads="1"/>
                </p:cNvSpPr>
                <p:nvPr/>
              </p:nvSpPr>
              <p:spPr bwMode="auto">
                <a:xfrm>
                  <a:off x="1582" y="1611"/>
                  <a:ext cx="141" cy="292"/>
                </a:xfrm>
                <a:prstGeom prst="rect">
                  <a:avLst/>
                </a:prstGeom>
                <a:blipFill dpi="0" rotWithShape="0">
                  <a:blip r:embed="rId2"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290" name="Rectangle 215"/>
                <p:cNvSpPr>
                  <a:spLocks noChangeArrowheads="1"/>
                </p:cNvSpPr>
                <p:nvPr/>
              </p:nvSpPr>
              <p:spPr bwMode="auto">
                <a:xfrm>
                  <a:off x="1582" y="1611"/>
                  <a:ext cx="142" cy="293"/>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grpSp>
            <p:nvGrpSpPr>
              <p:cNvPr id="15" name="Group 216"/>
              <p:cNvGrpSpPr>
                <a:grpSpLocks/>
              </p:cNvGrpSpPr>
              <p:nvPr/>
            </p:nvGrpSpPr>
            <p:grpSpPr bwMode="auto">
              <a:xfrm>
                <a:off x="1462" y="1778"/>
                <a:ext cx="190" cy="223"/>
                <a:chOff x="1138" y="1611"/>
                <a:chExt cx="140" cy="179"/>
              </a:xfrm>
            </p:grpSpPr>
            <p:sp>
              <p:nvSpPr>
                <p:cNvPr id="5287" name="Rectangle 217"/>
                <p:cNvSpPr>
                  <a:spLocks noChangeArrowheads="1"/>
                </p:cNvSpPr>
                <p:nvPr/>
              </p:nvSpPr>
              <p:spPr bwMode="auto">
                <a:xfrm>
                  <a:off x="1138" y="1611"/>
                  <a:ext cx="139" cy="178"/>
                </a:xfrm>
                <a:prstGeom prst="rect">
                  <a:avLst/>
                </a:prstGeom>
                <a:blipFill dpi="0" rotWithShape="0">
                  <a:blip r:embed="rId4"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288" name="Rectangle 218"/>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sp>
            <p:nvSpPr>
              <p:cNvPr id="5216" name="Rectangle 219"/>
              <p:cNvSpPr>
                <a:spLocks noChangeArrowheads="1"/>
              </p:cNvSpPr>
              <p:nvPr/>
            </p:nvSpPr>
            <p:spPr bwMode="auto">
              <a:xfrm>
                <a:off x="445" y="2131"/>
                <a:ext cx="2411" cy="22"/>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217" name="Rectangle 220"/>
              <p:cNvSpPr>
                <a:spLocks noChangeArrowheads="1"/>
              </p:cNvSpPr>
              <p:nvPr/>
            </p:nvSpPr>
            <p:spPr bwMode="auto">
              <a:xfrm>
                <a:off x="732" y="2142"/>
                <a:ext cx="603" cy="163"/>
              </a:xfrm>
              <a:prstGeom prst="rect">
                <a:avLst/>
              </a:prstGeom>
              <a:solidFill>
                <a:srgbClr val="C0C0C0"/>
              </a:solidFill>
              <a:ln w="9525">
                <a:solidFill>
                  <a:srgbClr val="000000"/>
                </a:solidFill>
                <a:miter lim="800000"/>
                <a:headEnd/>
                <a:tailEnd/>
              </a:ln>
            </p:spPr>
            <p:txBody>
              <a:bodyPr/>
              <a:lstStyle/>
              <a:p>
                <a:endParaRPr lang="zh-TW" altLang="zh-TW" sz="1200">
                  <a:latin typeface="Trebuchet MSTrebuchet MS"/>
                </a:endParaRPr>
              </a:p>
            </p:txBody>
          </p:sp>
          <p:sp>
            <p:nvSpPr>
              <p:cNvPr id="5218" name="Rectangle 221"/>
              <p:cNvSpPr>
                <a:spLocks noChangeArrowheads="1"/>
              </p:cNvSpPr>
              <p:nvPr/>
            </p:nvSpPr>
            <p:spPr bwMode="auto">
              <a:xfrm>
                <a:off x="902" y="2149"/>
                <a:ext cx="73"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   </a:t>
                </a:r>
                <a:endParaRPr lang="en-US" altLang="zh-TW" sz="1200" b="0">
                  <a:latin typeface="Trebuchet MSTrebuchet MS"/>
                  <a:ea typeface="SimSun" pitchFamily="2" charset="-122"/>
                </a:endParaRPr>
              </a:p>
            </p:txBody>
          </p:sp>
          <p:sp>
            <p:nvSpPr>
              <p:cNvPr id="5219" name="Rectangle 222"/>
              <p:cNvSpPr>
                <a:spLocks noChangeArrowheads="1"/>
              </p:cNvSpPr>
              <p:nvPr/>
            </p:nvSpPr>
            <p:spPr bwMode="auto">
              <a:xfrm>
                <a:off x="1009" y="2179"/>
                <a:ext cx="149"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N+</a:t>
                </a:r>
                <a:endParaRPr lang="en-US" altLang="zh-TW" sz="1200" b="0">
                  <a:latin typeface="Trebuchet MSTrebuchet MS"/>
                  <a:ea typeface="SimSun" pitchFamily="2" charset="-122"/>
                </a:endParaRPr>
              </a:p>
            </p:txBody>
          </p:sp>
          <p:sp>
            <p:nvSpPr>
              <p:cNvPr id="5220" name="Rectangle 223"/>
              <p:cNvSpPr>
                <a:spLocks noChangeArrowheads="1"/>
              </p:cNvSpPr>
              <p:nvPr/>
            </p:nvSpPr>
            <p:spPr bwMode="auto">
              <a:xfrm>
                <a:off x="1841" y="2142"/>
                <a:ext cx="640" cy="188"/>
              </a:xfrm>
              <a:prstGeom prst="rect">
                <a:avLst/>
              </a:prstGeom>
              <a:solidFill>
                <a:srgbClr val="C0C0C0"/>
              </a:solidFill>
              <a:ln w="9525">
                <a:solidFill>
                  <a:srgbClr val="000000"/>
                </a:solidFill>
                <a:miter lim="800000"/>
                <a:headEnd/>
                <a:tailEnd/>
              </a:ln>
            </p:spPr>
            <p:txBody>
              <a:bodyPr/>
              <a:lstStyle/>
              <a:p>
                <a:endParaRPr lang="zh-TW" altLang="zh-TW" sz="1200">
                  <a:latin typeface="Trebuchet MSTrebuchet MS"/>
                </a:endParaRPr>
              </a:p>
            </p:txBody>
          </p:sp>
          <p:sp>
            <p:nvSpPr>
              <p:cNvPr id="5221" name="Rectangle 224"/>
              <p:cNvSpPr>
                <a:spLocks noChangeArrowheads="1"/>
              </p:cNvSpPr>
              <p:nvPr/>
            </p:nvSpPr>
            <p:spPr bwMode="auto">
              <a:xfrm>
                <a:off x="2132" y="2188"/>
                <a:ext cx="130" cy="155"/>
              </a:xfrm>
              <a:prstGeom prst="rect">
                <a:avLst/>
              </a:prstGeom>
              <a:noFill/>
              <a:ln w="9525">
                <a:noFill/>
                <a:miter lim="800000"/>
                <a:headEnd/>
                <a:tailEnd/>
              </a:ln>
            </p:spPr>
            <p:txBody>
              <a:bodyPr wrap="none" lIns="0" tIns="0" rIns="0" bIns="0">
                <a:spAutoFit/>
              </a:bodyPr>
              <a:lstStyle/>
              <a:p>
                <a:pPr algn="l" eaLnBrk="0" hangingPunct="0"/>
                <a:r>
                  <a:rPr lang="en-US" altLang="zh-TW" sz="1200" b="0">
                    <a:solidFill>
                      <a:srgbClr val="000000"/>
                    </a:solidFill>
                    <a:latin typeface="Trebuchet MSTrebuchet MS"/>
                    <a:ea typeface="SimSun" pitchFamily="2" charset="-122"/>
                  </a:rPr>
                  <a:t>P+</a:t>
                </a:r>
                <a:endParaRPr lang="en-US" altLang="zh-TW" sz="1200" b="0">
                  <a:latin typeface="Trebuchet MSTrebuchet MS"/>
                  <a:ea typeface="SimSun" pitchFamily="2" charset="-122"/>
                </a:endParaRPr>
              </a:p>
            </p:txBody>
          </p:sp>
          <p:grpSp>
            <p:nvGrpSpPr>
              <p:cNvPr id="16" name="Group 225"/>
              <p:cNvGrpSpPr>
                <a:grpSpLocks/>
              </p:cNvGrpSpPr>
              <p:nvPr/>
            </p:nvGrpSpPr>
            <p:grpSpPr bwMode="auto">
              <a:xfrm>
                <a:off x="1898" y="2252"/>
                <a:ext cx="136" cy="205"/>
                <a:chOff x="1276" y="2599"/>
                <a:chExt cx="101" cy="164"/>
              </a:xfrm>
            </p:grpSpPr>
            <p:sp>
              <p:nvSpPr>
                <p:cNvPr id="5283" name="Freeform 226"/>
                <p:cNvSpPr>
                  <a:spLocks/>
                </p:cNvSpPr>
                <p:nvPr/>
              </p:nvSpPr>
              <p:spPr bwMode="auto">
                <a:xfrm>
                  <a:off x="1276" y="2681"/>
                  <a:ext cx="101" cy="46"/>
                </a:xfrm>
                <a:custGeom>
                  <a:avLst/>
                  <a:gdLst>
                    <a:gd name="T0" fmla="*/ 102 w 202"/>
                    <a:gd name="T1" fmla="*/ 93 h 93"/>
                    <a:gd name="T2" fmla="*/ 202 w 202"/>
                    <a:gd name="T3" fmla="*/ 0 h 93"/>
                    <a:gd name="T4" fmla="*/ 0 w 202"/>
                    <a:gd name="T5" fmla="*/ 0 h 93"/>
                    <a:gd name="T6" fmla="*/ 102 w 202"/>
                    <a:gd name="T7" fmla="*/ 93 h 93"/>
                    <a:gd name="T8" fmla="*/ 0 60000 65536"/>
                    <a:gd name="T9" fmla="*/ 0 60000 65536"/>
                    <a:gd name="T10" fmla="*/ 0 60000 65536"/>
                    <a:gd name="T11" fmla="*/ 0 60000 65536"/>
                    <a:gd name="T12" fmla="*/ 0 w 202"/>
                    <a:gd name="T13" fmla="*/ 0 h 93"/>
                    <a:gd name="T14" fmla="*/ 202 w 202"/>
                    <a:gd name="T15" fmla="*/ 93 h 93"/>
                  </a:gdLst>
                  <a:ahLst/>
                  <a:cxnLst>
                    <a:cxn ang="T8">
                      <a:pos x="T0" y="T1"/>
                    </a:cxn>
                    <a:cxn ang="T9">
                      <a:pos x="T2" y="T3"/>
                    </a:cxn>
                    <a:cxn ang="T10">
                      <a:pos x="T4" y="T5"/>
                    </a:cxn>
                    <a:cxn ang="T11">
                      <a:pos x="T6" y="T7"/>
                    </a:cxn>
                  </a:cxnLst>
                  <a:rect l="T12" t="T13" r="T14" b="T15"/>
                  <a:pathLst>
                    <a:path w="202" h="93">
                      <a:moveTo>
                        <a:pt x="102" y="93"/>
                      </a:moveTo>
                      <a:lnTo>
                        <a:pt x="202" y="0"/>
                      </a:lnTo>
                      <a:lnTo>
                        <a:pt x="0" y="0"/>
                      </a:lnTo>
                      <a:lnTo>
                        <a:pt x="102" y="93"/>
                      </a:lnTo>
                      <a:close/>
                    </a:path>
                  </a:pathLst>
                </a:custGeom>
                <a:solidFill>
                  <a:srgbClr val="000000"/>
                </a:solidFill>
                <a:ln w="9525">
                  <a:solidFill>
                    <a:srgbClr val="000000"/>
                  </a:solidFill>
                  <a:prstDash val="solid"/>
                  <a:round/>
                  <a:headEnd/>
                  <a:tailEnd/>
                </a:ln>
              </p:spPr>
              <p:txBody>
                <a:bodyPr/>
                <a:lstStyle/>
                <a:p>
                  <a:endParaRPr lang="zh-TW" altLang="en-US" sz="1200">
                    <a:latin typeface="Trebuchet MSTrebuchet MS"/>
                  </a:endParaRPr>
                </a:p>
              </p:txBody>
            </p:sp>
            <p:sp>
              <p:nvSpPr>
                <p:cNvPr id="5284" name="Line 227"/>
                <p:cNvSpPr>
                  <a:spLocks noChangeShapeType="1"/>
                </p:cNvSpPr>
                <p:nvPr/>
              </p:nvSpPr>
              <p:spPr bwMode="auto">
                <a:xfrm>
                  <a:off x="1276" y="2727"/>
                  <a:ext cx="101" cy="1"/>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285" name="Line 228"/>
                <p:cNvSpPr>
                  <a:spLocks noChangeShapeType="1"/>
                </p:cNvSpPr>
                <p:nvPr/>
              </p:nvSpPr>
              <p:spPr bwMode="auto">
                <a:xfrm>
                  <a:off x="1326" y="2611"/>
                  <a:ext cx="1" cy="152"/>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286" name="Oval 229"/>
                <p:cNvSpPr>
                  <a:spLocks noChangeArrowheads="1"/>
                </p:cNvSpPr>
                <p:nvPr/>
              </p:nvSpPr>
              <p:spPr bwMode="auto">
                <a:xfrm>
                  <a:off x="1306" y="2599"/>
                  <a:ext cx="41" cy="24"/>
                </a:xfrm>
                <a:prstGeom prst="ellipse">
                  <a:avLst/>
                </a:prstGeom>
                <a:solidFill>
                  <a:srgbClr val="000000"/>
                </a:solidFill>
                <a:ln w="9525">
                  <a:solidFill>
                    <a:srgbClr val="000000"/>
                  </a:solidFill>
                  <a:round/>
                  <a:headEnd/>
                  <a:tailEnd/>
                </a:ln>
              </p:spPr>
              <p:txBody>
                <a:bodyPr/>
                <a:lstStyle/>
                <a:p>
                  <a:endParaRPr lang="zh-TW" altLang="zh-TW" sz="1200">
                    <a:latin typeface="Trebuchet MSTrebuchet MS"/>
                  </a:endParaRPr>
                </a:p>
              </p:txBody>
            </p:sp>
          </p:grpSp>
          <p:sp>
            <p:nvSpPr>
              <p:cNvPr id="5223" name="Freeform 230"/>
              <p:cNvSpPr>
                <a:spLocks/>
              </p:cNvSpPr>
              <p:nvPr/>
            </p:nvSpPr>
            <p:spPr bwMode="auto">
              <a:xfrm>
                <a:off x="867" y="2334"/>
                <a:ext cx="113" cy="63"/>
              </a:xfrm>
              <a:custGeom>
                <a:avLst/>
                <a:gdLst>
                  <a:gd name="T0" fmla="*/ 83 w 166"/>
                  <a:gd name="T1" fmla="*/ 0 h 100"/>
                  <a:gd name="T2" fmla="*/ 166 w 166"/>
                  <a:gd name="T3" fmla="*/ 100 h 100"/>
                  <a:gd name="T4" fmla="*/ 0 w 166"/>
                  <a:gd name="T5" fmla="*/ 100 h 100"/>
                  <a:gd name="T6" fmla="*/ 83 w 166"/>
                  <a:gd name="T7" fmla="*/ 0 h 100"/>
                  <a:gd name="T8" fmla="*/ 0 60000 65536"/>
                  <a:gd name="T9" fmla="*/ 0 60000 65536"/>
                  <a:gd name="T10" fmla="*/ 0 60000 65536"/>
                  <a:gd name="T11" fmla="*/ 0 60000 65536"/>
                  <a:gd name="T12" fmla="*/ 0 w 166"/>
                  <a:gd name="T13" fmla="*/ 0 h 100"/>
                  <a:gd name="T14" fmla="*/ 166 w 166"/>
                  <a:gd name="T15" fmla="*/ 100 h 100"/>
                </a:gdLst>
                <a:ahLst/>
                <a:cxnLst>
                  <a:cxn ang="T8">
                    <a:pos x="T0" y="T1"/>
                  </a:cxn>
                  <a:cxn ang="T9">
                    <a:pos x="T2" y="T3"/>
                  </a:cxn>
                  <a:cxn ang="T10">
                    <a:pos x="T4" y="T5"/>
                  </a:cxn>
                  <a:cxn ang="T11">
                    <a:pos x="T6" y="T7"/>
                  </a:cxn>
                </a:cxnLst>
                <a:rect l="T12" t="T13" r="T14" b="T15"/>
                <a:pathLst>
                  <a:path w="166" h="100">
                    <a:moveTo>
                      <a:pt x="83" y="0"/>
                    </a:moveTo>
                    <a:lnTo>
                      <a:pt x="166" y="100"/>
                    </a:lnTo>
                    <a:lnTo>
                      <a:pt x="0" y="100"/>
                    </a:lnTo>
                    <a:lnTo>
                      <a:pt x="83" y="0"/>
                    </a:lnTo>
                    <a:close/>
                  </a:path>
                </a:pathLst>
              </a:custGeom>
              <a:solidFill>
                <a:srgbClr val="000000"/>
              </a:solidFill>
              <a:ln w="9525">
                <a:solidFill>
                  <a:srgbClr val="000000"/>
                </a:solidFill>
                <a:prstDash val="solid"/>
                <a:round/>
                <a:headEnd/>
                <a:tailEnd/>
              </a:ln>
            </p:spPr>
            <p:txBody>
              <a:bodyPr/>
              <a:lstStyle/>
              <a:p>
                <a:endParaRPr lang="zh-TW" altLang="en-US" sz="1200">
                  <a:latin typeface="Trebuchet MSTrebuchet MS"/>
                </a:endParaRPr>
              </a:p>
            </p:txBody>
          </p:sp>
          <p:sp>
            <p:nvSpPr>
              <p:cNvPr id="5224" name="Line 231"/>
              <p:cNvSpPr>
                <a:spLocks noChangeShapeType="1"/>
              </p:cNvSpPr>
              <p:nvPr/>
            </p:nvSpPr>
            <p:spPr bwMode="auto">
              <a:xfrm>
                <a:off x="861" y="2334"/>
                <a:ext cx="114" cy="1"/>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225" name="Line 232"/>
              <p:cNvSpPr>
                <a:spLocks noChangeShapeType="1"/>
              </p:cNvSpPr>
              <p:nvPr/>
            </p:nvSpPr>
            <p:spPr bwMode="auto">
              <a:xfrm>
                <a:off x="925" y="2242"/>
                <a:ext cx="2" cy="235"/>
              </a:xfrm>
              <a:prstGeom prst="line">
                <a:avLst/>
              </a:prstGeom>
              <a:noFill/>
              <a:ln w="9525">
                <a:solidFill>
                  <a:srgbClr val="000000"/>
                </a:solidFill>
                <a:round/>
                <a:headEnd/>
                <a:tailEnd/>
              </a:ln>
            </p:spPr>
            <p:txBody>
              <a:bodyPr/>
              <a:lstStyle/>
              <a:p>
                <a:endParaRPr lang="zh-TW" altLang="en-US" sz="1200">
                  <a:latin typeface="Trebuchet MSTrebuchet MS"/>
                </a:endParaRPr>
              </a:p>
            </p:txBody>
          </p:sp>
          <p:sp>
            <p:nvSpPr>
              <p:cNvPr id="5226" name="Oval 233"/>
              <p:cNvSpPr>
                <a:spLocks noChangeArrowheads="1"/>
              </p:cNvSpPr>
              <p:nvPr/>
            </p:nvSpPr>
            <p:spPr bwMode="auto">
              <a:xfrm>
                <a:off x="903" y="2242"/>
                <a:ext cx="46" cy="33"/>
              </a:xfrm>
              <a:prstGeom prst="ellipse">
                <a:avLst/>
              </a:prstGeom>
              <a:solidFill>
                <a:srgbClr val="000000"/>
              </a:solidFill>
              <a:ln w="9525">
                <a:solidFill>
                  <a:srgbClr val="000000"/>
                </a:solidFill>
                <a:round/>
                <a:headEnd/>
                <a:tailEnd/>
              </a:ln>
            </p:spPr>
            <p:txBody>
              <a:bodyPr/>
              <a:lstStyle/>
              <a:p>
                <a:endParaRPr lang="zh-TW" altLang="zh-TW" sz="1200">
                  <a:latin typeface="Trebuchet MSTrebuchet MS"/>
                </a:endParaRPr>
              </a:p>
            </p:txBody>
          </p:sp>
          <p:sp>
            <p:nvSpPr>
              <p:cNvPr id="5227" name="Rectangle 234"/>
              <p:cNvSpPr>
                <a:spLocks noChangeArrowheads="1"/>
              </p:cNvSpPr>
              <p:nvPr/>
            </p:nvSpPr>
            <p:spPr bwMode="auto">
              <a:xfrm>
                <a:off x="2215" y="2336"/>
                <a:ext cx="308"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N-well</a:t>
                </a:r>
                <a:endParaRPr lang="en-US" altLang="zh-TW" sz="1200" b="0">
                  <a:latin typeface="Trebuchet MSTrebuchet MS"/>
                  <a:ea typeface="SimSun" pitchFamily="2" charset="-122"/>
                </a:endParaRPr>
              </a:p>
            </p:txBody>
          </p:sp>
          <p:sp>
            <p:nvSpPr>
              <p:cNvPr id="5228" name="Rectangle 235"/>
              <p:cNvSpPr>
                <a:spLocks noChangeArrowheads="1"/>
              </p:cNvSpPr>
              <p:nvPr/>
            </p:nvSpPr>
            <p:spPr bwMode="auto">
              <a:xfrm>
                <a:off x="958" y="2291"/>
                <a:ext cx="828" cy="343"/>
              </a:xfrm>
              <a:prstGeom prst="rect">
                <a:avLst/>
              </a:prstGeom>
              <a:noFill/>
              <a:ln w="9525">
                <a:noFill/>
                <a:miter lim="800000"/>
                <a:headEnd/>
                <a:tailEnd/>
              </a:ln>
            </p:spPr>
            <p:txBody>
              <a:bodyPr/>
              <a:lstStyle/>
              <a:p>
                <a:endParaRPr lang="zh-TW" altLang="zh-TW" sz="1200">
                  <a:latin typeface="Trebuchet MSTrebuchet MS"/>
                </a:endParaRPr>
              </a:p>
            </p:txBody>
          </p:sp>
          <p:sp>
            <p:nvSpPr>
              <p:cNvPr id="5229" name="Rectangle 236"/>
              <p:cNvSpPr>
                <a:spLocks noChangeArrowheads="1"/>
              </p:cNvSpPr>
              <p:nvPr/>
            </p:nvSpPr>
            <p:spPr bwMode="auto">
              <a:xfrm>
                <a:off x="1011" y="2321"/>
                <a:ext cx="289"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P-well</a:t>
                </a:r>
                <a:endParaRPr lang="en-US" altLang="zh-TW" sz="1200" b="0">
                  <a:latin typeface="Trebuchet MSTrebuchet MS"/>
                  <a:ea typeface="SimSun" pitchFamily="2" charset="-122"/>
                </a:endParaRPr>
              </a:p>
            </p:txBody>
          </p:sp>
          <p:sp>
            <p:nvSpPr>
              <p:cNvPr id="5230" name="Rectangle 237"/>
              <p:cNvSpPr>
                <a:spLocks noChangeArrowheads="1"/>
              </p:cNvSpPr>
              <p:nvPr/>
            </p:nvSpPr>
            <p:spPr bwMode="auto">
              <a:xfrm>
                <a:off x="1493" y="2142"/>
                <a:ext cx="180" cy="484"/>
              </a:xfrm>
              <a:prstGeom prst="rect">
                <a:avLst/>
              </a:prstGeom>
              <a:solidFill>
                <a:srgbClr val="00CC99"/>
              </a:solidFill>
              <a:ln w="9525">
                <a:solidFill>
                  <a:srgbClr val="000000"/>
                </a:solidFill>
                <a:miter lim="800000"/>
                <a:headEnd/>
                <a:tailEnd/>
              </a:ln>
            </p:spPr>
            <p:txBody>
              <a:bodyPr/>
              <a:lstStyle/>
              <a:p>
                <a:endParaRPr lang="zh-TW" altLang="zh-TW" sz="1200">
                  <a:latin typeface="Trebuchet MSTrebuchet MS"/>
                </a:endParaRPr>
              </a:p>
            </p:txBody>
          </p:sp>
          <p:sp>
            <p:nvSpPr>
              <p:cNvPr id="5231" name="Rectangle 238"/>
              <p:cNvSpPr>
                <a:spLocks noChangeArrowheads="1"/>
              </p:cNvSpPr>
              <p:nvPr/>
            </p:nvSpPr>
            <p:spPr bwMode="auto">
              <a:xfrm rot="5400000">
                <a:off x="1499" y="2303"/>
                <a:ext cx="191" cy="116"/>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STI</a:t>
                </a:r>
                <a:endParaRPr lang="en-US" altLang="zh-TW" sz="1200" b="0">
                  <a:latin typeface="Trebuchet MSTrebuchet MS"/>
                  <a:ea typeface="SimSun" pitchFamily="2" charset="-122"/>
                </a:endParaRPr>
              </a:p>
            </p:txBody>
          </p:sp>
          <p:sp>
            <p:nvSpPr>
              <p:cNvPr id="5232" name="Rectangle 239"/>
              <p:cNvSpPr>
                <a:spLocks noChangeArrowheads="1"/>
              </p:cNvSpPr>
              <p:nvPr/>
            </p:nvSpPr>
            <p:spPr bwMode="auto">
              <a:xfrm>
                <a:off x="2204" y="2567"/>
                <a:ext cx="272"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P-sub</a:t>
                </a:r>
                <a:endParaRPr lang="en-US" altLang="zh-TW" sz="1200" b="0">
                  <a:latin typeface="Trebuchet MSTrebuchet MS"/>
                  <a:ea typeface="SimSun" pitchFamily="2" charset="-122"/>
                </a:endParaRPr>
              </a:p>
            </p:txBody>
          </p:sp>
          <p:sp>
            <p:nvSpPr>
              <p:cNvPr id="5233" name="Rectangle 240"/>
              <p:cNvSpPr>
                <a:spLocks noChangeArrowheads="1"/>
              </p:cNvSpPr>
              <p:nvPr/>
            </p:nvSpPr>
            <p:spPr bwMode="auto">
              <a:xfrm>
                <a:off x="411" y="1047"/>
                <a:ext cx="992" cy="310"/>
              </a:xfrm>
              <a:prstGeom prst="rect">
                <a:avLst/>
              </a:prstGeom>
              <a:noFill/>
              <a:ln w="9525">
                <a:noFill/>
                <a:miter lim="800000"/>
                <a:headEnd/>
                <a:tailEnd/>
              </a:ln>
            </p:spPr>
            <p:txBody>
              <a:bodyPr lIns="0" tIns="0" rIns="0" bIns="0">
                <a:spAutoFit/>
              </a:bodyPr>
              <a:lstStyle/>
              <a:p>
                <a:pPr algn="l" eaLnBrk="0" hangingPunct="0"/>
                <a:r>
                  <a:rPr lang="en-US" altLang="zh-TW" sz="1200" dirty="0">
                    <a:solidFill>
                      <a:srgbClr val="000000"/>
                    </a:solidFill>
                    <a:latin typeface="Trebuchet MSTrebuchet MS"/>
                    <a:ea typeface="SimSun" pitchFamily="2" charset="-122"/>
                  </a:rPr>
                  <a:t>Retarding or Weak  Extraction Field</a:t>
                </a:r>
                <a:endParaRPr lang="en-US" altLang="zh-TW" sz="1200" b="0" dirty="0">
                  <a:latin typeface="Trebuchet MSTrebuchet MS"/>
                  <a:ea typeface="SimSun" pitchFamily="2" charset="-122"/>
                </a:endParaRPr>
              </a:p>
            </p:txBody>
          </p:sp>
          <p:grpSp>
            <p:nvGrpSpPr>
              <p:cNvPr id="17" name="Group 241"/>
              <p:cNvGrpSpPr>
                <a:grpSpLocks/>
              </p:cNvGrpSpPr>
              <p:nvPr/>
            </p:nvGrpSpPr>
            <p:grpSpPr bwMode="auto">
              <a:xfrm flipV="1">
                <a:off x="1442" y="1063"/>
                <a:ext cx="128" cy="423"/>
                <a:chOff x="1123" y="1092"/>
                <a:chExt cx="101" cy="423"/>
              </a:xfrm>
            </p:grpSpPr>
            <p:sp>
              <p:nvSpPr>
                <p:cNvPr id="5281" name="Rectangle 242"/>
                <p:cNvSpPr>
                  <a:spLocks noChangeArrowheads="1"/>
                </p:cNvSpPr>
                <p:nvPr/>
              </p:nvSpPr>
              <p:spPr bwMode="auto">
                <a:xfrm>
                  <a:off x="1162" y="1092"/>
                  <a:ext cx="22" cy="324"/>
                </a:xfrm>
                <a:prstGeom prst="rect">
                  <a:avLst/>
                </a:prstGeom>
                <a:solidFill>
                  <a:srgbClr val="000000"/>
                </a:solidFill>
                <a:ln w="9525">
                  <a:noFill/>
                  <a:miter lim="800000"/>
                  <a:headEnd/>
                  <a:tailEnd/>
                </a:ln>
              </p:spPr>
              <p:txBody>
                <a:bodyPr/>
                <a:lstStyle/>
                <a:p>
                  <a:endParaRPr lang="zh-TW" altLang="zh-TW" sz="1200">
                    <a:latin typeface="Trebuchet MSTrebuchet MS"/>
                  </a:endParaRPr>
                </a:p>
              </p:txBody>
            </p:sp>
            <p:sp>
              <p:nvSpPr>
                <p:cNvPr id="5282" name="Freeform 243"/>
                <p:cNvSpPr>
                  <a:spLocks/>
                </p:cNvSpPr>
                <p:nvPr/>
              </p:nvSpPr>
              <p:spPr bwMode="auto">
                <a:xfrm>
                  <a:off x="1123" y="1414"/>
                  <a:ext cx="101" cy="101"/>
                </a:xfrm>
                <a:custGeom>
                  <a:avLst/>
                  <a:gdLst>
                    <a:gd name="T0" fmla="*/ 0 w 202"/>
                    <a:gd name="T1" fmla="*/ 0 h 202"/>
                    <a:gd name="T2" fmla="*/ 102 w 202"/>
                    <a:gd name="T3" fmla="*/ 202 h 202"/>
                    <a:gd name="T4" fmla="*/ 202 w 202"/>
                    <a:gd name="T5" fmla="*/ 0 h 202"/>
                    <a:gd name="T6" fmla="*/ 0 w 202"/>
                    <a:gd name="T7" fmla="*/ 0 h 202"/>
                    <a:gd name="T8" fmla="*/ 0 60000 65536"/>
                    <a:gd name="T9" fmla="*/ 0 60000 65536"/>
                    <a:gd name="T10" fmla="*/ 0 60000 65536"/>
                    <a:gd name="T11" fmla="*/ 0 60000 65536"/>
                    <a:gd name="T12" fmla="*/ 0 w 202"/>
                    <a:gd name="T13" fmla="*/ 0 h 202"/>
                    <a:gd name="T14" fmla="*/ 202 w 202"/>
                    <a:gd name="T15" fmla="*/ 202 h 202"/>
                  </a:gdLst>
                  <a:ahLst/>
                  <a:cxnLst>
                    <a:cxn ang="T8">
                      <a:pos x="T0" y="T1"/>
                    </a:cxn>
                    <a:cxn ang="T9">
                      <a:pos x="T2" y="T3"/>
                    </a:cxn>
                    <a:cxn ang="T10">
                      <a:pos x="T4" y="T5"/>
                    </a:cxn>
                    <a:cxn ang="T11">
                      <a:pos x="T6" y="T7"/>
                    </a:cxn>
                  </a:cxnLst>
                  <a:rect l="T12" t="T13" r="T14" b="T15"/>
                  <a:pathLst>
                    <a:path w="202" h="202">
                      <a:moveTo>
                        <a:pt x="0" y="0"/>
                      </a:moveTo>
                      <a:lnTo>
                        <a:pt x="102" y="202"/>
                      </a:lnTo>
                      <a:lnTo>
                        <a:pt x="202" y="0"/>
                      </a:lnTo>
                      <a:lnTo>
                        <a:pt x="0" y="0"/>
                      </a:lnTo>
                      <a:close/>
                    </a:path>
                  </a:pathLst>
                </a:custGeom>
                <a:solidFill>
                  <a:srgbClr val="000000"/>
                </a:solidFill>
                <a:ln w="9525">
                  <a:noFill/>
                  <a:round/>
                  <a:headEnd/>
                  <a:tailEnd/>
                </a:ln>
              </p:spPr>
              <p:txBody>
                <a:bodyPr/>
                <a:lstStyle/>
                <a:p>
                  <a:endParaRPr lang="zh-TW" altLang="en-US" sz="1200">
                    <a:latin typeface="Trebuchet MSTrebuchet MS"/>
                  </a:endParaRPr>
                </a:p>
              </p:txBody>
            </p:sp>
          </p:grpSp>
          <p:grpSp>
            <p:nvGrpSpPr>
              <p:cNvPr id="18" name="Group 244"/>
              <p:cNvGrpSpPr>
                <a:grpSpLocks/>
              </p:cNvGrpSpPr>
              <p:nvPr/>
            </p:nvGrpSpPr>
            <p:grpSpPr bwMode="auto">
              <a:xfrm>
                <a:off x="1865" y="1068"/>
                <a:ext cx="137" cy="616"/>
                <a:chOff x="1436" y="1042"/>
                <a:chExt cx="101" cy="494"/>
              </a:xfrm>
            </p:grpSpPr>
            <p:sp>
              <p:nvSpPr>
                <p:cNvPr id="5279" name="Rectangle 245"/>
                <p:cNvSpPr>
                  <a:spLocks noChangeArrowheads="1"/>
                </p:cNvSpPr>
                <p:nvPr/>
              </p:nvSpPr>
              <p:spPr bwMode="auto">
                <a:xfrm>
                  <a:off x="1476" y="1042"/>
                  <a:ext cx="21" cy="395"/>
                </a:xfrm>
                <a:prstGeom prst="rect">
                  <a:avLst/>
                </a:prstGeom>
                <a:solidFill>
                  <a:srgbClr val="FF0000"/>
                </a:solidFill>
                <a:ln w="9525">
                  <a:noFill/>
                  <a:miter lim="800000"/>
                  <a:headEnd/>
                  <a:tailEnd/>
                </a:ln>
              </p:spPr>
              <p:txBody>
                <a:bodyPr/>
                <a:lstStyle/>
                <a:p>
                  <a:endParaRPr lang="zh-TW" altLang="zh-TW" sz="1200">
                    <a:latin typeface="Trebuchet MSTrebuchet MS"/>
                  </a:endParaRPr>
                </a:p>
              </p:txBody>
            </p:sp>
            <p:sp>
              <p:nvSpPr>
                <p:cNvPr id="5280" name="Freeform 246"/>
                <p:cNvSpPr>
                  <a:spLocks/>
                </p:cNvSpPr>
                <p:nvPr/>
              </p:nvSpPr>
              <p:spPr bwMode="auto">
                <a:xfrm>
                  <a:off x="1436" y="1435"/>
                  <a:ext cx="101" cy="101"/>
                </a:xfrm>
                <a:custGeom>
                  <a:avLst/>
                  <a:gdLst>
                    <a:gd name="T0" fmla="*/ 0 w 202"/>
                    <a:gd name="T1" fmla="*/ 0 h 203"/>
                    <a:gd name="T2" fmla="*/ 102 w 202"/>
                    <a:gd name="T3" fmla="*/ 203 h 203"/>
                    <a:gd name="T4" fmla="*/ 202 w 202"/>
                    <a:gd name="T5" fmla="*/ 0 h 203"/>
                    <a:gd name="T6" fmla="*/ 0 w 202"/>
                    <a:gd name="T7" fmla="*/ 0 h 203"/>
                    <a:gd name="T8" fmla="*/ 0 60000 65536"/>
                    <a:gd name="T9" fmla="*/ 0 60000 65536"/>
                    <a:gd name="T10" fmla="*/ 0 60000 65536"/>
                    <a:gd name="T11" fmla="*/ 0 60000 65536"/>
                    <a:gd name="T12" fmla="*/ 0 w 202"/>
                    <a:gd name="T13" fmla="*/ 0 h 203"/>
                    <a:gd name="T14" fmla="*/ 202 w 202"/>
                    <a:gd name="T15" fmla="*/ 203 h 203"/>
                  </a:gdLst>
                  <a:ahLst/>
                  <a:cxnLst>
                    <a:cxn ang="T8">
                      <a:pos x="T0" y="T1"/>
                    </a:cxn>
                    <a:cxn ang="T9">
                      <a:pos x="T2" y="T3"/>
                    </a:cxn>
                    <a:cxn ang="T10">
                      <a:pos x="T4" y="T5"/>
                    </a:cxn>
                    <a:cxn ang="T11">
                      <a:pos x="T6" y="T7"/>
                    </a:cxn>
                  </a:cxnLst>
                  <a:rect l="T12" t="T13" r="T14" b="T15"/>
                  <a:pathLst>
                    <a:path w="202" h="203">
                      <a:moveTo>
                        <a:pt x="0" y="0"/>
                      </a:moveTo>
                      <a:lnTo>
                        <a:pt x="102" y="203"/>
                      </a:lnTo>
                      <a:lnTo>
                        <a:pt x="202" y="0"/>
                      </a:lnTo>
                      <a:lnTo>
                        <a:pt x="0" y="0"/>
                      </a:lnTo>
                      <a:close/>
                    </a:path>
                  </a:pathLst>
                </a:custGeom>
                <a:solidFill>
                  <a:srgbClr val="FF0000"/>
                </a:solidFill>
                <a:ln w="9525">
                  <a:noFill/>
                  <a:round/>
                  <a:headEnd/>
                  <a:tailEnd/>
                </a:ln>
              </p:spPr>
              <p:txBody>
                <a:bodyPr/>
                <a:lstStyle/>
                <a:p>
                  <a:endParaRPr lang="zh-TW" altLang="en-US" sz="1200">
                    <a:latin typeface="Trebuchet MSTrebuchet MS"/>
                  </a:endParaRPr>
                </a:p>
              </p:txBody>
            </p:sp>
          </p:grpSp>
          <p:sp>
            <p:nvSpPr>
              <p:cNvPr id="5236" name="Rectangle 247"/>
              <p:cNvSpPr>
                <a:spLocks noChangeArrowheads="1"/>
              </p:cNvSpPr>
              <p:nvPr/>
            </p:nvSpPr>
            <p:spPr bwMode="auto">
              <a:xfrm>
                <a:off x="2057" y="1059"/>
                <a:ext cx="114" cy="155"/>
              </a:xfrm>
              <a:prstGeom prst="rect">
                <a:avLst/>
              </a:prstGeom>
              <a:noFill/>
              <a:ln w="9525">
                <a:noFill/>
                <a:miter lim="800000"/>
                <a:headEnd/>
                <a:tailEnd/>
              </a:ln>
            </p:spPr>
            <p:txBody>
              <a:bodyPr wrap="none" lIns="0" tIns="0" rIns="0" bIns="0">
                <a:spAutoFit/>
              </a:bodyPr>
              <a:lstStyle/>
              <a:p>
                <a:pPr algn="l" eaLnBrk="0" hangingPunct="0"/>
                <a:r>
                  <a:rPr lang="en-US" altLang="zh-TW" sz="1200">
                    <a:solidFill>
                      <a:srgbClr val="000000"/>
                    </a:solidFill>
                    <a:latin typeface="Trebuchet MSTrebuchet MS"/>
                    <a:ea typeface="SimSun" pitchFamily="2" charset="-122"/>
                  </a:rPr>
                  <a:t>PE</a:t>
                </a:r>
                <a:endParaRPr lang="en-US" altLang="zh-TW" sz="1200" b="0">
                  <a:latin typeface="Trebuchet MSTrebuchet MS"/>
                  <a:ea typeface="SimSun" pitchFamily="2" charset="-122"/>
                </a:endParaRPr>
              </a:p>
            </p:txBody>
          </p:sp>
          <p:grpSp>
            <p:nvGrpSpPr>
              <p:cNvPr id="19" name="Group 248"/>
              <p:cNvGrpSpPr>
                <a:grpSpLocks/>
              </p:cNvGrpSpPr>
              <p:nvPr/>
            </p:nvGrpSpPr>
            <p:grpSpPr bwMode="auto">
              <a:xfrm>
                <a:off x="1462" y="1777"/>
                <a:ext cx="190" cy="224"/>
                <a:chOff x="1138" y="1611"/>
                <a:chExt cx="140" cy="179"/>
              </a:xfrm>
            </p:grpSpPr>
            <p:sp>
              <p:nvSpPr>
                <p:cNvPr id="5277" name="Rectangle 249"/>
                <p:cNvSpPr>
                  <a:spLocks noChangeArrowheads="1"/>
                </p:cNvSpPr>
                <p:nvPr/>
              </p:nvSpPr>
              <p:spPr bwMode="auto">
                <a:xfrm>
                  <a:off x="1138" y="1611"/>
                  <a:ext cx="139" cy="178"/>
                </a:xfrm>
                <a:prstGeom prst="rect">
                  <a:avLst/>
                </a:prstGeom>
                <a:blipFill dpi="0" rotWithShape="0">
                  <a:blip r:embed="rId4" cstate="print"/>
                  <a:srcRect/>
                  <a:tile tx="0" ty="0" sx="100000" sy="100000" flip="none" algn="tl"/>
                </a:blipFill>
                <a:ln w="9525">
                  <a:noFill/>
                  <a:miter lim="800000"/>
                  <a:headEnd/>
                  <a:tailEnd/>
                </a:ln>
              </p:spPr>
              <p:txBody>
                <a:bodyPr/>
                <a:lstStyle/>
                <a:p>
                  <a:endParaRPr lang="zh-TW" altLang="zh-TW" sz="1200">
                    <a:latin typeface="Trebuchet MSTrebuchet MS"/>
                  </a:endParaRPr>
                </a:p>
              </p:txBody>
            </p:sp>
            <p:sp>
              <p:nvSpPr>
                <p:cNvPr id="5278" name="Rectangle 250"/>
                <p:cNvSpPr>
                  <a:spLocks noChangeArrowheads="1"/>
                </p:cNvSpPr>
                <p:nvPr/>
              </p:nvSpPr>
              <p:spPr bwMode="auto">
                <a:xfrm>
                  <a:off x="1138" y="1611"/>
                  <a:ext cx="140" cy="179"/>
                </a:xfrm>
                <a:prstGeom prst="rect">
                  <a:avLst/>
                </a:prstGeom>
                <a:noFill/>
                <a:ln w="28575">
                  <a:solidFill>
                    <a:srgbClr val="000000"/>
                  </a:solidFill>
                  <a:miter lim="800000"/>
                  <a:headEnd/>
                  <a:tailEnd/>
                </a:ln>
              </p:spPr>
              <p:txBody>
                <a:bodyPr/>
                <a:lstStyle/>
                <a:p>
                  <a:endParaRPr lang="zh-TW" altLang="zh-TW" sz="1200">
                    <a:latin typeface="Trebuchet MSTrebuchet MS"/>
                  </a:endParaRPr>
                </a:p>
              </p:txBody>
            </p:sp>
          </p:grpSp>
          <p:grpSp>
            <p:nvGrpSpPr>
              <p:cNvPr id="20" name="Group 251"/>
              <p:cNvGrpSpPr>
                <a:grpSpLocks/>
              </p:cNvGrpSpPr>
              <p:nvPr/>
            </p:nvGrpSpPr>
            <p:grpSpPr bwMode="auto">
              <a:xfrm>
                <a:off x="967" y="1805"/>
                <a:ext cx="62" cy="58"/>
                <a:chOff x="1610" y="1780"/>
                <a:chExt cx="46" cy="46"/>
              </a:xfrm>
            </p:grpSpPr>
            <p:sp>
              <p:nvSpPr>
                <p:cNvPr id="5275" name="Line 252"/>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76" name="Oval 253"/>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sp>
            <p:nvSpPr>
              <p:cNvPr id="5239" name="Line 254"/>
              <p:cNvSpPr>
                <a:spLocks noChangeShapeType="1"/>
              </p:cNvSpPr>
              <p:nvPr/>
            </p:nvSpPr>
            <p:spPr bwMode="auto">
              <a:xfrm flipH="1">
                <a:off x="1000" y="1859"/>
                <a:ext cx="6" cy="132"/>
              </a:xfrm>
              <a:prstGeom prst="line">
                <a:avLst/>
              </a:prstGeom>
              <a:noFill/>
              <a:ln w="9525">
                <a:solidFill>
                  <a:schemeClr val="tx1"/>
                </a:solidFill>
                <a:round/>
                <a:headEnd/>
                <a:tailEnd type="triangle" w="sm" len="sm"/>
              </a:ln>
            </p:spPr>
            <p:txBody>
              <a:bodyPr/>
              <a:lstStyle/>
              <a:p>
                <a:endParaRPr lang="zh-TW" altLang="en-US" sz="1200">
                  <a:latin typeface="Trebuchet MSTrebuchet MS"/>
                </a:endParaRPr>
              </a:p>
            </p:txBody>
          </p:sp>
          <p:sp>
            <p:nvSpPr>
              <p:cNvPr id="5240" name="Freeform 255"/>
              <p:cNvSpPr>
                <a:spLocks/>
              </p:cNvSpPr>
              <p:nvPr/>
            </p:nvSpPr>
            <p:spPr bwMode="auto">
              <a:xfrm rot="2157">
                <a:off x="2077" y="1608"/>
                <a:ext cx="60" cy="158"/>
              </a:xfrm>
              <a:custGeom>
                <a:avLst/>
                <a:gdLst>
                  <a:gd name="T0" fmla="*/ 89 w 89"/>
                  <a:gd name="T1" fmla="*/ 253 h 253"/>
                  <a:gd name="T2" fmla="*/ 40 w 89"/>
                  <a:gd name="T3" fmla="*/ 194 h 253"/>
                  <a:gd name="T4" fmla="*/ 21 w 89"/>
                  <a:gd name="T5" fmla="*/ 147 h 253"/>
                  <a:gd name="T6" fmla="*/ 8 w 89"/>
                  <a:gd name="T7" fmla="*/ 81 h 253"/>
                  <a:gd name="T8" fmla="*/ 0 w 89"/>
                  <a:gd name="T9" fmla="*/ 0 h 253"/>
                  <a:gd name="T10" fmla="*/ 0 w 89"/>
                  <a:gd name="T11" fmla="*/ 0 h 253"/>
                  <a:gd name="T12" fmla="*/ 0 60000 65536"/>
                  <a:gd name="T13" fmla="*/ 0 60000 65536"/>
                  <a:gd name="T14" fmla="*/ 0 60000 65536"/>
                  <a:gd name="T15" fmla="*/ 0 60000 65536"/>
                  <a:gd name="T16" fmla="*/ 0 60000 65536"/>
                  <a:gd name="T17" fmla="*/ 0 60000 65536"/>
                  <a:gd name="T18" fmla="*/ 0 w 89"/>
                  <a:gd name="T19" fmla="*/ 0 h 253"/>
                  <a:gd name="T20" fmla="*/ 89 w 89"/>
                  <a:gd name="T21" fmla="*/ 253 h 253"/>
                </a:gdLst>
                <a:ahLst/>
                <a:cxnLst>
                  <a:cxn ang="T12">
                    <a:pos x="T0" y="T1"/>
                  </a:cxn>
                  <a:cxn ang="T13">
                    <a:pos x="T2" y="T3"/>
                  </a:cxn>
                  <a:cxn ang="T14">
                    <a:pos x="T4" y="T5"/>
                  </a:cxn>
                  <a:cxn ang="T15">
                    <a:pos x="T6" y="T7"/>
                  </a:cxn>
                  <a:cxn ang="T16">
                    <a:pos x="T8" y="T9"/>
                  </a:cxn>
                  <a:cxn ang="T17">
                    <a:pos x="T10" y="T11"/>
                  </a:cxn>
                </a:cxnLst>
                <a:rect l="T18" t="T19" r="T20" b="T21"/>
                <a:pathLst>
                  <a:path w="89" h="253">
                    <a:moveTo>
                      <a:pt x="89" y="253"/>
                    </a:moveTo>
                    <a:lnTo>
                      <a:pt x="40" y="194"/>
                    </a:lnTo>
                    <a:lnTo>
                      <a:pt x="21" y="147"/>
                    </a:lnTo>
                    <a:lnTo>
                      <a:pt x="8" y="81"/>
                    </a:lnTo>
                    <a:lnTo>
                      <a:pt x="0"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241" name="Freeform 256"/>
              <p:cNvSpPr>
                <a:spLocks/>
              </p:cNvSpPr>
              <p:nvPr/>
            </p:nvSpPr>
            <p:spPr bwMode="auto">
              <a:xfrm rot="-30">
                <a:off x="2151" y="1612"/>
                <a:ext cx="57" cy="157"/>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242" name="Line 257"/>
              <p:cNvSpPr>
                <a:spLocks noChangeShapeType="1"/>
              </p:cNvSpPr>
              <p:nvPr/>
            </p:nvSpPr>
            <p:spPr bwMode="auto">
              <a:xfrm flipV="1">
                <a:off x="2149" y="1479"/>
                <a:ext cx="0" cy="291"/>
              </a:xfrm>
              <a:prstGeom prst="line">
                <a:avLst/>
              </a:prstGeom>
              <a:noFill/>
              <a:ln w="12700">
                <a:solidFill>
                  <a:schemeClr val="tx1"/>
                </a:solidFill>
                <a:round/>
                <a:headEnd/>
                <a:tailEnd type="triangle" w="med" len="med"/>
              </a:ln>
            </p:spPr>
            <p:txBody>
              <a:bodyPr/>
              <a:lstStyle/>
              <a:p>
                <a:endParaRPr lang="zh-TW" altLang="en-US" sz="1200">
                  <a:latin typeface="Trebuchet MSTrebuchet MS"/>
                </a:endParaRPr>
              </a:p>
            </p:txBody>
          </p:sp>
          <p:grpSp>
            <p:nvGrpSpPr>
              <p:cNvPr id="21" name="Group 258"/>
              <p:cNvGrpSpPr>
                <a:grpSpLocks/>
              </p:cNvGrpSpPr>
              <p:nvPr/>
            </p:nvGrpSpPr>
            <p:grpSpPr bwMode="auto">
              <a:xfrm>
                <a:off x="1469" y="1790"/>
                <a:ext cx="64" cy="57"/>
                <a:chOff x="1469" y="1790"/>
                <a:chExt cx="64" cy="57"/>
              </a:xfrm>
            </p:grpSpPr>
            <p:sp>
              <p:nvSpPr>
                <p:cNvPr id="5273" name="Line 259"/>
                <p:cNvSpPr>
                  <a:spLocks noChangeShapeType="1"/>
                </p:cNvSpPr>
                <p:nvPr/>
              </p:nvSpPr>
              <p:spPr bwMode="auto">
                <a:xfrm>
                  <a:off x="1476" y="1822"/>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74" name="Oval 260"/>
                <p:cNvSpPr>
                  <a:spLocks noChangeArrowheads="1"/>
                </p:cNvSpPr>
                <p:nvPr/>
              </p:nvSpPr>
              <p:spPr bwMode="auto">
                <a:xfrm>
                  <a:off x="1469" y="1790"/>
                  <a:ext cx="62" cy="57"/>
                </a:xfrm>
                <a:prstGeom prst="ellipse">
                  <a:avLst/>
                </a:prstGeom>
                <a:noFill/>
                <a:ln w="12700">
                  <a:solidFill>
                    <a:schemeClr val="tx1"/>
                  </a:solidFill>
                  <a:round/>
                  <a:headEnd/>
                  <a:tailEnd/>
                </a:ln>
              </p:spPr>
              <p:txBody>
                <a:bodyPr wrap="none" anchor="ctr"/>
                <a:lstStyle/>
                <a:p>
                  <a:pPr eaLnBrk="0" hangingPunct="0"/>
                  <a:endParaRPr lang="zh-TW" altLang="zh-TW" sz="1200" b="0">
                    <a:latin typeface="Trebuchet MSTrebuchet MS"/>
                    <a:ea typeface="SimSun" pitchFamily="2" charset="-122"/>
                  </a:endParaRPr>
                </a:p>
              </p:txBody>
            </p:sp>
          </p:grpSp>
          <p:sp>
            <p:nvSpPr>
              <p:cNvPr id="5244" name="Line 261"/>
              <p:cNvSpPr>
                <a:spLocks noChangeShapeType="1"/>
              </p:cNvSpPr>
              <p:nvPr/>
            </p:nvSpPr>
            <p:spPr bwMode="auto">
              <a:xfrm>
                <a:off x="1566" y="1831"/>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45" name="Oval 262"/>
              <p:cNvSpPr>
                <a:spLocks noChangeArrowheads="1"/>
              </p:cNvSpPr>
              <p:nvPr/>
            </p:nvSpPr>
            <p:spPr bwMode="auto">
              <a:xfrm>
                <a:off x="1565" y="1802"/>
                <a:ext cx="62" cy="57"/>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nvGrpSpPr>
              <p:cNvPr id="22" name="Group 263"/>
              <p:cNvGrpSpPr>
                <a:grpSpLocks/>
              </p:cNvGrpSpPr>
              <p:nvPr/>
            </p:nvGrpSpPr>
            <p:grpSpPr bwMode="auto">
              <a:xfrm>
                <a:off x="2074" y="1801"/>
                <a:ext cx="62" cy="58"/>
                <a:chOff x="934" y="1795"/>
                <a:chExt cx="62" cy="58"/>
              </a:xfrm>
            </p:grpSpPr>
            <p:sp>
              <p:nvSpPr>
                <p:cNvPr id="5271" name="Line 264"/>
                <p:cNvSpPr>
                  <a:spLocks noChangeShapeType="1"/>
                </p:cNvSpPr>
                <p:nvPr/>
              </p:nvSpPr>
              <p:spPr bwMode="auto">
                <a:xfrm>
                  <a:off x="935" y="1825"/>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72" name="Oval 265"/>
                <p:cNvSpPr>
                  <a:spLocks noChangeArrowheads="1"/>
                </p:cNvSpPr>
                <p:nvPr/>
              </p:nvSpPr>
              <p:spPr bwMode="auto">
                <a:xfrm>
                  <a:off x="934" y="1795"/>
                  <a:ext cx="62" cy="58"/>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grpSp>
            <p:nvGrpSpPr>
              <p:cNvPr id="23" name="Group 266"/>
              <p:cNvGrpSpPr>
                <a:grpSpLocks/>
              </p:cNvGrpSpPr>
              <p:nvPr/>
            </p:nvGrpSpPr>
            <p:grpSpPr bwMode="auto">
              <a:xfrm>
                <a:off x="2170" y="1801"/>
                <a:ext cx="62" cy="58"/>
                <a:chOff x="1015" y="1795"/>
                <a:chExt cx="62" cy="58"/>
              </a:xfrm>
            </p:grpSpPr>
            <p:sp>
              <p:nvSpPr>
                <p:cNvPr id="5269" name="Line 267"/>
                <p:cNvSpPr>
                  <a:spLocks noChangeShapeType="1"/>
                </p:cNvSpPr>
                <p:nvPr/>
              </p:nvSpPr>
              <p:spPr bwMode="auto">
                <a:xfrm>
                  <a:off x="1016" y="1825"/>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70" name="Oval 268"/>
                <p:cNvSpPr>
                  <a:spLocks noChangeArrowheads="1"/>
                </p:cNvSpPr>
                <p:nvPr/>
              </p:nvSpPr>
              <p:spPr bwMode="auto">
                <a:xfrm>
                  <a:off x="1015" y="1795"/>
                  <a:ext cx="62" cy="58"/>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sp>
            <p:nvSpPr>
              <p:cNvPr id="5248" name="Line 269"/>
              <p:cNvSpPr>
                <a:spLocks noChangeShapeType="1"/>
              </p:cNvSpPr>
              <p:nvPr/>
            </p:nvSpPr>
            <p:spPr bwMode="auto">
              <a:xfrm flipV="1">
                <a:off x="1013" y="1520"/>
                <a:ext cx="0" cy="248"/>
              </a:xfrm>
              <a:prstGeom prst="line">
                <a:avLst/>
              </a:prstGeom>
              <a:noFill/>
              <a:ln w="12700">
                <a:solidFill>
                  <a:schemeClr val="tx1"/>
                </a:solidFill>
                <a:round/>
                <a:headEnd/>
                <a:tailEnd type="triangle" w="med" len="med"/>
              </a:ln>
            </p:spPr>
            <p:txBody>
              <a:bodyPr/>
              <a:lstStyle/>
              <a:p>
                <a:endParaRPr lang="zh-TW" altLang="en-US" sz="1200">
                  <a:latin typeface="Trebuchet MSTrebuchet MS"/>
                </a:endParaRPr>
              </a:p>
            </p:txBody>
          </p:sp>
          <p:sp>
            <p:nvSpPr>
              <p:cNvPr id="5249" name="Freeform 270"/>
              <p:cNvSpPr>
                <a:spLocks/>
              </p:cNvSpPr>
              <p:nvPr/>
            </p:nvSpPr>
            <p:spPr bwMode="auto">
              <a:xfrm>
                <a:off x="924" y="1545"/>
                <a:ext cx="76" cy="232"/>
              </a:xfrm>
              <a:custGeom>
                <a:avLst/>
                <a:gdLst>
                  <a:gd name="T0" fmla="*/ 76 w 76"/>
                  <a:gd name="T1" fmla="*/ 232 h 232"/>
                  <a:gd name="T2" fmla="*/ 46 w 76"/>
                  <a:gd name="T3" fmla="*/ 174 h 232"/>
                  <a:gd name="T4" fmla="*/ 22 w 76"/>
                  <a:gd name="T5" fmla="*/ 120 h 232"/>
                  <a:gd name="T6" fmla="*/ 0 w 76"/>
                  <a:gd name="T7" fmla="*/ 0 h 232"/>
                  <a:gd name="T8" fmla="*/ 0 60000 65536"/>
                  <a:gd name="T9" fmla="*/ 0 60000 65536"/>
                  <a:gd name="T10" fmla="*/ 0 60000 65536"/>
                  <a:gd name="T11" fmla="*/ 0 60000 65536"/>
                  <a:gd name="T12" fmla="*/ 0 w 76"/>
                  <a:gd name="T13" fmla="*/ 0 h 232"/>
                  <a:gd name="T14" fmla="*/ 76 w 76"/>
                  <a:gd name="T15" fmla="*/ 232 h 232"/>
                </a:gdLst>
                <a:ahLst/>
                <a:cxnLst>
                  <a:cxn ang="T8">
                    <a:pos x="T0" y="T1"/>
                  </a:cxn>
                  <a:cxn ang="T9">
                    <a:pos x="T2" y="T3"/>
                  </a:cxn>
                  <a:cxn ang="T10">
                    <a:pos x="T4" y="T5"/>
                  </a:cxn>
                  <a:cxn ang="T11">
                    <a:pos x="T6" y="T7"/>
                  </a:cxn>
                </a:cxnLst>
                <a:rect l="T12" t="T13" r="T14" b="T15"/>
                <a:pathLst>
                  <a:path w="76" h="232">
                    <a:moveTo>
                      <a:pt x="76" y="232"/>
                    </a:moveTo>
                    <a:cubicBezTo>
                      <a:pt x="71" y="222"/>
                      <a:pt x="54" y="193"/>
                      <a:pt x="46" y="174"/>
                    </a:cubicBezTo>
                    <a:cubicBezTo>
                      <a:pt x="37" y="155"/>
                      <a:pt x="30" y="149"/>
                      <a:pt x="22" y="120"/>
                    </a:cubicBezTo>
                    <a:cubicBezTo>
                      <a:pt x="14" y="91"/>
                      <a:pt x="5" y="25"/>
                      <a:pt x="0" y="0"/>
                    </a:cubicBezTo>
                  </a:path>
                </a:pathLst>
              </a:custGeom>
              <a:noFill/>
              <a:ln w="9525" cap="flat" cmpd="sng">
                <a:solidFill>
                  <a:schemeClr val="tx1"/>
                </a:solidFill>
                <a:prstDash val="solid"/>
                <a:round/>
                <a:headEnd/>
                <a:tailEnd type="triangle" w="med" len="med"/>
              </a:ln>
            </p:spPr>
            <p:txBody>
              <a:bodyPr/>
              <a:lstStyle/>
              <a:p>
                <a:endParaRPr lang="zh-TW" altLang="en-US" sz="1200">
                  <a:latin typeface="Trebuchet MSTrebuchet MS"/>
                </a:endParaRPr>
              </a:p>
            </p:txBody>
          </p:sp>
          <p:sp>
            <p:nvSpPr>
              <p:cNvPr id="5250" name="Freeform 271"/>
              <p:cNvSpPr>
                <a:spLocks/>
              </p:cNvSpPr>
              <p:nvPr/>
            </p:nvSpPr>
            <p:spPr bwMode="auto">
              <a:xfrm rot="-62856">
                <a:off x="1018" y="1632"/>
                <a:ext cx="54" cy="137"/>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251" name="Freeform 272"/>
              <p:cNvSpPr>
                <a:spLocks/>
              </p:cNvSpPr>
              <p:nvPr/>
            </p:nvSpPr>
            <p:spPr bwMode="auto">
              <a:xfrm>
                <a:off x="2157" y="1602"/>
                <a:ext cx="147" cy="165"/>
              </a:xfrm>
              <a:custGeom>
                <a:avLst/>
                <a:gdLst>
                  <a:gd name="T0" fmla="*/ 0 w 147"/>
                  <a:gd name="T1" fmla="*/ 165 h 165"/>
                  <a:gd name="T2" fmla="*/ 69 w 147"/>
                  <a:gd name="T3" fmla="*/ 147 h 165"/>
                  <a:gd name="T4" fmla="*/ 123 w 147"/>
                  <a:gd name="T5" fmla="*/ 100 h 165"/>
                  <a:gd name="T6" fmla="*/ 147 w 147"/>
                  <a:gd name="T7" fmla="*/ 0 h 165"/>
                  <a:gd name="T8" fmla="*/ 0 60000 65536"/>
                  <a:gd name="T9" fmla="*/ 0 60000 65536"/>
                  <a:gd name="T10" fmla="*/ 0 60000 65536"/>
                  <a:gd name="T11" fmla="*/ 0 60000 65536"/>
                  <a:gd name="T12" fmla="*/ 0 w 147"/>
                  <a:gd name="T13" fmla="*/ 0 h 165"/>
                  <a:gd name="T14" fmla="*/ 147 w 147"/>
                  <a:gd name="T15" fmla="*/ 165 h 165"/>
                </a:gdLst>
                <a:ahLst/>
                <a:cxnLst>
                  <a:cxn ang="T8">
                    <a:pos x="T0" y="T1"/>
                  </a:cxn>
                  <a:cxn ang="T9">
                    <a:pos x="T2" y="T3"/>
                  </a:cxn>
                  <a:cxn ang="T10">
                    <a:pos x="T4" y="T5"/>
                  </a:cxn>
                  <a:cxn ang="T11">
                    <a:pos x="T6" y="T7"/>
                  </a:cxn>
                </a:cxnLst>
                <a:rect l="T12" t="T13" r="T14" b="T15"/>
                <a:pathLst>
                  <a:path w="147" h="165">
                    <a:moveTo>
                      <a:pt x="0" y="165"/>
                    </a:moveTo>
                    <a:cubicBezTo>
                      <a:pt x="11" y="162"/>
                      <a:pt x="49" y="158"/>
                      <a:pt x="69" y="147"/>
                    </a:cubicBezTo>
                    <a:cubicBezTo>
                      <a:pt x="89" y="136"/>
                      <a:pt x="110" y="124"/>
                      <a:pt x="123" y="100"/>
                    </a:cubicBezTo>
                    <a:cubicBezTo>
                      <a:pt x="136" y="76"/>
                      <a:pt x="142" y="21"/>
                      <a:pt x="147" y="0"/>
                    </a:cubicBezTo>
                  </a:path>
                </a:pathLst>
              </a:custGeom>
              <a:noFill/>
              <a:ln w="9525" cap="flat" cmpd="sng">
                <a:solidFill>
                  <a:schemeClr val="tx1"/>
                </a:solidFill>
                <a:prstDash val="solid"/>
                <a:round/>
                <a:headEnd/>
                <a:tailEnd type="triangle" w="med" len="med"/>
              </a:ln>
            </p:spPr>
            <p:txBody>
              <a:bodyPr/>
              <a:lstStyle/>
              <a:p>
                <a:endParaRPr lang="zh-TW" altLang="en-US" sz="1200">
                  <a:latin typeface="Trebuchet MSTrebuchet MS"/>
                </a:endParaRPr>
              </a:p>
            </p:txBody>
          </p:sp>
          <p:sp>
            <p:nvSpPr>
              <p:cNvPr id="5252" name="Freeform 273"/>
              <p:cNvSpPr>
                <a:spLocks/>
              </p:cNvSpPr>
              <p:nvPr/>
            </p:nvSpPr>
            <p:spPr bwMode="auto">
              <a:xfrm>
                <a:off x="1044" y="1694"/>
                <a:ext cx="144" cy="64"/>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9525" cap="flat" cmpd="sng">
                <a:solidFill>
                  <a:schemeClr val="tx1"/>
                </a:solidFill>
                <a:prstDash val="solid"/>
                <a:round/>
                <a:headEnd/>
                <a:tailEnd type="triangle" w="med" len="med"/>
              </a:ln>
            </p:spPr>
            <p:txBody>
              <a:bodyPr/>
              <a:lstStyle/>
              <a:p>
                <a:endParaRPr lang="zh-TW" altLang="en-US" sz="1200">
                  <a:latin typeface="Trebuchet MSTrebuchet MS"/>
                </a:endParaRPr>
              </a:p>
            </p:txBody>
          </p:sp>
          <p:grpSp>
            <p:nvGrpSpPr>
              <p:cNvPr id="24" name="Group 274"/>
              <p:cNvGrpSpPr>
                <a:grpSpLocks/>
              </p:cNvGrpSpPr>
              <p:nvPr/>
            </p:nvGrpSpPr>
            <p:grpSpPr bwMode="auto">
              <a:xfrm>
                <a:off x="2071" y="1900"/>
                <a:ext cx="62" cy="58"/>
                <a:chOff x="934" y="1795"/>
                <a:chExt cx="62" cy="58"/>
              </a:xfrm>
            </p:grpSpPr>
            <p:sp>
              <p:nvSpPr>
                <p:cNvPr id="5267" name="Line 275"/>
                <p:cNvSpPr>
                  <a:spLocks noChangeShapeType="1"/>
                </p:cNvSpPr>
                <p:nvPr/>
              </p:nvSpPr>
              <p:spPr bwMode="auto">
                <a:xfrm>
                  <a:off x="935" y="1825"/>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68" name="Oval 276"/>
                <p:cNvSpPr>
                  <a:spLocks noChangeArrowheads="1"/>
                </p:cNvSpPr>
                <p:nvPr/>
              </p:nvSpPr>
              <p:spPr bwMode="auto">
                <a:xfrm>
                  <a:off x="934" y="1795"/>
                  <a:ext cx="62" cy="58"/>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grpSp>
            <p:nvGrpSpPr>
              <p:cNvPr id="25" name="Group 277"/>
              <p:cNvGrpSpPr>
                <a:grpSpLocks/>
              </p:cNvGrpSpPr>
              <p:nvPr/>
            </p:nvGrpSpPr>
            <p:grpSpPr bwMode="auto">
              <a:xfrm>
                <a:off x="2173" y="1984"/>
                <a:ext cx="62" cy="58"/>
                <a:chOff x="1015" y="1795"/>
                <a:chExt cx="62" cy="58"/>
              </a:xfrm>
            </p:grpSpPr>
            <p:sp>
              <p:nvSpPr>
                <p:cNvPr id="5265" name="Line 278"/>
                <p:cNvSpPr>
                  <a:spLocks noChangeShapeType="1"/>
                </p:cNvSpPr>
                <p:nvPr/>
              </p:nvSpPr>
              <p:spPr bwMode="auto">
                <a:xfrm>
                  <a:off x="1016" y="1825"/>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66" name="Oval 279"/>
                <p:cNvSpPr>
                  <a:spLocks noChangeArrowheads="1"/>
                </p:cNvSpPr>
                <p:nvPr/>
              </p:nvSpPr>
              <p:spPr bwMode="auto">
                <a:xfrm>
                  <a:off x="1015" y="1795"/>
                  <a:ext cx="62" cy="58"/>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grpSp>
            <p:nvGrpSpPr>
              <p:cNvPr id="26" name="Group 280"/>
              <p:cNvGrpSpPr>
                <a:grpSpLocks/>
              </p:cNvGrpSpPr>
              <p:nvPr/>
            </p:nvGrpSpPr>
            <p:grpSpPr bwMode="auto">
              <a:xfrm>
                <a:off x="1469" y="1883"/>
                <a:ext cx="64" cy="57"/>
                <a:chOff x="1469" y="1790"/>
                <a:chExt cx="64" cy="57"/>
              </a:xfrm>
            </p:grpSpPr>
            <p:sp>
              <p:nvSpPr>
                <p:cNvPr id="5263" name="Line 281"/>
                <p:cNvSpPr>
                  <a:spLocks noChangeShapeType="1"/>
                </p:cNvSpPr>
                <p:nvPr/>
              </p:nvSpPr>
              <p:spPr bwMode="auto">
                <a:xfrm>
                  <a:off x="1476" y="1822"/>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64" name="Oval 282"/>
                <p:cNvSpPr>
                  <a:spLocks noChangeArrowheads="1"/>
                </p:cNvSpPr>
                <p:nvPr/>
              </p:nvSpPr>
              <p:spPr bwMode="auto">
                <a:xfrm>
                  <a:off x="1469" y="1790"/>
                  <a:ext cx="62" cy="57"/>
                </a:xfrm>
                <a:prstGeom prst="ellipse">
                  <a:avLst/>
                </a:prstGeom>
                <a:noFill/>
                <a:ln w="12700">
                  <a:solidFill>
                    <a:schemeClr val="tx1"/>
                  </a:solidFill>
                  <a:round/>
                  <a:headEnd/>
                  <a:tailEnd/>
                </a:ln>
              </p:spPr>
              <p:txBody>
                <a:bodyPr wrap="none" anchor="ctr"/>
                <a:lstStyle/>
                <a:p>
                  <a:pPr eaLnBrk="0" hangingPunct="0"/>
                  <a:endParaRPr lang="zh-TW" altLang="zh-TW" sz="1200" b="0">
                    <a:latin typeface="Trebuchet MSTrebuchet MS"/>
                    <a:ea typeface="SimSun" pitchFamily="2" charset="-122"/>
                  </a:endParaRPr>
                </a:p>
              </p:txBody>
            </p:sp>
          </p:grpSp>
          <p:grpSp>
            <p:nvGrpSpPr>
              <p:cNvPr id="27" name="Group 283"/>
              <p:cNvGrpSpPr>
                <a:grpSpLocks/>
              </p:cNvGrpSpPr>
              <p:nvPr/>
            </p:nvGrpSpPr>
            <p:grpSpPr bwMode="auto">
              <a:xfrm>
                <a:off x="1571" y="1928"/>
                <a:ext cx="64" cy="57"/>
                <a:chOff x="1469" y="1790"/>
                <a:chExt cx="64" cy="57"/>
              </a:xfrm>
            </p:grpSpPr>
            <p:sp>
              <p:nvSpPr>
                <p:cNvPr id="5261" name="Line 284"/>
                <p:cNvSpPr>
                  <a:spLocks noChangeShapeType="1"/>
                </p:cNvSpPr>
                <p:nvPr/>
              </p:nvSpPr>
              <p:spPr bwMode="auto">
                <a:xfrm>
                  <a:off x="1476" y="1822"/>
                  <a:ext cx="57"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62" name="Oval 285"/>
                <p:cNvSpPr>
                  <a:spLocks noChangeArrowheads="1"/>
                </p:cNvSpPr>
                <p:nvPr/>
              </p:nvSpPr>
              <p:spPr bwMode="auto">
                <a:xfrm>
                  <a:off x="1469" y="1790"/>
                  <a:ext cx="62" cy="57"/>
                </a:xfrm>
                <a:prstGeom prst="ellipse">
                  <a:avLst/>
                </a:prstGeom>
                <a:noFill/>
                <a:ln w="12700">
                  <a:solidFill>
                    <a:schemeClr val="tx1"/>
                  </a:solidFill>
                  <a:round/>
                  <a:headEnd/>
                  <a:tailEnd/>
                </a:ln>
              </p:spPr>
              <p:txBody>
                <a:bodyPr wrap="none" anchor="ctr"/>
                <a:lstStyle/>
                <a:p>
                  <a:pPr eaLnBrk="0" hangingPunct="0"/>
                  <a:endParaRPr lang="zh-TW" altLang="zh-TW" sz="1200" b="0">
                    <a:latin typeface="Trebuchet MSTrebuchet MS"/>
                    <a:ea typeface="SimSun" pitchFamily="2" charset="-122"/>
                  </a:endParaRPr>
                </a:p>
              </p:txBody>
            </p:sp>
          </p:grpSp>
          <p:sp>
            <p:nvSpPr>
              <p:cNvPr id="5257" name="Line 286"/>
              <p:cNvSpPr>
                <a:spLocks noChangeShapeType="1"/>
              </p:cNvSpPr>
              <p:nvPr/>
            </p:nvSpPr>
            <p:spPr bwMode="auto">
              <a:xfrm flipV="1">
                <a:off x="1547" y="1508"/>
                <a:ext cx="0" cy="248"/>
              </a:xfrm>
              <a:prstGeom prst="line">
                <a:avLst/>
              </a:prstGeom>
              <a:noFill/>
              <a:ln w="12700">
                <a:solidFill>
                  <a:schemeClr val="tx1"/>
                </a:solidFill>
                <a:round/>
                <a:headEnd/>
                <a:tailEnd type="triangle" w="med" len="med"/>
              </a:ln>
            </p:spPr>
            <p:txBody>
              <a:bodyPr/>
              <a:lstStyle/>
              <a:p>
                <a:endParaRPr lang="zh-TW" altLang="en-US" sz="1200">
                  <a:latin typeface="Trebuchet MSTrebuchet MS"/>
                </a:endParaRPr>
              </a:p>
            </p:txBody>
          </p:sp>
          <p:sp>
            <p:nvSpPr>
              <p:cNvPr id="5258" name="Freeform 287"/>
              <p:cNvSpPr>
                <a:spLocks/>
              </p:cNvSpPr>
              <p:nvPr/>
            </p:nvSpPr>
            <p:spPr bwMode="auto">
              <a:xfrm>
                <a:off x="1464" y="1533"/>
                <a:ext cx="76" cy="232"/>
              </a:xfrm>
              <a:custGeom>
                <a:avLst/>
                <a:gdLst>
                  <a:gd name="T0" fmla="*/ 76 w 76"/>
                  <a:gd name="T1" fmla="*/ 232 h 232"/>
                  <a:gd name="T2" fmla="*/ 46 w 76"/>
                  <a:gd name="T3" fmla="*/ 174 h 232"/>
                  <a:gd name="T4" fmla="*/ 22 w 76"/>
                  <a:gd name="T5" fmla="*/ 120 h 232"/>
                  <a:gd name="T6" fmla="*/ 0 w 76"/>
                  <a:gd name="T7" fmla="*/ 0 h 232"/>
                  <a:gd name="T8" fmla="*/ 0 60000 65536"/>
                  <a:gd name="T9" fmla="*/ 0 60000 65536"/>
                  <a:gd name="T10" fmla="*/ 0 60000 65536"/>
                  <a:gd name="T11" fmla="*/ 0 60000 65536"/>
                  <a:gd name="T12" fmla="*/ 0 w 76"/>
                  <a:gd name="T13" fmla="*/ 0 h 232"/>
                  <a:gd name="T14" fmla="*/ 76 w 76"/>
                  <a:gd name="T15" fmla="*/ 232 h 232"/>
                </a:gdLst>
                <a:ahLst/>
                <a:cxnLst>
                  <a:cxn ang="T8">
                    <a:pos x="T0" y="T1"/>
                  </a:cxn>
                  <a:cxn ang="T9">
                    <a:pos x="T2" y="T3"/>
                  </a:cxn>
                  <a:cxn ang="T10">
                    <a:pos x="T4" y="T5"/>
                  </a:cxn>
                  <a:cxn ang="T11">
                    <a:pos x="T6" y="T7"/>
                  </a:cxn>
                </a:cxnLst>
                <a:rect l="T12" t="T13" r="T14" b="T15"/>
                <a:pathLst>
                  <a:path w="76" h="232">
                    <a:moveTo>
                      <a:pt x="76" y="232"/>
                    </a:moveTo>
                    <a:cubicBezTo>
                      <a:pt x="71" y="222"/>
                      <a:pt x="54" y="193"/>
                      <a:pt x="46" y="174"/>
                    </a:cubicBezTo>
                    <a:cubicBezTo>
                      <a:pt x="37" y="155"/>
                      <a:pt x="30" y="149"/>
                      <a:pt x="22" y="120"/>
                    </a:cubicBezTo>
                    <a:cubicBezTo>
                      <a:pt x="14" y="91"/>
                      <a:pt x="5" y="25"/>
                      <a:pt x="0" y="0"/>
                    </a:cubicBezTo>
                  </a:path>
                </a:pathLst>
              </a:custGeom>
              <a:noFill/>
              <a:ln w="9525" cap="flat" cmpd="sng">
                <a:solidFill>
                  <a:schemeClr val="tx1"/>
                </a:solidFill>
                <a:prstDash val="solid"/>
                <a:round/>
                <a:headEnd/>
                <a:tailEnd type="triangle" w="med" len="med"/>
              </a:ln>
            </p:spPr>
            <p:txBody>
              <a:bodyPr/>
              <a:lstStyle/>
              <a:p>
                <a:endParaRPr lang="zh-TW" altLang="en-US" sz="1200">
                  <a:latin typeface="Trebuchet MSTrebuchet MS"/>
                </a:endParaRPr>
              </a:p>
            </p:txBody>
          </p:sp>
          <p:sp>
            <p:nvSpPr>
              <p:cNvPr id="5259" name="Freeform 288"/>
              <p:cNvSpPr>
                <a:spLocks/>
              </p:cNvSpPr>
              <p:nvPr/>
            </p:nvSpPr>
            <p:spPr bwMode="auto">
              <a:xfrm rot="-62856">
                <a:off x="1558" y="1629"/>
                <a:ext cx="54" cy="137"/>
              </a:xfrm>
              <a:custGeom>
                <a:avLst/>
                <a:gdLst>
                  <a:gd name="T0" fmla="*/ 0 w 71"/>
                  <a:gd name="T1" fmla="*/ 188 h 188"/>
                  <a:gd name="T2" fmla="*/ 3 w 71"/>
                  <a:gd name="T3" fmla="*/ 183 h 188"/>
                  <a:gd name="T4" fmla="*/ 11 w 71"/>
                  <a:gd name="T5" fmla="*/ 177 h 188"/>
                  <a:gd name="T6" fmla="*/ 26 w 71"/>
                  <a:gd name="T7" fmla="*/ 162 h 188"/>
                  <a:gd name="T8" fmla="*/ 41 w 71"/>
                  <a:gd name="T9" fmla="*/ 141 h 188"/>
                  <a:gd name="T10" fmla="*/ 54 w 71"/>
                  <a:gd name="T11" fmla="*/ 117 h 188"/>
                  <a:gd name="T12" fmla="*/ 60 w 71"/>
                  <a:gd name="T13" fmla="*/ 92 h 188"/>
                  <a:gd name="T14" fmla="*/ 66 w 71"/>
                  <a:gd name="T15" fmla="*/ 62 h 188"/>
                  <a:gd name="T16" fmla="*/ 68 w 71"/>
                  <a:gd name="T17" fmla="*/ 32 h 188"/>
                  <a:gd name="T18" fmla="*/ 71 w 71"/>
                  <a:gd name="T19" fmla="*/ 3 h 188"/>
                  <a:gd name="T20" fmla="*/ 71 w 71"/>
                  <a:gd name="T21" fmla="*/ 0 h 188"/>
                  <a:gd name="T22" fmla="*/ 71 w 71"/>
                  <a:gd name="T23" fmla="*/ 0 h 1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188"/>
                  <a:gd name="T38" fmla="*/ 71 w 71"/>
                  <a:gd name="T39" fmla="*/ 188 h 1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188">
                    <a:moveTo>
                      <a:pt x="0" y="188"/>
                    </a:moveTo>
                    <a:lnTo>
                      <a:pt x="3" y="183"/>
                    </a:lnTo>
                    <a:lnTo>
                      <a:pt x="11" y="177"/>
                    </a:lnTo>
                    <a:lnTo>
                      <a:pt x="26" y="162"/>
                    </a:lnTo>
                    <a:lnTo>
                      <a:pt x="41" y="141"/>
                    </a:lnTo>
                    <a:lnTo>
                      <a:pt x="54" y="117"/>
                    </a:lnTo>
                    <a:lnTo>
                      <a:pt x="60" y="92"/>
                    </a:lnTo>
                    <a:lnTo>
                      <a:pt x="66" y="62"/>
                    </a:lnTo>
                    <a:lnTo>
                      <a:pt x="68" y="32"/>
                    </a:lnTo>
                    <a:lnTo>
                      <a:pt x="71" y="3"/>
                    </a:lnTo>
                    <a:lnTo>
                      <a:pt x="71" y="0"/>
                    </a:lnTo>
                  </a:path>
                </a:pathLst>
              </a:custGeom>
              <a:noFill/>
              <a:ln w="9525">
                <a:solidFill>
                  <a:srgbClr val="000000"/>
                </a:solidFill>
                <a:prstDash val="solid"/>
                <a:round/>
                <a:headEnd/>
                <a:tailEnd type="triangle" w="med" len="med"/>
              </a:ln>
            </p:spPr>
            <p:txBody>
              <a:bodyPr/>
              <a:lstStyle/>
              <a:p>
                <a:endParaRPr lang="zh-TW" altLang="en-US" sz="1200">
                  <a:latin typeface="Trebuchet MSTrebuchet MS"/>
                </a:endParaRPr>
              </a:p>
            </p:txBody>
          </p:sp>
          <p:sp>
            <p:nvSpPr>
              <p:cNvPr id="5260" name="Freeform 289"/>
              <p:cNvSpPr>
                <a:spLocks/>
              </p:cNvSpPr>
              <p:nvPr/>
            </p:nvSpPr>
            <p:spPr bwMode="auto">
              <a:xfrm>
                <a:off x="1551" y="1605"/>
                <a:ext cx="147" cy="165"/>
              </a:xfrm>
              <a:custGeom>
                <a:avLst/>
                <a:gdLst>
                  <a:gd name="T0" fmla="*/ 0 w 147"/>
                  <a:gd name="T1" fmla="*/ 165 h 165"/>
                  <a:gd name="T2" fmla="*/ 69 w 147"/>
                  <a:gd name="T3" fmla="*/ 147 h 165"/>
                  <a:gd name="T4" fmla="*/ 123 w 147"/>
                  <a:gd name="T5" fmla="*/ 100 h 165"/>
                  <a:gd name="T6" fmla="*/ 147 w 147"/>
                  <a:gd name="T7" fmla="*/ 0 h 165"/>
                  <a:gd name="T8" fmla="*/ 0 60000 65536"/>
                  <a:gd name="T9" fmla="*/ 0 60000 65536"/>
                  <a:gd name="T10" fmla="*/ 0 60000 65536"/>
                  <a:gd name="T11" fmla="*/ 0 60000 65536"/>
                  <a:gd name="T12" fmla="*/ 0 w 147"/>
                  <a:gd name="T13" fmla="*/ 0 h 165"/>
                  <a:gd name="T14" fmla="*/ 147 w 147"/>
                  <a:gd name="T15" fmla="*/ 165 h 165"/>
                </a:gdLst>
                <a:ahLst/>
                <a:cxnLst>
                  <a:cxn ang="T8">
                    <a:pos x="T0" y="T1"/>
                  </a:cxn>
                  <a:cxn ang="T9">
                    <a:pos x="T2" y="T3"/>
                  </a:cxn>
                  <a:cxn ang="T10">
                    <a:pos x="T4" y="T5"/>
                  </a:cxn>
                  <a:cxn ang="T11">
                    <a:pos x="T6" y="T7"/>
                  </a:cxn>
                </a:cxnLst>
                <a:rect l="T12" t="T13" r="T14" b="T15"/>
                <a:pathLst>
                  <a:path w="147" h="165">
                    <a:moveTo>
                      <a:pt x="0" y="165"/>
                    </a:moveTo>
                    <a:cubicBezTo>
                      <a:pt x="11" y="162"/>
                      <a:pt x="49" y="158"/>
                      <a:pt x="69" y="147"/>
                    </a:cubicBezTo>
                    <a:cubicBezTo>
                      <a:pt x="89" y="136"/>
                      <a:pt x="110" y="124"/>
                      <a:pt x="123" y="100"/>
                    </a:cubicBezTo>
                    <a:cubicBezTo>
                      <a:pt x="136" y="76"/>
                      <a:pt x="142" y="21"/>
                      <a:pt x="147" y="0"/>
                    </a:cubicBezTo>
                  </a:path>
                </a:pathLst>
              </a:custGeom>
              <a:noFill/>
              <a:ln w="9525" cap="flat" cmpd="sng">
                <a:solidFill>
                  <a:schemeClr val="tx1"/>
                </a:solidFill>
                <a:prstDash val="solid"/>
                <a:round/>
                <a:headEnd/>
                <a:tailEnd type="triangle" w="med" len="med"/>
              </a:ln>
            </p:spPr>
            <p:txBody>
              <a:bodyPr/>
              <a:lstStyle/>
              <a:p>
                <a:endParaRPr lang="zh-TW" altLang="en-US" sz="1200">
                  <a:latin typeface="Trebuchet MSTrebuchet MS"/>
                </a:endParaRPr>
              </a:p>
            </p:txBody>
          </p:sp>
        </p:grpSp>
        <p:sp>
          <p:nvSpPr>
            <p:cNvPr id="5207" name="Oval 98"/>
            <p:cNvSpPr>
              <a:spLocks noChangeArrowheads="1"/>
            </p:cNvSpPr>
            <p:nvPr/>
          </p:nvSpPr>
          <p:spPr bwMode="auto">
            <a:xfrm>
              <a:off x="-1094" y="1238"/>
              <a:ext cx="912" cy="1451"/>
            </a:xfrm>
            <a:prstGeom prst="ellipse">
              <a:avLst/>
            </a:prstGeom>
            <a:noFill/>
            <a:ln w="50800">
              <a:solidFill>
                <a:srgbClr val="008000"/>
              </a:solidFill>
              <a:prstDash val="dash"/>
              <a:round/>
              <a:headEnd/>
              <a:tailEnd/>
            </a:ln>
          </p:spPr>
          <p:txBody>
            <a:bodyPr wrap="none" anchor="ctr"/>
            <a:lstStyle/>
            <a:p>
              <a:endParaRPr lang="zh-TW" altLang="zh-TW" sz="1200">
                <a:latin typeface="Trebuchet MSTrebuchet MS"/>
              </a:endParaRPr>
            </a:p>
          </p:txBody>
        </p:sp>
      </p:grpSp>
      <p:sp>
        <p:nvSpPr>
          <p:cNvPr id="5171" name="Text Box 301"/>
          <p:cNvSpPr txBox="1">
            <a:spLocks noChangeArrowheads="1"/>
          </p:cNvSpPr>
          <p:nvPr/>
        </p:nvSpPr>
        <p:spPr bwMode="auto">
          <a:xfrm>
            <a:off x="92076" y="4578044"/>
            <a:ext cx="5851525" cy="553998"/>
          </a:xfrm>
          <a:prstGeom prst="rect">
            <a:avLst/>
          </a:prstGeom>
          <a:solidFill>
            <a:srgbClr val="00FFFF"/>
          </a:solidFill>
          <a:ln w="9525">
            <a:noFill/>
            <a:miter lim="800000"/>
            <a:headEnd/>
            <a:tailEnd/>
          </a:ln>
        </p:spPr>
        <p:txBody>
          <a:bodyPr>
            <a:spAutoFit/>
          </a:bodyPr>
          <a:lstStyle/>
          <a:p>
            <a:pPr marL="457200" indent="-457200" algn="l" eaLnBrk="0" hangingPunct="0">
              <a:spcBef>
                <a:spcPct val="50000"/>
              </a:spcBef>
              <a:buFontTx/>
              <a:buAutoNum type="arabicPeriod"/>
            </a:pPr>
            <a:r>
              <a:rPr lang="en-US" altLang="zh-TW" sz="1200">
                <a:latin typeface="Trebuchet MSTrebuchet MS"/>
                <a:ea typeface="SimSun" pitchFamily="2" charset="-122"/>
              </a:rPr>
              <a:t>For negative mode window: </a:t>
            </a:r>
            <a:r>
              <a:rPr lang="en-US" altLang="zh-TW" sz="1200">
                <a:latin typeface="Trebuchet MSTrebuchet MS"/>
                <a:ea typeface="新細明體" pitchFamily="18" charset="-120"/>
              </a:rPr>
              <a:t>Large DR&gt;Medium DR&gt;Small DR</a:t>
            </a:r>
            <a:endParaRPr lang="en-US" altLang="zh-TW" sz="1200">
              <a:latin typeface="Trebuchet MSTrebuchet MS"/>
              <a:ea typeface="SimSun" pitchFamily="2" charset="-122"/>
            </a:endParaRPr>
          </a:p>
          <a:p>
            <a:pPr marL="457200" indent="-457200" algn="l" eaLnBrk="0" hangingPunct="0">
              <a:spcBef>
                <a:spcPct val="50000"/>
              </a:spcBef>
              <a:buFontTx/>
              <a:buAutoNum type="arabicPeriod"/>
            </a:pPr>
            <a:r>
              <a:rPr lang="en-US" altLang="zh-TW" sz="1200">
                <a:latin typeface="Trebuchet MSTrebuchet MS"/>
                <a:ea typeface="SimSun" pitchFamily="2" charset="-122"/>
              </a:rPr>
              <a:t>For S/N of PLeak: Small DR&gt;Medium DR&gt;Large DR</a:t>
            </a:r>
          </a:p>
        </p:txBody>
      </p:sp>
      <p:grpSp>
        <p:nvGrpSpPr>
          <p:cNvPr id="28" name="Group 302"/>
          <p:cNvGrpSpPr>
            <a:grpSpLocks/>
          </p:cNvGrpSpPr>
          <p:nvPr/>
        </p:nvGrpSpPr>
        <p:grpSpPr bwMode="auto">
          <a:xfrm>
            <a:off x="6765926" y="3842148"/>
            <a:ext cx="98425" cy="69056"/>
            <a:chOff x="1610" y="1780"/>
            <a:chExt cx="46" cy="46"/>
          </a:xfrm>
        </p:grpSpPr>
        <p:sp>
          <p:nvSpPr>
            <p:cNvPr id="5204" name="Line 303"/>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05" name="Oval 304"/>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grpSp>
        <p:nvGrpSpPr>
          <p:cNvPr id="29" name="Group 305"/>
          <p:cNvGrpSpPr>
            <a:grpSpLocks/>
          </p:cNvGrpSpPr>
          <p:nvPr/>
        </p:nvGrpSpPr>
        <p:grpSpPr bwMode="auto">
          <a:xfrm>
            <a:off x="6791326" y="1543051"/>
            <a:ext cx="98425" cy="69056"/>
            <a:chOff x="1610" y="1780"/>
            <a:chExt cx="46" cy="46"/>
          </a:xfrm>
        </p:grpSpPr>
        <p:sp>
          <p:nvSpPr>
            <p:cNvPr id="5202" name="Line 306"/>
            <p:cNvSpPr>
              <a:spLocks noChangeShapeType="1"/>
            </p:cNvSpPr>
            <p:nvPr/>
          </p:nvSpPr>
          <p:spPr bwMode="auto">
            <a:xfrm>
              <a:off x="1611" y="1804"/>
              <a:ext cx="42" cy="0"/>
            </a:xfrm>
            <a:prstGeom prst="line">
              <a:avLst/>
            </a:prstGeom>
            <a:noFill/>
            <a:ln w="12700">
              <a:solidFill>
                <a:schemeClr val="tx1"/>
              </a:solidFill>
              <a:round/>
              <a:headEnd/>
              <a:tailEnd/>
            </a:ln>
          </p:spPr>
          <p:txBody>
            <a:bodyPr/>
            <a:lstStyle/>
            <a:p>
              <a:endParaRPr lang="zh-TW" altLang="en-US" sz="1200">
                <a:latin typeface="Trebuchet MSTrebuchet MS"/>
              </a:endParaRPr>
            </a:p>
          </p:txBody>
        </p:sp>
        <p:sp>
          <p:nvSpPr>
            <p:cNvPr id="5203" name="Oval 307"/>
            <p:cNvSpPr>
              <a:spLocks noChangeArrowheads="1"/>
            </p:cNvSpPr>
            <p:nvPr/>
          </p:nvSpPr>
          <p:spPr bwMode="auto">
            <a:xfrm>
              <a:off x="1610" y="1780"/>
              <a:ext cx="46" cy="46"/>
            </a:xfrm>
            <a:prstGeom prst="ellipse">
              <a:avLst/>
            </a:prstGeom>
            <a:noFill/>
            <a:ln w="12700">
              <a:solidFill>
                <a:schemeClr val="tx1"/>
              </a:solidFill>
              <a:round/>
              <a:headEnd/>
              <a:tailEnd/>
            </a:ln>
          </p:spPr>
          <p:txBody>
            <a:bodyPr wrap="none" anchor="ctr"/>
            <a:lstStyle/>
            <a:p>
              <a:endParaRPr lang="zh-TW" altLang="zh-TW" sz="1200">
                <a:latin typeface="Trebuchet MSTrebuchet MS"/>
              </a:endParaRPr>
            </a:p>
          </p:txBody>
        </p:sp>
      </p:grpSp>
      <p:pic>
        <p:nvPicPr>
          <p:cNvPr id="5174" name="Picture 308" descr="7047"/>
          <p:cNvPicPr>
            <a:picLocks noChangeAspect="1" noChangeArrowheads="1"/>
          </p:cNvPicPr>
          <p:nvPr/>
        </p:nvPicPr>
        <p:blipFill>
          <a:blip r:embed="rId5" cstate="print"/>
          <a:srcRect l="32813" t="31870" r="33432" b="34375"/>
          <a:stretch>
            <a:fillRect/>
          </a:stretch>
        </p:blipFill>
        <p:spPr bwMode="auto">
          <a:xfrm>
            <a:off x="0" y="3343367"/>
            <a:ext cx="1646238" cy="1234678"/>
          </a:xfrm>
          <a:prstGeom prst="rect">
            <a:avLst/>
          </a:prstGeom>
          <a:noFill/>
          <a:ln w="9525">
            <a:noFill/>
            <a:miter lim="800000"/>
            <a:headEnd/>
            <a:tailEnd/>
          </a:ln>
        </p:spPr>
      </p:pic>
      <p:sp>
        <p:nvSpPr>
          <p:cNvPr id="5175" name="Oval 293"/>
          <p:cNvSpPr>
            <a:spLocks noChangeAspect="1" noChangeArrowheads="1"/>
          </p:cNvSpPr>
          <p:nvPr/>
        </p:nvSpPr>
        <p:spPr bwMode="auto">
          <a:xfrm>
            <a:off x="566738" y="3770800"/>
            <a:ext cx="539750" cy="404813"/>
          </a:xfrm>
          <a:prstGeom prst="ellipse">
            <a:avLst/>
          </a:prstGeom>
          <a:noFill/>
          <a:ln w="28575">
            <a:solidFill>
              <a:srgbClr val="FFFF00"/>
            </a:solidFill>
            <a:prstDash val="sysDot"/>
            <a:round/>
            <a:headEnd/>
            <a:tailEnd/>
          </a:ln>
        </p:spPr>
        <p:txBody>
          <a:bodyPr wrap="none" anchor="ctr"/>
          <a:lstStyle/>
          <a:p>
            <a:endParaRPr lang="zh-TW" altLang="zh-TW" sz="1200">
              <a:latin typeface="Trebuchet MSTrebuchet MS"/>
            </a:endParaRPr>
          </a:p>
        </p:txBody>
      </p:sp>
      <p:pic>
        <p:nvPicPr>
          <p:cNvPr id="5176" name="Picture 309" descr="Patch_WCMP-ST-16_DefectID7047"/>
          <p:cNvPicPr>
            <a:picLocks noChangeAspect="1" noChangeArrowheads="1" noCrop="1"/>
          </p:cNvPicPr>
          <p:nvPr/>
        </p:nvPicPr>
        <p:blipFill>
          <a:blip r:embed="rId6" cstate="print">
            <a:lum bright="-20000" contrast="40000"/>
          </a:blip>
          <a:srcRect/>
          <a:stretch>
            <a:fillRect/>
          </a:stretch>
        </p:blipFill>
        <p:spPr bwMode="auto">
          <a:xfrm>
            <a:off x="0" y="4235144"/>
            <a:ext cx="457200" cy="342900"/>
          </a:xfrm>
          <a:prstGeom prst="rect">
            <a:avLst/>
          </a:prstGeom>
          <a:noFill/>
          <a:ln w="9525">
            <a:noFill/>
            <a:miter lim="800000"/>
            <a:headEnd/>
            <a:tailEnd/>
          </a:ln>
        </p:spPr>
      </p:pic>
      <p:sp>
        <p:nvSpPr>
          <p:cNvPr id="5177" name="Text Box 294"/>
          <p:cNvSpPr txBox="1">
            <a:spLocks noChangeArrowheads="1"/>
          </p:cNvSpPr>
          <p:nvPr/>
        </p:nvSpPr>
        <p:spPr bwMode="auto">
          <a:xfrm>
            <a:off x="274639" y="3418375"/>
            <a:ext cx="1068387" cy="276999"/>
          </a:xfrm>
          <a:prstGeom prst="rect">
            <a:avLst/>
          </a:prstGeom>
          <a:solidFill>
            <a:srgbClr val="003300"/>
          </a:solidFill>
          <a:ln w="9525">
            <a:noFill/>
            <a:miter lim="800000"/>
            <a:headEnd/>
            <a:tailEnd/>
          </a:ln>
        </p:spPr>
        <p:txBody>
          <a:bodyPr>
            <a:spAutoFit/>
          </a:bodyPr>
          <a:lstStyle/>
          <a:p>
            <a:pPr algn="l" eaLnBrk="0" hangingPunct="0">
              <a:spcBef>
                <a:spcPct val="50000"/>
              </a:spcBef>
            </a:pPr>
            <a:r>
              <a:rPr lang="en-US" altLang="zh-TW" sz="1200" b="0">
                <a:solidFill>
                  <a:schemeClr val="bg1"/>
                </a:solidFill>
                <a:latin typeface="Trebuchet MSTrebuchet MS"/>
                <a:ea typeface="SimSun" pitchFamily="2" charset="-122"/>
              </a:rPr>
              <a:t>Small DR</a:t>
            </a:r>
          </a:p>
        </p:txBody>
      </p:sp>
      <p:pic>
        <p:nvPicPr>
          <p:cNvPr id="5178" name="Picture 312" descr="24581"/>
          <p:cNvPicPr>
            <a:picLocks noChangeAspect="1" noChangeArrowheads="1"/>
          </p:cNvPicPr>
          <p:nvPr/>
        </p:nvPicPr>
        <p:blipFill>
          <a:blip r:embed="rId7" cstate="print"/>
          <a:srcRect l="32193" t="30630" r="34050" b="35612"/>
          <a:stretch>
            <a:fillRect/>
          </a:stretch>
        </p:blipFill>
        <p:spPr bwMode="auto">
          <a:xfrm>
            <a:off x="1738314" y="3343367"/>
            <a:ext cx="1646237" cy="1234678"/>
          </a:xfrm>
          <a:prstGeom prst="rect">
            <a:avLst/>
          </a:prstGeom>
          <a:noFill/>
          <a:ln w="9525">
            <a:noFill/>
            <a:miter lim="800000"/>
            <a:headEnd/>
            <a:tailEnd/>
          </a:ln>
        </p:spPr>
      </p:pic>
      <p:sp>
        <p:nvSpPr>
          <p:cNvPr id="5179" name="Oval 299"/>
          <p:cNvSpPr>
            <a:spLocks noChangeAspect="1" noChangeArrowheads="1"/>
          </p:cNvSpPr>
          <p:nvPr/>
        </p:nvSpPr>
        <p:spPr bwMode="auto">
          <a:xfrm>
            <a:off x="2286000" y="3814854"/>
            <a:ext cx="539750" cy="404813"/>
          </a:xfrm>
          <a:prstGeom prst="ellipse">
            <a:avLst/>
          </a:prstGeom>
          <a:noFill/>
          <a:ln w="28575">
            <a:solidFill>
              <a:srgbClr val="FFFF00"/>
            </a:solidFill>
            <a:prstDash val="sysDot"/>
            <a:round/>
            <a:headEnd/>
            <a:tailEnd/>
          </a:ln>
        </p:spPr>
        <p:txBody>
          <a:bodyPr wrap="none" anchor="ctr"/>
          <a:lstStyle/>
          <a:p>
            <a:endParaRPr lang="zh-TW" altLang="zh-TW" sz="1200">
              <a:latin typeface="Trebuchet MSTrebuchet MS"/>
            </a:endParaRPr>
          </a:p>
        </p:txBody>
      </p:sp>
      <p:sp>
        <p:nvSpPr>
          <p:cNvPr id="5180" name="Text Box 300"/>
          <p:cNvSpPr txBox="1">
            <a:spLocks noChangeArrowheads="1"/>
          </p:cNvSpPr>
          <p:nvPr/>
        </p:nvSpPr>
        <p:spPr bwMode="auto">
          <a:xfrm>
            <a:off x="1828801" y="3407660"/>
            <a:ext cx="1281113" cy="276999"/>
          </a:xfrm>
          <a:prstGeom prst="rect">
            <a:avLst/>
          </a:prstGeom>
          <a:solidFill>
            <a:srgbClr val="00FF00"/>
          </a:solidFill>
          <a:ln w="9525">
            <a:noFill/>
            <a:miter lim="800000"/>
            <a:headEnd/>
            <a:tailEnd/>
          </a:ln>
        </p:spPr>
        <p:txBody>
          <a:bodyPr>
            <a:spAutoFit/>
          </a:bodyPr>
          <a:lstStyle/>
          <a:p>
            <a:pPr algn="l" eaLnBrk="0" hangingPunct="0">
              <a:spcBef>
                <a:spcPct val="50000"/>
              </a:spcBef>
            </a:pPr>
            <a:r>
              <a:rPr lang="en-US" altLang="zh-TW" sz="1200" b="0">
                <a:latin typeface="Trebuchet MSTrebuchet MS"/>
                <a:ea typeface="SimSun" pitchFamily="2" charset="-122"/>
              </a:rPr>
              <a:t>Medium DR</a:t>
            </a:r>
          </a:p>
        </p:txBody>
      </p:sp>
      <p:pic>
        <p:nvPicPr>
          <p:cNvPr id="5181" name="Picture 311" descr="Patch_WCMP-ST-13_DefectID24581"/>
          <p:cNvPicPr>
            <a:picLocks noChangeAspect="1" noChangeArrowheads="1" noCrop="1"/>
          </p:cNvPicPr>
          <p:nvPr/>
        </p:nvPicPr>
        <p:blipFill>
          <a:blip r:embed="rId8" cstate="print">
            <a:lum bright="-20000" contrast="40000"/>
          </a:blip>
          <a:srcRect/>
          <a:stretch>
            <a:fillRect/>
          </a:stretch>
        </p:blipFill>
        <p:spPr bwMode="auto">
          <a:xfrm>
            <a:off x="1738313" y="4235144"/>
            <a:ext cx="457200" cy="342900"/>
          </a:xfrm>
          <a:prstGeom prst="rect">
            <a:avLst/>
          </a:prstGeom>
          <a:noFill/>
          <a:ln w="9525">
            <a:noFill/>
            <a:miter lim="800000"/>
            <a:headEnd/>
            <a:tailEnd/>
          </a:ln>
        </p:spPr>
      </p:pic>
      <p:pic>
        <p:nvPicPr>
          <p:cNvPr id="5182" name="Picture 316" descr="2"/>
          <p:cNvPicPr>
            <a:picLocks noChangeAspect="1" noChangeArrowheads="1"/>
          </p:cNvPicPr>
          <p:nvPr/>
        </p:nvPicPr>
        <p:blipFill>
          <a:blip r:embed="rId9" cstate="print"/>
          <a:srcRect l="26790" t="36523" r="39455" b="29720"/>
          <a:stretch>
            <a:fillRect/>
          </a:stretch>
        </p:blipFill>
        <p:spPr bwMode="auto">
          <a:xfrm>
            <a:off x="3476625" y="3343367"/>
            <a:ext cx="1646238" cy="1234678"/>
          </a:xfrm>
          <a:prstGeom prst="rect">
            <a:avLst/>
          </a:prstGeom>
          <a:noFill/>
          <a:ln w="9525">
            <a:noFill/>
            <a:miter lim="800000"/>
            <a:headEnd/>
            <a:tailEnd/>
          </a:ln>
        </p:spPr>
      </p:pic>
      <p:sp>
        <p:nvSpPr>
          <p:cNvPr id="5183" name="Text Box 297"/>
          <p:cNvSpPr txBox="1">
            <a:spLocks noChangeArrowheads="1"/>
          </p:cNvSpPr>
          <p:nvPr/>
        </p:nvSpPr>
        <p:spPr bwMode="auto">
          <a:xfrm>
            <a:off x="3686175" y="3427900"/>
            <a:ext cx="1162050" cy="276999"/>
          </a:xfrm>
          <a:prstGeom prst="rect">
            <a:avLst/>
          </a:prstGeom>
          <a:solidFill>
            <a:srgbClr val="000080"/>
          </a:solidFill>
          <a:ln w="9525">
            <a:noFill/>
            <a:miter lim="800000"/>
            <a:headEnd/>
            <a:tailEnd/>
          </a:ln>
        </p:spPr>
        <p:txBody>
          <a:bodyPr>
            <a:spAutoFit/>
          </a:bodyPr>
          <a:lstStyle/>
          <a:p>
            <a:pPr algn="l" eaLnBrk="0" hangingPunct="0">
              <a:spcBef>
                <a:spcPct val="50000"/>
              </a:spcBef>
            </a:pPr>
            <a:r>
              <a:rPr lang="en-US" altLang="zh-TW" sz="1200" b="0">
                <a:solidFill>
                  <a:schemeClr val="bg1"/>
                </a:solidFill>
                <a:latin typeface="Trebuchet MSTrebuchet MS"/>
                <a:ea typeface="SimSun" pitchFamily="2" charset="-122"/>
              </a:rPr>
              <a:t>Large DR</a:t>
            </a:r>
          </a:p>
        </p:txBody>
      </p:sp>
      <p:sp>
        <p:nvSpPr>
          <p:cNvPr id="5184" name="Oval 296"/>
          <p:cNvSpPr>
            <a:spLocks noChangeAspect="1" noChangeArrowheads="1"/>
          </p:cNvSpPr>
          <p:nvPr/>
        </p:nvSpPr>
        <p:spPr bwMode="auto">
          <a:xfrm>
            <a:off x="4037013" y="3791041"/>
            <a:ext cx="539750" cy="404813"/>
          </a:xfrm>
          <a:prstGeom prst="ellipse">
            <a:avLst/>
          </a:prstGeom>
          <a:noFill/>
          <a:ln w="28575">
            <a:solidFill>
              <a:srgbClr val="FFFF00"/>
            </a:solidFill>
            <a:prstDash val="sysDot"/>
            <a:round/>
            <a:headEnd/>
            <a:tailEnd/>
          </a:ln>
        </p:spPr>
        <p:txBody>
          <a:bodyPr wrap="none" anchor="ctr"/>
          <a:lstStyle/>
          <a:p>
            <a:endParaRPr lang="zh-TW" altLang="zh-TW" sz="1200">
              <a:latin typeface="Trebuchet MSTrebuchet MS"/>
            </a:endParaRPr>
          </a:p>
        </p:txBody>
      </p:sp>
      <p:pic>
        <p:nvPicPr>
          <p:cNvPr id="5185" name="Picture 315" descr="Patch_WCMP-ST-13_DefectID2"/>
          <p:cNvPicPr>
            <a:picLocks noChangeAspect="1" noChangeArrowheads="1" noCrop="1"/>
          </p:cNvPicPr>
          <p:nvPr/>
        </p:nvPicPr>
        <p:blipFill>
          <a:blip r:embed="rId10" cstate="print"/>
          <a:srcRect/>
          <a:stretch>
            <a:fillRect/>
          </a:stretch>
        </p:blipFill>
        <p:spPr bwMode="auto">
          <a:xfrm>
            <a:off x="3476625" y="4235144"/>
            <a:ext cx="457200" cy="342900"/>
          </a:xfrm>
          <a:prstGeom prst="rect">
            <a:avLst/>
          </a:prstGeom>
          <a:noFill/>
          <a:ln w="9525">
            <a:noFill/>
            <a:miter lim="800000"/>
            <a:headEnd/>
            <a:tailEnd/>
          </a:ln>
        </p:spPr>
      </p:pic>
      <p:sp>
        <p:nvSpPr>
          <p:cNvPr id="5186" name="Rectangle 318"/>
          <p:cNvSpPr>
            <a:spLocks noChangeArrowheads="1"/>
          </p:cNvSpPr>
          <p:nvPr/>
        </p:nvSpPr>
        <p:spPr bwMode="auto">
          <a:xfrm>
            <a:off x="0" y="3343367"/>
            <a:ext cx="1646238" cy="1234678"/>
          </a:xfrm>
          <a:prstGeom prst="rect">
            <a:avLst/>
          </a:prstGeom>
          <a:noFill/>
          <a:ln w="25400" algn="ctr">
            <a:solidFill>
              <a:srgbClr val="FF0000"/>
            </a:solidFill>
            <a:miter lim="800000"/>
            <a:headEnd/>
            <a:tailEnd/>
          </a:ln>
        </p:spPr>
        <p:txBody>
          <a:bodyPr wrap="none" anchor="ctr"/>
          <a:lstStyle/>
          <a:p>
            <a:endParaRPr lang="zh-TW" altLang="zh-TW" sz="1200">
              <a:latin typeface="Trebuchet MSTrebuchet MS"/>
            </a:endParaRPr>
          </a:p>
        </p:txBody>
      </p:sp>
      <p:sp>
        <p:nvSpPr>
          <p:cNvPr id="5187" name="Rectangle 310"/>
          <p:cNvSpPr>
            <a:spLocks noChangeArrowheads="1"/>
          </p:cNvSpPr>
          <p:nvPr/>
        </p:nvSpPr>
        <p:spPr bwMode="auto">
          <a:xfrm>
            <a:off x="0" y="4235144"/>
            <a:ext cx="457200" cy="342900"/>
          </a:xfrm>
          <a:prstGeom prst="rect">
            <a:avLst/>
          </a:prstGeom>
          <a:noFill/>
          <a:ln w="25400" algn="ctr">
            <a:solidFill>
              <a:srgbClr val="000096"/>
            </a:solidFill>
            <a:miter lim="800000"/>
            <a:headEnd/>
            <a:tailEnd/>
          </a:ln>
        </p:spPr>
        <p:txBody>
          <a:bodyPr wrap="none" anchor="ctr"/>
          <a:lstStyle/>
          <a:p>
            <a:endParaRPr lang="zh-TW" altLang="zh-TW" sz="1200">
              <a:latin typeface="Trebuchet MSTrebuchet MS"/>
            </a:endParaRPr>
          </a:p>
        </p:txBody>
      </p:sp>
      <p:sp>
        <p:nvSpPr>
          <p:cNvPr id="5188" name="Rectangle 319"/>
          <p:cNvSpPr>
            <a:spLocks noChangeArrowheads="1"/>
          </p:cNvSpPr>
          <p:nvPr/>
        </p:nvSpPr>
        <p:spPr bwMode="auto">
          <a:xfrm>
            <a:off x="1736725" y="3343367"/>
            <a:ext cx="1646238" cy="1234678"/>
          </a:xfrm>
          <a:prstGeom prst="rect">
            <a:avLst/>
          </a:prstGeom>
          <a:noFill/>
          <a:ln w="25400" algn="ctr">
            <a:solidFill>
              <a:srgbClr val="FF0000"/>
            </a:solidFill>
            <a:miter lim="800000"/>
            <a:headEnd/>
            <a:tailEnd/>
          </a:ln>
        </p:spPr>
        <p:txBody>
          <a:bodyPr wrap="none" anchor="ctr"/>
          <a:lstStyle/>
          <a:p>
            <a:endParaRPr lang="zh-TW" altLang="zh-TW" sz="1200">
              <a:latin typeface="Trebuchet MSTrebuchet MS"/>
            </a:endParaRPr>
          </a:p>
        </p:txBody>
      </p:sp>
      <p:sp>
        <p:nvSpPr>
          <p:cNvPr id="5189" name="Rectangle 320"/>
          <p:cNvSpPr>
            <a:spLocks noChangeArrowheads="1"/>
          </p:cNvSpPr>
          <p:nvPr/>
        </p:nvSpPr>
        <p:spPr bwMode="auto">
          <a:xfrm>
            <a:off x="3475039" y="3343367"/>
            <a:ext cx="1646237" cy="1234678"/>
          </a:xfrm>
          <a:prstGeom prst="rect">
            <a:avLst/>
          </a:prstGeom>
          <a:noFill/>
          <a:ln w="25400" algn="ctr">
            <a:solidFill>
              <a:srgbClr val="FF0000"/>
            </a:solidFill>
            <a:miter lim="800000"/>
            <a:headEnd/>
            <a:tailEnd/>
          </a:ln>
        </p:spPr>
        <p:txBody>
          <a:bodyPr wrap="none" anchor="ctr"/>
          <a:lstStyle/>
          <a:p>
            <a:endParaRPr lang="zh-TW" altLang="zh-TW" sz="1200">
              <a:latin typeface="Trebuchet MSTrebuchet MS"/>
            </a:endParaRPr>
          </a:p>
        </p:txBody>
      </p:sp>
      <p:sp>
        <p:nvSpPr>
          <p:cNvPr id="5190" name="Rectangle 314"/>
          <p:cNvSpPr>
            <a:spLocks noChangeArrowheads="1"/>
          </p:cNvSpPr>
          <p:nvPr/>
        </p:nvSpPr>
        <p:spPr bwMode="auto">
          <a:xfrm>
            <a:off x="1738313" y="4235144"/>
            <a:ext cx="457200" cy="342900"/>
          </a:xfrm>
          <a:prstGeom prst="rect">
            <a:avLst/>
          </a:prstGeom>
          <a:noFill/>
          <a:ln w="25400" algn="ctr">
            <a:solidFill>
              <a:srgbClr val="000096"/>
            </a:solidFill>
            <a:miter lim="800000"/>
            <a:headEnd/>
            <a:tailEnd/>
          </a:ln>
        </p:spPr>
        <p:txBody>
          <a:bodyPr wrap="none" anchor="ctr"/>
          <a:lstStyle/>
          <a:p>
            <a:endParaRPr lang="zh-TW" altLang="zh-TW" sz="1200">
              <a:latin typeface="Trebuchet MSTrebuchet MS"/>
            </a:endParaRPr>
          </a:p>
        </p:txBody>
      </p:sp>
      <p:sp>
        <p:nvSpPr>
          <p:cNvPr id="5191" name="Rectangle 317"/>
          <p:cNvSpPr>
            <a:spLocks noChangeArrowheads="1"/>
          </p:cNvSpPr>
          <p:nvPr/>
        </p:nvSpPr>
        <p:spPr bwMode="auto">
          <a:xfrm>
            <a:off x="3476625" y="4235144"/>
            <a:ext cx="457200" cy="342900"/>
          </a:xfrm>
          <a:prstGeom prst="rect">
            <a:avLst/>
          </a:prstGeom>
          <a:noFill/>
          <a:ln w="25400" algn="ctr">
            <a:solidFill>
              <a:srgbClr val="000096"/>
            </a:solidFill>
            <a:miter lim="800000"/>
            <a:headEnd/>
            <a:tailEnd/>
          </a:ln>
        </p:spPr>
        <p:txBody>
          <a:bodyPr wrap="none" anchor="ctr"/>
          <a:lstStyle/>
          <a:p>
            <a:endParaRPr lang="zh-TW" altLang="zh-TW" sz="1200">
              <a:latin typeface="Trebuchet MSTrebuchet MS"/>
            </a:endParaRPr>
          </a:p>
        </p:txBody>
      </p:sp>
      <p:sp>
        <p:nvSpPr>
          <p:cNvPr id="5192" name="Text Box 324"/>
          <p:cNvSpPr txBox="1">
            <a:spLocks noChangeArrowheads="1"/>
          </p:cNvSpPr>
          <p:nvPr/>
        </p:nvSpPr>
        <p:spPr bwMode="auto">
          <a:xfrm>
            <a:off x="5121276" y="3343367"/>
            <a:ext cx="822325" cy="461665"/>
          </a:xfrm>
          <a:prstGeom prst="rect">
            <a:avLst/>
          </a:prstGeom>
          <a:solidFill>
            <a:schemeClr val="bg1"/>
          </a:solidFill>
          <a:ln w="25400" algn="ctr">
            <a:solidFill>
              <a:srgbClr val="FF0000"/>
            </a:solidFill>
            <a:miter lim="800000"/>
            <a:headEnd/>
            <a:tailEnd/>
          </a:ln>
        </p:spPr>
        <p:txBody>
          <a:bodyPr>
            <a:spAutoFit/>
          </a:bodyPr>
          <a:lstStyle/>
          <a:p>
            <a:pPr>
              <a:spcBef>
                <a:spcPct val="50000"/>
              </a:spcBef>
            </a:pPr>
            <a:r>
              <a:rPr lang="en-US" altLang="zh-TW" sz="1200">
                <a:latin typeface="Trebuchet MSTrebuchet MS"/>
                <a:ea typeface="新細明體" pitchFamily="18" charset="-120"/>
              </a:rPr>
              <a:t>Review image</a:t>
            </a:r>
          </a:p>
        </p:txBody>
      </p:sp>
      <p:sp>
        <p:nvSpPr>
          <p:cNvPr id="5193" name="Text Box 325"/>
          <p:cNvSpPr txBox="1">
            <a:spLocks noChangeArrowheads="1"/>
          </p:cNvSpPr>
          <p:nvPr/>
        </p:nvSpPr>
        <p:spPr bwMode="auto">
          <a:xfrm>
            <a:off x="5121276" y="3892244"/>
            <a:ext cx="822325" cy="461665"/>
          </a:xfrm>
          <a:prstGeom prst="rect">
            <a:avLst/>
          </a:prstGeom>
          <a:solidFill>
            <a:schemeClr val="bg1"/>
          </a:solidFill>
          <a:ln w="25400" algn="ctr">
            <a:solidFill>
              <a:srgbClr val="000080"/>
            </a:solidFill>
            <a:miter lim="800000"/>
            <a:headEnd/>
            <a:tailEnd/>
          </a:ln>
        </p:spPr>
        <p:txBody>
          <a:bodyPr>
            <a:spAutoFit/>
          </a:bodyPr>
          <a:lstStyle/>
          <a:p>
            <a:pPr>
              <a:spcBef>
                <a:spcPct val="50000"/>
              </a:spcBef>
            </a:pPr>
            <a:r>
              <a:rPr lang="en-US" altLang="zh-TW" sz="1200">
                <a:latin typeface="Trebuchet MSTrebuchet MS"/>
                <a:ea typeface="新細明體" pitchFamily="18" charset="-120"/>
              </a:rPr>
              <a:t>Patch image</a:t>
            </a:r>
          </a:p>
        </p:txBody>
      </p:sp>
      <p:sp>
        <p:nvSpPr>
          <p:cNvPr id="5194" name="Freeform 330"/>
          <p:cNvSpPr>
            <a:spLocks/>
          </p:cNvSpPr>
          <p:nvPr/>
        </p:nvSpPr>
        <p:spPr bwMode="auto">
          <a:xfrm>
            <a:off x="6950075" y="1337072"/>
            <a:ext cx="228600" cy="76200"/>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25400" cap="flat" cmpd="sng">
            <a:solidFill>
              <a:srgbClr val="000080"/>
            </a:solidFill>
            <a:prstDash val="sysDot"/>
            <a:round/>
            <a:headEnd/>
            <a:tailEnd type="triangle" w="med" len="med"/>
          </a:ln>
        </p:spPr>
        <p:txBody>
          <a:bodyPr/>
          <a:lstStyle/>
          <a:p>
            <a:endParaRPr lang="zh-TW" altLang="en-US" sz="1200">
              <a:latin typeface="Trebuchet MSTrebuchet MS"/>
            </a:endParaRPr>
          </a:p>
        </p:txBody>
      </p:sp>
      <p:sp>
        <p:nvSpPr>
          <p:cNvPr id="5195" name="Freeform 342"/>
          <p:cNvSpPr>
            <a:spLocks/>
          </p:cNvSpPr>
          <p:nvPr/>
        </p:nvSpPr>
        <p:spPr bwMode="auto">
          <a:xfrm>
            <a:off x="6491289" y="1314450"/>
            <a:ext cx="274637" cy="159544"/>
          </a:xfrm>
          <a:custGeom>
            <a:avLst/>
            <a:gdLst>
              <a:gd name="T0" fmla="*/ 346 w 346"/>
              <a:gd name="T1" fmla="*/ 480 h 480"/>
              <a:gd name="T2" fmla="*/ 288 w 346"/>
              <a:gd name="T3" fmla="*/ 134 h 480"/>
              <a:gd name="T4" fmla="*/ 58 w 346"/>
              <a:gd name="T5" fmla="*/ 19 h 480"/>
              <a:gd name="T6" fmla="*/ 0 w 346"/>
              <a:gd name="T7" fmla="*/ 249 h 480"/>
              <a:gd name="T8" fmla="*/ 0 60000 65536"/>
              <a:gd name="T9" fmla="*/ 0 60000 65536"/>
              <a:gd name="T10" fmla="*/ 0 60000 65536"/>
              <a:gd name="T11" fmla="*/ 0 60000 65536"/>
              <a:gd name="T12" fmla="*/ 0 w 346"/>
              <a:gd name="T13" fmla="*/ 0 h 480"/>
              <a:gd name="T14" fmla="*/ 346 w 346"/>
              <a:gd name="T15" fmla="*/ 480 h 480"/>
            </a:gdLst>
            <a:ahLst/>
            <a:cxnLst>
              <a:cxn ang="T8">
                <a:pos x="T0" y="T1"/>
              </a:cxn>
              <a:cxn ang="T9">
                <a:pos x="T2" y="T3"/>
              </a:cxn>
              <a:cxn ang="T10">
                <a:pos x="T4" y="T5"/>
              </a:cxn>
              <a:cxn ang="T11">
                <a:pos x="T6" y="T7"/>
              </a:cxn>
            </a:cxnLst>
            <a:rect l="T12" t="T13" r="T14" b="T15"/>
            <a:pathLst>
              <a:path w="346" h="480">
                <a:moveTo>
                  <a:pt x="346" y="480"/>
                </a:moveTo>
                <a:cubicBezTo>
                  <a:pt x="341" y="345"/>
                  <a:pt x="336" y="211"/>
                  <a:pt x="288" y="134"/>
                </a:cubicBezTo>
                <a:cubicBezTo>
                  <a:pt x="240" y="57"/>
                  <a:pt x="106" y="0"/>
                  <a:pt x="58" y="19"/>
                </a:cubicBezTo>
                <a:cubicBezTo>
                  <a:pt x="10" y="38"/>
                  <a:pt x="10" y="191"/>
                  <a:pt x="0" y="249"/>
                </a:cubicBezTo>
              </a:path>
            </a:pathLst>
          </a:custGeom>
          <a:noFill/>
          <a:ln w="25400" cap="flat" cmpd="sng">
            <a:solidFill>
              <a:srgbClr val="000080"/>
            </a:solidFill>
            <a:prstDash val="sysDot"/>
            <a:round/>
            <a:headEnd/>
            <a:tailEnd type="triangle" w="med" len="med"/>
          </a:ln>
        </p:spPr>
        <p:txBody>
          <a:bodyPr wrap="none" anchor="ctr"/>
          <a:lstStyle/>
          <a:p>
            <a:endParaRPr lang="zh-TW" altLang="en-US" sz="1200">
              <a:latin typeface="Trebuchet MSTrebuchet MS"/>
            </a:endParaRPr>
          </a:p>
        </p:txBody>
      </p:sp>
      <p:sp>
        <p:nvSpPr>
          <p:cNvPr id="5196" name="Freeform 343"/>
          <p:cNvSpPr>
            <a:spLocks/>
          </p:cNvSpPr>
          <p:nvPr/>
        </p:nvSpPr>
        <p:spPr bwMode="auto">
          <a:xfrm>
            <a:off x="6675438" y="1200150"/>
            <a:ext cx="184150" cy="342900"/>
          </a:xfrm>
          <a:custGeom>
            <a:avLst/>
            <a:gdLst>
              <a:gd name="T0" fmla="*/ 461 w 461"/>
              <a:gd name="T1" fmla="*/ 643 h 643"/>
              <a:gd name="T2" fmla="*/ 346 w 461"/>
              <a:gd name="T3" fmla="*/ 183 h 643"/>
              <a:gd name="T4" fmla="*/ 115 w 461"/>
              <a:gd name="T5" fmla="*/ 10 h 643"/>
              <a:gd name="T6" fmla="*/ 0 w 461"/>
              <a:gd name="T7" fmla="*/ 125 h 643"/>
              <a:gd name="T8" fmla="*/ 0 60000 65536"/>
              <a:gd name="T9" fmla="*/ 0 60000 65536"/>
              <a:gd name="T10" fmla="*/ 0 60000 65536"/>
              <a:gd name="T11" fmla="*/ 0 60000 65536"/>
              <a:gd name="T12" fmla="*/ 0 w 461"/>
              <a:gd name="T13" fmla="*/ 0 h 643"/>
              <a:gd name="T14" fmla="*/ 461 w 461"/>
              <a:gd name="T15" fmla="*/ 643 h 643"/>
            </a:gdLst>
            <a:ahLst/>
            <a:cxnLst>
              <a:cxn ang="T8">
                <a:pos x="T0" y="T1"/>
              </a:cxn>
              <a:cxn ang="T9">
                <a:pos x="T2" y="T3"/>
              </a:cxn>
              <a:cxn ang="T10">
                <a:pos x="T4" y="T5"/>
              </a:cxn>
              <a:cxn ang="T11">
                <a:pos x="T6" y="T7"/>
              </a:cxn>
            </a:cxnLst>
            <a:rect l="T12" t="T13" r="T14" b="T15"/>
            <a:pathLst>
              <a:path w="461" h="643">
                <a:moveTo>
                  <a:pt x="461" y="643"/>
                </a:moveTo>
                <a:cubicBezTo>
                  <a:pt x="432" y="466"/>
                  <a:pt x="404" y="289"/>
                  <a:pt x="346" y="183"/>
                </a:cubicBezTo>
                <a:cubicBezTo>
                  <a:pt x="288" y="77"/>
                  <a:pt x="173" y="20"/>
                  <a:pt x="115" y="10"/>
                </a:cubicBezTo>
                <a:cubicBezTo>
                  <a:pt x="57" y="0"/>
                  <a:pt x="9" y="96"/>
                  <a:pt x="0" y="125"/>
                </a:cubicBezTo>
              </a:path>
            </a:pathLst>
          </a:custGeom>
          <a:noFill/>
          <a:ln w="25400" cap="flat" cmpd="sng">
            <a:solidFill>
              <a:srgbClr val="000080"/>
            </a:solidFill>
            <a:prstDash val="sysDot"/>
            <a:round/>
            <a:headEnd/>
            <a:tailEnd type="triangle" w="med" len="med"/>
          </a:ln>
        </p:spPr>
        <p:txBody>
          <a:bodyPr wrap="none" anchor="ctr"/>
          <a:lstStyle/>
          <a:p>
            <a:endParaRPr lang="zh-TW" altLang="en-US" sz="1200">
              <a:latin typeface="Trebuchet MSTrebuchet MS"/>
            </a:endParaRPr>
          </a:p>
        </p:txBody>
      </p:sp>
      <p:sp>
        <p:nvSpPr>
          <p:cNvPr id="5197" name="Freeform 344"/>
          <p:cNvSpPr>
            <a:spLocks/>
          </p:cNvSpPr>
          <p:nvPr/>
        </p:nvSpPr>
        <p:spPr bwMode="auto">
          <a:xfrm>
            <a:off x="6858000" y="1131094"/>
            <a:ext cx="274638" cy="275035"/>
          </a:xfrm>
          <a:custGeom>
            <a:avLst/>
            <a:gdLst>
              <a:gd name="T0" fmla="*/ 0 w 403"/>
              <a:gd name="T1" fmla="*/ 585 h 585"/>
              <a:gd name="T2" fmla="*/ 58 w 403"/>
              <a:gd name="T3" fmla="*/ 297 h 585"/>
              <a:gd name="T4" fmla="*/ 288 w 403"/>
              <a:gd name="T5" fmla="*/ 9 h 585"/>
              <a:gd name="T6" fmla="*/ 403 w 403"/>
              <a:gd name="T7" fmla="*/ 240 h 585"/>
              <a:gd name="T8" fmla="*/ 0 60000 65536"/>
              <a:gd name="T9" fmla="*/ 0 60000 65536"/>
              <a:gd name="T10" fmla="*/ 0 60000 65536"/>
              <a:gd name="T11" fmla="*/ 0 60000 65536"/>
              <a:gd name="T12" fmla="*/ 0 w 403"/>
              <a:gd name="T13" fmla="*/ 0 h 585"/>
              <a:gd name="T14" fmla="*/ 403 w 403"/>
              <a:gd name="T15" fmla="*/ 585 h 585"/>
            </a:gdLst>
            <a:ahLst/>
            <a:cxnLst>
              <a:cxn ang="T8">
                <a:pos x="T0" y="T1"/>
              </a:cxn>
              <a:cxn ang="T9">
                <a:pos x="T2" y="T3"/>
              </a:cxn>
              <a:cxn ang="T10">
                <a:pos x="T4" y="T5"/>
              </a:cxn>
              <a:cxn ang="T11">
                <a:pos x="T6" y="T7"/>
              </a:cxn>
            </a:cxnLst>
            <a:rect l="T12" t="T13" r="T14" b="T15"/>
            <a:pathLst>
              <a:path w="403" h="585">
                <a:moveTo>
                  <a:pt x="0" y="585"/>
                </a:moveTo>
                <a:cubicBezTo>
                  <a:pt x="5" y="489"/>
                  <a:pt x="10" y="393"/>
                  <a:pt x="58" y="297"/>
                </a:cubicBezTo>
                <a:cubicBezTo>
                  <a:pt x="106" y="201"/>
                  <a:pt x="231" y="18"/>
                  <a:pt x="288" y="9"/>
                </a:cubicBezTo>
                <a:cubicBezTo>
                  <a:pt x="345" y="0"/>
                  <a:pt x="374" y="120"/>
                  <a:pt x="403" y="240"/>
                </a:cubicBezTo>
              </a:path>
            </a:pathLst>
          </a:custGeom>
          <a:noFill/>
          <a:ln w="25400" cap="flat" cmpd="sng">
            <a:solidFill>
              <a:srgbClr val="000080"/>
            </a:solidFill>
            <a:prstDash val="sysDot"/>
            <a:round/>
            <a:headEnd/>
            <a:tailEnd type="triangle" w="med" len="med"/>
          </a:ln>
        </p:spPr>
        <p:txBody>
          <a:bodyPr wrap="none" anchor="ctr"/>
          <a:lstStyle/>
          <a:p>
            <a:endParaRPr lang="zh-TW" altLang="en-US" sz="1200">
              <a:latin typeface="Trebuchet MSTrebuchet MS"/>
            </a:endParaRPr>
          </a:p>
        </p:txBody>
      </p:sp>
      <p:sp>
        <p:nvSpPr>
          <p:cNvPr id="5198" name="Freeform 345"/>
          <p:cNvSpPr>
            <a:spLocks/>
          </p:cNvSpPr>
          <p:nvPr/>
        </p:nvSpPr>
        <p:spPr bwMode="auto">
          <a:xfrm>
            <a:off x="6400800" y="3645694"/>
            <a:ext cx="274638" cy="159544"/>
          </a:xfrm>
          <a:custGeom>
            <a:avLst/>
            <a:gdLst>
              <a:gd name="T0" fmla="*/ 346 w 346"/>
              <a:gd name="T1" fmla="*/ 480 h 480"/>
              <a:gd name="T2" fmla="*/ 288 w 346"/>
              <a:gd name="T3" fmla="*/ 134 h 480"/>
              <a:gd name="T4" fmla="*/ 58 w 346"/>
              <a:gd name="T5" fmla="*/ 19 h 480"/>
              <a:gd name="T6" fmla="*/ 0 w 346"/>
              <a:gd name="T7" fmla="*/ 249 h 480"/>
              <a:gd name="T8" fmla="*/ 0 60000 65536"/>
              <a:gd name="T9" fmla="*/ 0 60000 65536"/>
              <a:gd name="T10" fmla="*/ 0 60000 65536"/>
              <a:gd name="T11" fmla="*/ 0 60000 65536"/>
              <a:gd name="T12" fmla="*/ 0 w 346"/>
              <a:gd name="T13" fmla="*/ 0 h 480"/>
              <a:gd name="T14" fmla="*/ 346 w 346"/>
              <a:gd name="T15" fmla="*/ 480 h 480"/>
            </a:gdLst>
            <a:ahLst/>
            <a:cxnLst>
              <a:cxn ang="T8">
                <a:pos x="T0" y="T1"/>
              </a:cxn>
              <a:cxn ang="T9">
                <a:pos x="T2" y="T3"/>
              </a:cxn>
              <a:cxn ang="T10">
                <a:pos x="T4" y="T5"/>
              </a:cxn>
              <a:cxn ang="T11">
                <a:pos x="T6" y="T7"/>
              </a:cxn>
            </a:cxnLst>
            <a:rect l="T12" t="T13" r="T14" b="T15"/>
            <a:pathLst>
              <a:path w="346" h="480">
                <a:moveTo>
                  <a:pt x="346" y="480"/>
                </a:moveTo>
                <a:cubicBezTo>
                  <a:pt x="341" y="345"/>
                  <a:pt x="336" y="211"/>
                  <a:pt x="288" y="134"/>
                </a:cubicBezTo>
                <a:cubicBezTo>
                  <a:pt x="240" y="57"/>
                  <a:pt x="106" y="0"/>
                  <a:pt x="58" y="19"/>
                </a:cubicBezTo>
                <a:cubicBezTo>
                  <a:pt x="10" y="38"/>
                  <a:pt x="10" y="191"/>
                  <a:pt x="0" y="249"/>
                </a:cubicBezTo>
              </a:path>
            </a:pathLst>
          </a:custGeom>
          <a:noFill/>
          <a:ln w="25400" cap="flat" cmpd="sng">
            <a:solidFill>
              <a:srgbClr val="003300"/>
            </a:solidFill>
            <a:prstDash val="sysDot"/>
            <a:round/>
            <a:headEnd/>
            <a:tailEnd type="triangle" w="med" len="med"/>
          </a:ln>
        </p:spPr>
        <p:txBody>
          <a:bodyPr wrap="none" anchor="ctr"/>
          <a:lstStyle/>
          <a:p>
            <a:endParaRPr lang="zh-TW" altLang="en-US" sz="1200">
              <a:latin typeface="Trebuchet MSTrebuchet MS"/>
            </a:endParaRPr>
          </a:p>
        </p:txBody>
      </p:sp>
      <p:sp>
        <p:nvSpPr>
          <p:cNvPr id="5199" name="Freeform 346"/>
          <p:cNvSpPr>
            <a:spLocks/>
          </p:cNvSpPr>
          <p:nvPr/>
        </p:nvSpPr>
        <p:spPr bwMode="auto">
          <a:xfrm>
            <a:off x="6584950" y="3531394"/>
            <a:ext cx="184150" cy="342900"/>
          </a:xfrm>
          <a:custGeom>
            <a:avLst/>
            <a:gdLst>
              <a:gd name="T0" fmla="*/ 461 w 461"/>
              <a:gd name="T1" fmla="*/ 643 h 643"/>
              <a:gd name="T2" fmla="*/ 346 w 461"/>
              <a:gd name="T3" fmla="*/ 183 h 643"/>
              <a:gd name="T4" fmla="*/ 115 w 461"/>
              <a:gd name="T5" fmla="*/ 10 h 643"/>
              <a:gd name="T6" fmla="*/ 0 w 461"/>
              <a:gd name="T7" fmla="*/ 125 h 643"/>
              <a:gd name="T8" fmla="*/ 0 60000 65536"/>
              <a:gd name="T9" fmla="*/ 0 60000 65536"/>
              <a:gd name="T10" fmla="*/ 0 60000 65536"/>
              <a:gd name="T11" fmla="*/ 0 60000 65536"/>
              <a:gd name="T12" fmla="*/ 0 w 461"/>
              <a:gd name="T13" fmla="*/ 0 h 643"/>
              <a:gd name="T14" fmla="*/ 461 w 461"/>
              <a:gd name="T15" fmla="*/ 643 h 643"/>
            </a:gdLst>
            <a:ahLst/>
            <a:cxnLst>
              <a:cxn ang="T8">
                <a:pos x="T0" y="T1"/>
              </a:cxn>
              <a:cxn ang="T9">
                <a:pos x="T2" y="T3"/>
              </a:cxn>
              <a:cxn ang="T10">
                <a:pos x="T4" y="T5"/>
              </a:cxn>
              <a:cxn ang="T11">
                <a:pos x="T6" y="T7"/>
              </a:cxn>
            </a:cxnLst>
            <a:rect l="T12" t="T13" r="T14" b="T15"/>
            <a:pathLst>
              <a:path w="461" h="643">
                <a:moveTo>
                  <a:pt x="461" y="643"/>
                </a:moveTo>
                <a:cubicBezTo>
                  <a:pt x="432" y="466"/>
                  <a:pt x="404" y="289"/>
                  <a:pt x="346" y="183"/>
                </a:cubicBezTo>
                <a:cubicBezTo>
                  <a:pt x="288" y="77"/>
                  <a:pt x="173" y="20"/>
                  <a:pt x="115" y="10"/>
                </a:cubicBezTo>
                <a:cubicBezTo>
                  <a:pt x="57" y="0"/>
                  <a:pt x="9" y="96"/>
                  <a:pt x="0" y="125"/>
                </a:cubicBezTo>
              </a:path>
            </a:pathLst>
          </a:custGeom>
          <a:noFill/>
          <a:ln w="25400" cap="flat" cmpd="sng">
            <a:solidFill>
              <a:srgbClr val="003300"/>
            </a:solidFill>
            <a:prstDash val="sysDot"/>
            <a:round/>
            <a:headEnd/>
            <a:tailEnd type="triangle" w="med" len="med"/>
          </a:ln>
        </p:spPr>
        <p:txBody>
          <a:bodyPr wrap="none" anchor="ctr"/>
          <a:lstStyle/>
          <a:p>
            <a:endParaRPr lang="zh-TW" altLang="en-US" sz="1200">
              <a:latin typeface="Trebuchet MSTrebuchet MS"/>
            </a:endParaRPr>
          </a:p>
        </p:txBody>
      </p:sp>
      <p:sp>
        <p:nvSpPr>
          <p:cNvPr id="5200" name="Freeform 347"/>
          <p:cNvSpPr>
            <a:spLocks/>
          </p:cNvSpPr>
          <p:nvPr/>
        </p:nvSpPr>
        <p:spPr bwMode="auto">
          <a:xfrm>
            <a:off x="6904038" y="3730228"/>
            <a:ext cx="228600" cy="76200"/>
          </a:xfrm>
          <a:custGeom>
            <a:avLst/>
            <a:gdLst>
              <a:gd name="T0" fmla="*/ 0 w 144"/>
              <a:gd name="T1" fmla="*/ 64 h 64"/>
              <a:gd name="T2" fmla="*/ 50 w 144"/>
              <a:gd name="T3" fmla="*/ 14 h 64"/>
              <a:gd name="T4" fmla="*/ 78 w 144"/>
              <a:gd name="T5" fmla="*/ 1 h 64"/>
              <a:gd name="T6" fmla="*/ 144 w 144"/>
              <a:gd name="T7" fmla="*/ 23 h 64"/>
              <a:gd name="T8" fmla="*/ 0 60000 65536"/>
              <a:gd name="T9" fmla="*/ 0 60000 65536"/>
              <a:gd name="T10" fmla="*/ 0 60000 65536"/>
              <a:gd name="T11" fmla="*/ 0 60000 65536"/>
              <a:gd name="T12" fmla="*/ 0 w 144"/>
              <a:gd name="T13" fmla="*/ 0 h 64"/>
              <a:gd name="T14" fmla="*/ 144 w 144"/>
              <a:gd name="T15" fmla="*/ 64 h 64"/>
            </a:gdLst>
            <a:ahLst/>
            <a:cxnLst>
              <a:cxn ang="T8">
                <a:pos x="T0" y="T1"/>
              </a:cxn>
              <a:cxn ang="T9">
                <a:pos x="T2" y="T3"/>
              </a:cxn>
              <a:cxn ang="T10">
                <a:pos x="T4" y="T5"/>
              </a:cxn>
              <a:cxn ang="T11">
                <a:pos x="T6" y="T7"/>
              </a:cxn>
            </a:cxnLst>
            <a:rect l="T12" t="T13" r="T14" b="T15"/>
            <a:pathLst>
              <a:path w="144" h="64">
                <a:moveTo>
                  <a:pt x="0" y="64"/>
                </a:moveTo>
                <a:cubicBezTo>
                  <a:pt x="8" y="56"/>
                  <a:pt x="37" y="24"/>
                  <a:pt x="50" y="14"/>
                </a:cubicBezTo>
                <a:cubicBezTo>
                  <a:pt x="63" y="4"/>
                  <a:pt x="62" y="0"/>
                  <a:pt x="78" y="1"/>
                </a:cubicBezTo>
                <a:cubicBezTo>
                  <a:pt x="94" y="2"/>
                  <a:pt x="130" y="18"/>
                  <a:pt x="144" y="23"/>
                </a:cubicBezTo>
              </a:path>
            </a:pathLst>
          </a:custGeom>
          <a:noFill/>
          <a:ln w="25400" cap="flat" cmpd="sng">
            <a:solidFill>
              <a:srgbClr val="003300"/>
            </a:solidFill>
            <a:prstDash val="sysDot"/>
            <a:round/>
            <a:headEnd/>
            <a:tailEnd type="triangle" w="med" len="med"/>
          </a:ln>
        </p:spPr>
        <p:txBody>
          <a:bodyPr/>
          <a:lstStyle/>
          <a:p>
            <a:endParaRPr lang="zh-TW" altLang="en-US" sz="1200">
              <a:latin typeface="Trebuchet MSTrebuchet MS"/>
            </a:endParaRPr>
          </a:p>
        </p:txBody>
      </p:sp>
      <p:sp>
        <p:nvSpPr>
          <p:cNvPr id="5201" name="Freeform 348"/>
          <p:cNvSpPr>
            <a:spLocks/>
          </p:cNvSpPr>
          <p:nvPr/>
        </p:nvSpPr>
        <p:spPr bwMode="auto">
          <a:xfrm>
            <a:off x="6858000" y="3531394"/>
            <a:ext cx="274638" cy="275035"/>
          </a:xfrm>
          <a:custGeom>
            <a:avLst/>
            <a:gdLst>
              <a:gd name="T0" fmla="*/ 0 w 403"/>
              <a:gd name="T1" fmla="*/ 585 h 585"/>
              <a:gd name="T2" fmla="*/ 58 w 403"/>
              <a:gd name="T3" fmla="*/ 297 h 585"/>
              <a:gd name="T4" fmla="*/ 288 w 403"/>
              <a:gd name="T5" fmla="*/ 9 h 585"/>
              <a:gd name="T6" fmla="*/ 403 w 403"/>
              <a:gd name="T7" fmla="*/ 240 h 585"/>
              <a:gd name="T8" fmla="*/ 0 60000 65536"/>
              <a:gd name="T9" fmla="*/ 0 60000 65536"/>
              <a:gd name="T10" fmla="*/ 0 60000 65536"/>
              <a:gd name="T11" fmla="*/ 0 60000 65536"/>
              <a:gd name="T12" fmla="*/ 0 w 403"/>
              <a:gd name="T13" fmla="*/ 0 h 585"/>
              <a:gd name="T14" fmla="*/ 403 w 403"/>
              <a:gd name="T15" fmla="*/ 585 h 585"/>
            </a:gdLst>
            <a:ahLst/>
            <a:cxnLst>
              <a:cxn ang="T8">
                <a:pos x="T0" y="T1"/>
              </a:cxn>
              <a:cxn ang="T9">
                <a:pos x="T2" y="T3"/>
              </a:cxn>
              <a:cxn ang="T10">
                <a:pos x="T4" y="T5"/>
              </a:cxn>
              <a:cxn ang="T11">
                <a:pos x="T6" y="T7"/>
              </a:cxn>
            </a:cxnLst>
            <a:rect l="T12" t="T13" r="T14" b="T15"/>
            <a:pathLst>
              <a:path w="403" h="585">
                <a:moveTo>
                  <a:pt x="0" y="585"/>
                </a:moveTo>
                <a:cubicBezTo>
                  <a:pt x="5" y="489"/>
                  <a:pt x="10" y="393"/>
                  <a:pt x="58" y="297"/>
                </a:cubicBezTo>
                <a:cubicBezTo>
                  <a:pt x="106" y="201"/>
                  <a:pt x="231" y="18"/>
                  <a:pt x="288" y="9"/>
                </a:cubicBezTo>
                <a:cubicBezTo>
                  <a:pt x="345" y="0"/>
                  <a:pt x="374" y="120"/>
                  <a:pt x="403" y="240"/>
                </a:cubicBezTo>
              </a:path>
            </a:pathLst>
          </a:custGeom>
          <a:noFill/>
          <a:ln w="25400" cap="flat" cmpd="sng">
            <a:solidFill>
              <a:srgbClr val="003300"/>
            </a:solidFill>
            <a:prstDash val="sysDot"/>
            <a:round/>
            <a:headEnd/>
            <a:tailEnd type="triangle" w="med" len="med"/>
          </a:ln>
        </p:spPr>
        <p:txBody>
          <a:bodyPr wrap="none" anchor="ctr"/>
          <a:lstStyle/>
          <a:p>
            <a:endParaRPr lang="zh-TW" altLang="en-US" sz="1200">
              <a:latin typeface="Trebuchet MSTrebuchet M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8"/>
          <p:cNvSpPr txBox="1">
            <a:spLocks noChangeArrowheads="1"/>
          </p:cNvSpPr>
          <p:nvPr/>
        </p:nvSpPr>
        <p:spPr bwMode="auto">
          <a:xfrm>
            <a:off x="0" y="0"/>
            <a:ext cx="5541963" cy="523220"/>
          </a:xfrm>
          <a:prstGeom prst="rect">
            <a:avLst/>
          </a:prstGeom>
          <a:noFill/>
          <a:ln w="9525">
            <a:noFill/>
            <a:miter lim="800000"/>
            <a:headEnd/>
            <a:tailEnd/>
          </a:ln>
        </p:spPr>
        <p:txBody>
          <a:bodyPr wrap="square">
            <a:spAutoFit/>
          </a:bodyPr>
          <a:lstStyle/>
          <a:p>
            <a:r>
              <a:rPr lang="en-US" sz="2800" dirty="0" smtClean="0">
                <a:latin typeface="Trebuchet MS" pitchFamily="34" charset="0"/>
              </a:rPr>
              <a:t>Summaries</a:t>
            </a:r>
            <a:endParaRPr lang="en-US" sz="2800" dirty="0">
              <a:latin typeface="Trebuchet MS" pitchFamily="34" charset="0"/>
            </a:endParaRPr>
          </a:p>
        </p:txBody>
      </p:sp>
      <p:sp>
        <p:nvSpPr>
          <p:cNvPr id="10243" name="TextBox 9"/>
          <p:cNvSpPr txBox="1">
            <a:spLocks noChangeArrowheads="1"/>
          </p:cNvSpPr>
          <p:nvPr/>
        </p:nvSpPr>
        <p:spPr bwMode="auto">
          <a:xfrm>
            <a:off x="381000" y="664029"/>
            <a:ext cx="8458200" cy="3785652"/>
          </a:xfrm>
          <a:prstGeom prst="rect">
            <a:avLst/>
          </a:prstGeom>
          <a:noFill/>
          <a:ln w="9525">
            <a:noFill/>
            <a:miter lim="800000"/>
            <a:headEnd/>
            <a:tailEnd/>
          </a:ln>
        </p:spPr>
        <p:txBody>
          <a:bodyPr wrap="square">
            <a:spAutoFit/>
          </a:bodyPr>
          <a:lstStyle/>
          <a:p>
            <a:pPr marL="342900" indent="-342900">
              <a:buFontTx/>
              <a:buAutoNum type="arabicPeriod"/>
            </a:pPr>
            <a:r>
              <a:rPr lang="en-US" sz="1600" dirty="0">
                <a:latin typeface="Trebuchet MS" pitchFamily="34" charset="0"/>
              </a:rPr>
              <a:t>Theoretically, from basic model, our best DOI sensitivity is 10nm thickness CVD oxide. Better oxide quality(higher break down voltage) can push the limitation to less than 10nm.</a:t>
            </a:r>
            <a:br>
              <a:rPr lang="en-US" sz="1600" dirty="0">
                <a:latin typeface="Trebuchet MS" pitchFamily="34" charset="0"/>
              </a:rPr>
            </a:br>
            <a:endParaRPr lang="en-US" sz="1600" dirty="0">
              <a:latin typeface="Trebuchet MS" pitchFamily="34" charset="0"/>
            </a:endParaRPr>
          </a:p>
          <a:p>
            <a:pPr marL="342900" indent="-342900">
              <a:buFontTx/>
              <a:buAutoNum type="arabicPeriod"/>
            </a:pPr>
            <a:r>
              <a:rPr lang="en-US" sz="1600" dirty="0">
                <a:latin typeface="Trebuchet MS" pitchFamily="34" charset="0"/>
              </a:rPr>
              <a:t>From the cross-section data, the best thickness eScan400 ever achieved is 8nm.</a:t>
            </a:r>
            <a:br>
              <a:rPr lang="en-US" sz="1600" dirty="0">
                <a:latin typeface="Trebuchet MS" pitchFamily="34" charset="0"/>
              </a:rPr>
            </a:br>
            <a:endParaRPr lang="en-US" sz="1600" dirty="0">
              <a:latin typeface="Trebuchet MS" pitchFamily="34" charset="0"/>
            </a:endParaRPr>
          </a:p>
          <a:p>
            <a:pPr marL="342900" indent="-342900">
              <a:buFontTx/>
              <a:buAutoNum type="arabicPeriod"/>
            </a:pPr>
            <a:r>
              <a:rPr lang="en-US" sz="1600" dirty="0" smtClean="0">
                <a:latin typeface="Trebuchet MS" pitchFamily="34" charset="0"/>
              </a:rPr>
              <a:t>We are reaching the fundamental limitation for the gap defects. Due </a:t>
            </a:r>
            <a:r>
              <a:rPr lang="en-US" sz="1600" dirty="0">
                <a:latin typeface="Trebuchet MS" pitchFamily="34" charset="0"/>
              </a:rPr>
              <a:t>to the complexity of VNAND 21 and 24 layers, basic model may be not good enough. We need to do some experiments to see the real tool limitation. RDA generated a layer 24 dose field wafer and will cross-section it. Using that wafer to fine adjust our recipe will tell us where is the tool limitation.</a:t>
            </a:r>
            <a:br>
              <a:rPr lang="en-US" sz="1600" dirty="0">
                <a:latin typeface="Trebuchet MS" pitchFamily="34" charset="0"/>
              </a:rPr>
            </a:br>
            <a:endParaRPr lang="en-US" sz="1600" dirty="0">
              <a:latin typeface="Trebuchet MS" pitchFamily="34" charset="0"/>
            </a:endParaRPr>
          </a:p>
          <a:p>
            <a:pPr marL="342900" indent="-342900">
              <a:buFontTx/>
              <a:buAutoNum type="arabicPeriod"/>
            </a:pPr>
            <a:r>
              <a:rPr lang="en-US" sz="1600" dirty="0">
                <a:latin typeface="Trebuchet MS" pitchFamily="34" charset="0"/>
              </a:rPr>
              <a:t>Inspection or CDU at 24ACI </a:t>
            </a:r>
            <a:r>
              <a:rPr lang="en-US" sz="1600" dirty="0" smtClean="0">
                <a:latin typeface="Trebuchet MS" pitchFamily="34" charset="0"/>
              </a:rPr>
              <a:t>/21ACI might </a:t>
            </a:r>
            <a:r>
              <a:rPr lang="en-US" sz="1600" dirty="0">
                <a:latin typeface="Trebuchet MS" pitchFamily="34" charset="0"/>
              </a:rPr>
              <a:t>be another </a:t>
            </a:r>
            <a:r>
              <a:rPr lang="en-US" sz="1600" dirty="0" smtClean="0">
                <a:latin typeface="Trebuchet MS" pitchFamily="34" charset="0"/>
              </a:rPr>
              <a:t>solution.</a:t>
            </a:r>
            <a:r>
              <a:rPr lang="en-US" sz="1600" dirty="0">
                <a:latin typeface="Trebuchet MS" pitchFamily="34" charset="0"/>
              </a:rPr>
              <a:t/>
            </a:r>
            <a:br>
              <a:rPr lang="en-US" sz="1600" dirty="0">
                <a:latin typeface="Trebuchet MS" pitchFamily="34" charset="0"/>
              </a:rPr>
            </a:br>
            <a:endParaRPr lang="en-US" sz="1600" dirty="0">
              <a:latin typeface="Trebuchet MS" pitchFamily="34" charset="0"/>
            </a:endParaRPr>
          </a:p>
          <a:p>
            <a:pPr marL="342900" indent="-342900">
              <a:buFontTx/>
              <a:buAutoNum type="arabicPeriod"/>
            </a:pPr>
            <a:r>
              <a:rPr lang="en-US" sz="1600" dirty="0" smtClean="0">
                <a:latin typeface="Trebuchet MS" pitchFamily="34" charset="0"/>
              </a:rPr>
              <a:t>Energy filter may be a solution for improving high resistant  defects sensitivity.</a:t>
            </a:r>
            <a:endParaRPr lang="en-US" sz="1600" dirty="0">
              <a:latin typeface="Trebuchet MS"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0196" y="2122523"/>
            <a:ext cx="6309291" cy="830997"/>
          </a:xfrm>
          <a:prstGeom prst="rect">
            <a:avLst/>
          </a:prstGeom>
          <a:noFill/>
        </p:spPr>
        <p:txBody>
          <a:bodyPr wrap="square" rtlCol="0">
            <a:spAutoFit/>
          </a:bodyPr>
          <a:lstStyle/>
          <a:p>
            <a:pPr algn="ctr"/>
            <a:r>
              <a:rPr lang="en-US" sz="4800" b="1" i="0" dirty="0" smtClean="0">
                <a:latin typeface="Trebuchet MSTrebuchet MS"/>
                <a:ea typeface="Tahoma" pitchFamily="34" charset="0"/>
                <a:cs typeface="Tahoma" pitchFamily="34" charset="0"/>
              </a:rPr>
              <a:t>Special </a:t>
            </a:r>
            <a:r>
              <a:rPr lang="en-US" sz="4800" dirty="0" smtClean="0">
                <a:latin typeface="Trebuchet MSTrebuchet MS"/>
                <a:ea typeface="Tahoma" pitchFamily="34" charset="0"/>
                <a:cs typeface="Tahoma" pitchFamily="34" charset="0"/>
              </a:rPr>
              <a:t>P</a:t>
            </a:r>
            <a:r>
              <a:rPr lang="en-US" sz="4800" b="1" i="0" dirty="0" smtClean="0">
                <a:latin typeface="Trebuchet MSTrebuchet MS"/>
                <a:ea typeface="Tahoma" pitchFamily="34" charset="0"/>
                <a:cs typeface="Tahoma" pitchFamily="34" charset="0"/>
              </a:rPr>
              <a:t>re-scan</a:t>
            </a:r>
            <a:endParaRPr lang="en-US" sz="4800" b="1" i="0" dirty="0">
              <a:latin typeface="Trebuchet MSTrebuchet MS"/>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219"/>
            <a:ext cx="6766538" cy="666750"/>
          </a:xfrm>
          <a:solidFill>
            <a:schemeClr val="bg1"/>
          </a:solidFill>
        </p:spPr>
        <p:txBody>
          <a:bodyPr/>
          <a:lstStyle/>
          <a:p>
            <a:pPr algn="l"/>
            <a:r>
              <a:rPr lang="en-US" sz="2000" b="1" dirty="0" smtClean="0">
                <a:solidFill>
                  <a:schemeClr val="tx1"/>
                </a:solidFill>
                <a:latin typeface="Trebuchet MSTrebuchet MS"/>
              </a:rPr>
              <a:t>Case 1: Time delay to gain most S/N on DOI                     </a:t>
            </a:r>
            <a:br>
              <a:rPr lang="en-US" sz="2000" b="1" dirty="0" smtClean="0">
                <a:solidFill>
                  <a:schemeClr val="tx1"/>
                </a:solidFill>
                <a:latin typeface="Trebuchet MSTrebuchet MS"/>
              </a:rPr>
            </a:br>
            <a:r>
              <a:rPr lang="en-US" sz="1600" b="1" dirty="0" smtClean="0">
                <a:solidFill>
                  <a:schemeClr val="tx1"/>
                </a:solidFill>
                <a:latin typeface="Trebuchet MSTrebuchet MS"/>
              </a:rPr>
              <a:t>The Best </a:t>
            </a:r>
            <a:r>
              <a:rPr lang="en-US" sz="1600" b="1" dirty="0" err="1" smtClean="0">
                <a:solidFill>
                  <a:schemeClr val="tx1"/>
                </a:solidFill>
                <a:latin typeface="Trebuchet MSTrebuchet MS"/>
              </a:rPr>
              <a:t>prescan</a:t>
            </a:r>
            <a:r>
              <a:rPr lang="en-US" sz="1600" b="1" dirty="0" smtClean="0">
                <a:solidFill>
                  <a:schemeClr val="tx1"/>
                </a:solidFill>
                <a:latin typeface="Trebuchet MSTrebuchet MS"/>
              </a:rPr>
              <a:t> effect was after full image has been pre-scanned </a:t>
            </a:r>
            <a:r>
              <a:rPr lang="en-US" sz="2400" b="1" dirty="0" smtClean="0">
                <a:solidFill>
                  <a:schemeClr val="tx1"/>
                </a:solidFill>
                <a:latin typeface="Trebuchet MSTrebuchet MS"/>
              </a:rPr>
              <a:t/>
            </a:r>
            <a:br>
              <a:rPr lang="en-US" sz="2400" b="1" dirty="0" smtClean="0">
                <a:solidFill>
                  <a:schemeClr val="tx1"/>
                </a:solidFill>
                <a:latin typeface="Trebuchet MSTrebuchet MS"/>
              </a:rPr>
            </a:br>
            <a:endParaRPr lang="en-US" sz="2400" b="1" dirty="0">
              <a:solidFill>
                <a:schemeClr val="tx1"/>
              </a:solidFill>
              <a:latin typeface="Trebuchet MSTrebuchet MS"/>
            </a:endParaRPr>
          </a:p>
        </p:txBody>
      </p:sp>
      <p:sp>
        <p:nvSpPr>
          <p:cNvPr id="24" name="TextBox 23"/>
          <p:cNvSpPr txBox="1"/>
          <p:nvPr/>
        </p:nvSpPr>
        <p:spPr>
          <a:xfrm rot="16200000">
            <a:off x="-282927" y="1231967"/>
            <a:ext cx="1644905" cy="307777"/>
          </a:xfrm>
          <a:prstGeom prst="rect">
            <a:avLst/>
          </a:prstGeom>
          <a:noFill/>
        </p:spPr>
        <p:txBody>
          <a:bodyPr wrap="square" rtlCol="0">
            <a:spAutoFit/>
          </a:bodyPr>
          <a:lstStyle/>
          <a:p>
            <a:r>
              <a:rPr lang="en-US" sz="1400" dirty="0" smtClean="0">
                <a:latin typeface="Trebuchet MSTrebuchet MS"/>
              </a:rPr>
              <a:t>Surface Voltage</a:t>
            </a:r>
            <a:endParaRPr lang="en-US" sz="1400" dirty="0">
              <a:latin typeface="Trebuchet MSTrebuchet MS"/>
            </a:endParaRPr>
          </a:p>
        </p:txBody>
      </p:sp>
      <p:cxnSp>
        <p:nvCxnSpPr>
          <p:cNvPr id="9" name="Straight Arrow Connector 8"/>
          <p:cNvCxnSpPr/>
          <p:nvPr/>
        </p:nvCxnSpPr>
        <p:spPr>
          <a:xfrm rot="5400000" flipH="1" flipV="1">
            <a:off x="-474357" y="2329929"/>
            <a:ext cx="2803109" cy="112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927758" y="3730013"/>
            <a:ext cx="3840170" cy="135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587208" y="1912390"/>
            <a:ext cx="1511952" cy="307777"/>
          </a:xfrm>
          <a:prstGeom prst="rect">
            <a:avLst/>
          </a:prstGeom>
          <a:noFill/>
        </p:spPr>
        <p:txBody>
          <a:bodyPr wrap="none" rtlCol="0">
            <a:spAutoFit/>
          </a:bodyPr>
          <a:lstStyle/>
          <a:p>
            <a:r>
              <a:rPr lang="en-US" sz="1400" dirty="0" smtClean="0">
                <a:solidFill>
                  <a:srgbClr val="FFC000"/>
                </a:solidFill>
                <a:latin typeface="Trebuchet MSTrebuchet MS"/>
              </a:rPr>
              <a:t>Defect contrast</a:t>
            </a:r>
            <a:endParaRPr lang="en-US" sz="1400" dirty="0">
              <a:solidFill>
                <a:srgbClr val="FFC000"/>
              </a:solidFill>
              <a:latin typeface="Trebuchet MSTrebuchet MS"/>
            </a:endParaRPr>
          </a:p>
        </p:txBody>
      </p:sp>
      <p:cxnSp>
        <p:nvCxnSpPr>
          <p:cNvPr id="20" name="Straight Arrow Connector 19"/>
          <p:cNvCxnSpPr/>
          <p:nvPr/>
        </p:nvCxnSpPr>
        <p:spPr>
          <a:xfrm>
            <a:off x="1331988" y="3790935"/>
            <a:ext cx="700013" cy="0"/>
          </a:xfrm>
          <a:prstGeom prst="straightConnector1">
            <a:avLst/>
          </a:prstGeom>
          <a:ln>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91074" y="2512919"/>
            <a:ext cx="304612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71472" y="3831541"/>
            <a:ext cx="1111629" cy="307777"/>
          </a:xfrm>
          <a:prstGeom prst="rect">
            <a:avLst/>
          </a:prstGeom>
          <a:noFill/>
        </p:spPr>
        <p:txBody>
          <a:bodyPr wrap="square" rtlCol="0">
            <a:spAutoFit/>
          </a:bodyPr>
          <a:lstStyle/>
          <a:p>
            <a:r>
              <a:rPr lang="en-US" sz="1400" dirty="0" smtClean="0">
                <a:latin typeface="Trebuchet MSTrebuchet MS"/>
              </a:rPr>
              <a:t>Time</a:t>
            </a:r>
            <a:endParaRPr lang="en-US" sz="1400" dirty="0">
              <a:latin typeface="Trebuchet MSTrebuchet MS"/>
            </a:endParaRPr>
          </a:p>
        </p:txBody>
      </p:sp>
      <p:sp>
        <p:nvSpPr>
          <p:cNvPr id="25" name="TextBox 24"/>
          <p:cNvSpPr txBox="1"/>
          <p:nvPr/>
        </p:nvSpPr>
        <p:spPr>
          <a:xfrm>
            <a:off x="1350068" y="3765820"/>
            <a:ext cx="2728543" cy="523220"/>
          </a:xfrm>
          <a:prstGeom prst="rect">
            <a:avLst/>
          </a:prstGeom>
          <a:noFill/>
        </p:spPr>
        <p:txBody>
          <a:bodyPr wrap="square" rtlCol="0">
            <a:spAutoFit/>
          </a:bodyPr>
          <a:lstStyle/>
          <a:p>
            <a:r>
              <a:rPr lang="en-US" sz="1400" b="1" dirty="0" smtClean="0">
                <a:solidFill>
                  <a:srgbClr val="66CCFF"/>
                </a:solidFill>
                <a:latin typeface="Trebuchet MSTrebuchet MS"/>
              </a:rPr>
              <a:t>Delay time</a:t>
            </a:r>
          </a:p>
          <a:p>
            <a:r>
              <a:rPr lang="en-US" sz="1400" b="1" dirty="0" smtClean="0">
                <a:solidFill>
                  <a:srgbClr val="66CCFF"/>
                </a:solidFill>
                <a:latin typeface="Trebuchet MSTrebuchet MS"/>
              </a:rPr>
              <a:t>SNC case : 20ms</a:t>
            </a:r>
            <a:endParaRPr lang="en-US" sz="1400" b="1" dirty="0">
              <a:solidFill>
                <a:srgbClr val="66CCFF"/>
              </a:solidFill>
              <a:latin typeface="Trebuchet MSTrebuchet MS"/>
            </a:endParaRPr>
          </a:p>
        </p:txBody>
      </p:sp>
      <p:cxnSp>
        <p:nvCxnSpPr>
          <p:cNvPr id="22" name="Straight Connector 21"/>
          <p:cNvCxnSpPr/>
          <p:nvPr/>
        </p:nvCxnSpPr>
        <p:spPr>
          <a:xfrm rot="5400000">
            <a:off x="513069" y="2503394"/>
            <a:ext cx="304612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025678" y="1771650"/>
            <a:ext cx="19023" cy="533147"/>
          </a:xfrm>
          <a:prstGeom prst="straightConnector1">
            <a:avLst/>
          </a:prstGeom>
          <a:ln>
            <a:solidFill>
              <a:srgbClr val="FFC000"/>
            </a:solidFill>
            <a:headEnd type="arrow"/>
            <a:tailEnd type="arrow"/>
          </a:ln>
        </p:spPr>
        <p:style>
          <a:lnRef idx="1">
            <a:schemeClr val="accent6"/>
          </a:lnRef>
          <a:fillRef idx="0">
            <a:schemeClr val="accent6"/>
          </a:fillRef>
          <a:effectRef idx="0">
            <a:schemeClr val="accent6"/>
          </a:effectRef>
          <a:fontRef idx="minor">
            <a:schemeClr val="tx1"/>
          </a:fontRef>
        </p:style>
      </p:cxnSp>
      <p:cxnSp>
        <p:nvCxnSpPr>
          <p:cNvPr id="32" name="Straight Arrow Connector 31"/>
          <p:cNvCxnSpPr/>
          <p:nvPr/>
        </p:nvCxnSpPr>
        <p:spPr>
          <a:xfrm>
            <a:off x="908668" y="3786629"/>
            <a:ext cx="410841" cy="5490"/>
          </a:xfrm>
          <a:prstGeom prst="straightConnector1">
            <a:avLst/>
          </a:prstGeom>
          <a:ln>
            <a:solidFill>
              <a:srgbClr val="23AD0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7001" y="3757208"/>
            <a:ext cx="1371601" cy="523220"/>
          </a:xfrm>
          <a:prstGeom prst="rect">
            <a:avLst/>
          </a:prstGeom>
          <a:noFill/>
        </p:spPr>
        <p:txBody>
          <a:bodyPr wrap="square" rtlCol="0">
            <a:spAutoFit/>
          </a:bodyPr>
          <a:lstStyle/>
          <a:p>
            <a:r>
              <a:rPr lang="en-US" sz="1400" dirty="0" smtClean="0">
                <a:solidFill>
                  <a:srgbClr val="23AD03"/>
                </a:solidFill>
                <a:latin typeface="Trebuchet MSTrebuchet MS"/>
              </a:rPr>
              <a:t>Full image </a:t>
            </a:r>
            <a:r>
              <a:rPr lang="en-US" sz="1400" dirty="0" err="1" smtClean="0">
                <a:solidFill>
                  <a:srgbClr val="23AD03"/>
                </a:solidFill>
                <a:latin typeface="Trebuchet MSTrebuchet MS"/>
              </a:rPr>
              <a:t>PreScan</a:t>
            </a:r>
            <a:endParaRPr lang="en-US" sz="1400" dirty="0">
              <a:solidFill>
                <a:srgbClr val="23AD03"/>
              </a:solidFill>
              <a:latin typeface="Trebuchet MSTrebuchet MS"/>
            </a:endParaRPr>
          </a:p>
        </p:txBody>
      </p:sp>
      <p:sp>
        <p:nvSpPr>
          <p:cNvPr id="19" name="TextBox 18"/>
          <p:cNvSpPr txBox="1"/>
          <p:nvPr/>
        </p:nvSpPr>
        <p:spPr>
          <a:xfrm>
            <a:off x="2277910" y="1485222"/>
            <a:ext cx="753732" cy="307777"/>
          </a:xfrm>
          <a:prstGeom prst="rect">
            <a:avLst/>
          </a:prstGeom>
          <a:noFill/>
        </p:spPr>
        <p:txBody>
          <a:bodyPr wrap="none" rtlCol="0">
            <a:spAutoFit/>
          </a:bodyPr>
          <a:lstStyle/>
          <a:p>
            <a:r>
              <a:rPr lang="en-US" sz="1400" dirty="0" smtClean="0">
                <a:solidFill>
                  <a:srgbClr val="7030A0"/>
                </a:solidFill>
                <a:latin typeface="Trebuchet MSTrebuchet MS"/>
              </a:rPr>
              <a:t>Defect</a:t>
            </a:r>
            <a:endParaRPr lang="en-US" sz="1400" dirty="0">
              <a:solidFill>
                <a:srgbClr val="7030A0"/>
              </a:solidFill>
              <a:latin typeface="Trebuchet MSTrebuchet MS"/>
            </a:endParaRPr>
          </a:p>
        </p:txBody>
      </p:sp>
      <p:sp>
        <p:nvSpPr>
          <p:cNvPr id="18" name="TextBox 17"/>
          <p:cNvSpPr txBox="1"/>
          <p:nvPr/>
        </p:nvSpPr>
        <p:spPr>
          <a:xfrm>
            <a:off x="2227047" y="2399770"/>
            <a:ext cx="838371" cy="307777"/>
          </a:xfrm>
          <a:prstGeom prst="rect">
            <a:avLst/>
          </a:prstGeom>
          <a:noFill/>
        </p:spPr>
        <p:txBody>
          <a:bodyPr wrap="none" rtlCol="0">
            <a:spAutoFit/>
          </a:bodyPr>
          <a:lstStyle/>
          <a:p>
            <a:r>
              <a:rPr lang="en-US" sz="1400" dirty="0" smtClean="0">
                <a:solidFill>
                  <a:srgbClr val="C00000"/>
                </a:solidFill>
                <a:latin typeface="Trebuchet MSTrebuchet MS"/>
              </a:rPr>
              <a:t>Normal</a:t>
            </a:r>
            <a:endParaRPr lang="en-US" sz="1400" dirty="0">
              <a:solidFill>
                <a:srgbClr val="C00000"/>
              </a:solidFill>
              <a:latin typeface="Trebuchet MSTrebuchet MS"/>
            </a:endParaRPr>
          </a:p>
        </p:txBody>
      </p:sp>
      <p:sp>
        <p:nvSpPr>
          <p:cNvPr id="36" name="TextBox 35"/>
          <p:cNvSpPr txBox="1"/>
          <p:nvPr/>
        </p:nvSpPr>
        <p:spPr>
          <a:xfrm>
            <a:off x="279018" y="4292941"/>
            <a:ext cx="8598283" cy="523220"/>
          </a:xfrm>
          <a:prstGeom prst="rect">
            <a:avLst/>
          </a:prstGeom>
          <a:solidFill>
            <a:srgbClr val="00FF00"/>
          </a:solidFill>
        </p:spPr>
        <p:txBody>
          <a:bodyPr wrap="square" rtlCol="0" anchor="ctr">
            <a:spAutoFit/>
          </a:bodyPr>
          <a:lstStyle/>
          <a:p>
            <a:pPr marL="457200" indent="-457200">
              <a:buFont typeface="Arial" pitchFamily="34" charset="0"/>
              <a:buChar char="•"/>
            </a:pPr>
            <a:r>
              <a:rPr lang="en-US" sz="1400" dirty="0" smtClean="0">
                <a:latin typeface="Trebuchet MSTrebuchet MS"/>
              </a:rPr>
              <a:t>After delay time, different discharging rate between Defect and Normal plugs make high defect contrast.</a:t>
            </a:r>
            <a:endParaRPr lang="en-US" sz="1400" dirty="0">
              <a:latin typeface="Trebuchet MSTrebuchet MS"/>
            </a:endParaRPr>
          </a:p>
        </p:txBody>
      </p:sp>
      <p:sp>
        <p:nvSpPr>
          <p:cNvPr id="28" name="Freeform 27"/>
          <p:cNvSpPr/>
          <p:nvPr/>
        </p:nvSpPr>
        <p:spPr bwMode="auto">
          <a:xfrm>
            <a:off x="939800" y="1247775"/>
            <a:ext cx="1727200" cy="2466975"/>
          </a:xfrm>
          <a:custGeom>
            <a:avLst/>
            <a:gdLst>
              <a:gd name="connsiteX0" fmla="*/ 0 w 1727200"/>
              <a:gd name="connsiteY0" fmla="*/ 3289300 h 3289300"/>
              <a:gd name="connsiteX1" fmla="*/ 406400 w 1727200"/>
              <a:gd name="connsiteY1" fmla="*/ 292100 h 3289300"/>
              <a:gd name="connsiteX2" fmla="*/ 1727200 w 1727200"/>
              <a:gd name="connsiteY2" fmla="*/ 1536700 h 3289300"/>
            </a:gdLst>
            <a:ahLst/>
            <a:cxnLst>
              <a:cxn ang="0">
                <a:pos x="connsiteX0" y="connsiteY0"/>
              </a:cxn>
              <a:cxn ang="0">
                <a:pos x="connsiteX1" y="connsiteY1"/>
              </a:cxn>
              <a:cxn ang="0">
                <a:pos x="connsiteX2" y="connsiteY2"/>
              </a:cxn>
            </a:cxnLst>
            <a:rect l="l" t="t" r="r" b="b"/>
            <a:pathLst>
              <a:path w="1727200" h="3289300">
                <a:moveTo>
                  <a:pt x="0" y="3289300"/>
                </a:moveTo>
                <a:cubicBezTo>
                  <a:pt x="59266" y="1936750"/>
                  <a:pt x="118533" y="584200"/>
                  <a:pt x="406400" y="292100"/>
                </a:cubicBezTo>
                <a:cubicBezTo>
                  <a:pt x="694267" y="0"/>
                  <a:pt x="1210733" y="768350"/>
                  <a:pt x="1727200" y="1536700"/>
                </a:cubicBezTo>
              </a:path>
            </a:pathLst>
          </a:cu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sp>
        <p:nvSpPr>
          <p:cNvPr id="35" name="Freeform 34"/>
          <p:cNvSpPr/>
          <p:nvPr/>
        </p:nvSpPr>
        <p:spPr bwMode="auto">
          <a:xfrm>
            <a:off x="939800" y="1243012"/>
            <a:ext cx="1727200" cy="2490788"/>
          </a:xfrm>
          <a:custGeom>
            <a:avLst/>
            <a:gdLst>
              <a:gd name="connsiteX0" fmla="*/ 0 w 1727200"/>
              <a:gd name="connsiteY0" fmla="*/ 3321050 h 3321050"/>
              <a:gd name="connsiteX1" fmla="*/ 368300 w 1727200"/>
              <a:gd name="connsiteY1" fmla="*/ 336550 h 3321050"/>
              <a:gd name="connsiteX2" fmla="*/ 990600 w 1727200"/>
              <a:gd name="connsiteY2" fmla="*/ 1301750 h 3321050"/>
              <a:gd name="connsiteX3" fmla="*/ 1727200 w 1727200"/>
              <a:gd name="connsiteY3" fmla="*/ 1517650 h 3321050"/>
            </a:gdLst>
            <a:ahLst/>
            <a:cxnLst>
              <a:cxn ang="0">
                <a:pos x="connsiteX0" y="connsiteY0"/>
              </a:cxn>
              <a:cxn ang="0">
                <a:pos x="connsiteX1" y="connsiteY1"/>
              </a:cxn>
              <a:cxn ang="0">
                <a:pos x="connsiteX2" y="connsiteY2"/>
              </a:cxn>
              <a:cxn ang="0">
                <a:pos x="connsiteX3" y="connsiteY3"/>
              </a:cxn>
            </a:cxnLst>
            <a:rect l="l" t="t" r="r" b="b"/>
            <a:pathLst>
              <a:path w="1727200" h="3321050">
                <a:moveTo>
                  <a:pt x="0" y="3321050"/>
                </a:moveTo>
                <a:cubicBezTo>
                  <a:pt x="101600" y="1997075"/>
                  <a:pt x="203200" y="673100"/>
                  <a:pt x="368300" y="336550"/>
                </a:cubicBezTo>
                <a:cubicBezTo>
                  <a:pt x="533400" y="0"/>
                  <a:pt x="764117" y="1104900"/>
                  <a:pt x="990600" y="1301750"/>
                </a:cubicBezTo>
                <a:cubicBezTo>
                  <a:pt x="1217083" y="1498600"/>
                  <a:pt x="1472141" y="1508125"/>
                  <a:pt x="1727200" y="1517650"/>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cxnSp>
        <p:nvCxnSpPr>
          <p:cNvPr id="26" name="Straight Arrow Connector 25"/>
          <p:cNvCxnSpPr/>
          <p:nvPr/>
        </p:nvCxnSpPr>
        <p:spPr>
          <a:xfrm rot="5400000" flipH="1" flipV="1">
            <a:off x="3800658" y="2368029"/>
            <a:ext cx="2803109" cy="112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5202772" y="3768113"/>
            <a:ext cx="3840170" cy="135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862222" y="1950490"/>
            <a:ext cx="1511952" cy="307777"/>
          </a:xfrm>
          <a:prstGeom prst="rect">
            <a:avLst/>
          </a:prstGeom>
          <a:noFill/>
        </p:spPr>
        <p:txBody>
          <a:bodyPr wrap="none" rtlCol="0">
            <a:spAutoFit/>
          </a:bodyPr>
          <a:lstStyle/>
          <a:p>
            <a:r>
              <a:rPr lang="en-US" sz="1400" dirty="0" smtClean="0">
                <a:solidFill>
                  <a:srgbClr val="FFC000"/>
                </a:solidFill>
                <a:latin typeface="Trebuchet MSTrebuchet MS"/>
              </a:rPr>
              <a:t>Defect contrast</a:t>
            </a:r>
            <a:endParaRPr lang="en-US" sz="1400" dirty="0">
              <a:solidFill>
                <a:srgbClr val="FFC000"/>
              </a:solidFill>
              <a:latin typeface="Trebuchet MSTrebuchet MS"/>
            </a:endParaRPr>
          </a:p>
        </p:txBody>
      </p:sp>
      <p:cxnSp>
        <p:nvCxnSpPr>
          <p:cNvPr id="31" name="Straight Connector 30"/>
          <p:cNvCxnSpPr/>
          <p:nvPr/>
        </p:nvCxnSpPr>
        <p:spPr>
          <a:xfrm rot="5400000">
            <a:off x="5404741" y="2665319"/>
            <a:ext cx="304612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646486" y="3869641"/>
            <a:ext cx="1111629" cy="307777"/>
          </a:xfrm>
          <a:prstGeom prst="rect">
            <a:avLst/>
          </a:prstGeom>
          <a:noFill/>
        </p:spPr>
        <p:txBody>
          <a:bodyPr wrap="square" rtlCol="0">
            <a:spAutoFit/>
          </a:bodyPr>
          <a:lstStyle/>
          <a:p>
            <a:r>
              <a:rPr lang="en-US" sz="1400" dirty="0" smtClean="0">
                <a:latin typeface="Trebuchet MSTrebuchet MS"/>
              </a:rPr>
              <a:t>Time</a:t>
            </a:r>
            <a:endParaRPr lang="en-US" sz="1400" dirty="0">
              <a:latin typeface="Trebuchet MSTrebuchet MS"/>
            </a:endParaRPr>
          </a:p>
        </p:txBody>
      </p:sp>
      <p:cxnSp>
        <p:nvCxnSpPr>
          <p:cNvPr id="38" name="Straight Connector 37"/>
          <p:cNvCxnSpPr/>
          <p:nvPr/>
        </p:nvCxnSpPr>
        <p:spPr>
          <a:xfrm rot="5400000">
            <a:off x="4788083" y="2541494"/>
            <a:ext cx="304612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6300692" y="1809750"/>
            <a:ext cx="19023" cy="533147"/>
          </a:xfrm>
          <a:prstGeom prst="straightConnector1">
            <a:avLst/>
          </a:prstGeom>
          <a:ln>
            <a:solidFill>
              <a:srgbClr val="FFC000"/>
            </a:solidFill>
            <a:headEnd type="arrow"/>
            <a:tailEnd type="arrow"/>
          </a:ln>
        </p:spPr>
        <p:style>
          <a:lnRef idx="1">
            <a:schemeClr val="accent6"/>
          </a:lnRef>
          <a:fillRef idx="0">
            <a:schemeClr val="accent6"/>
          </a:fillRef>
          <a:effectRef idx="0">
            <a:schemeClr val="accent6"/>
          </a:effectRef>
          <a:fontRef idx="minor">
            <a:schemeClr val="tx1"/>
          </a:fontRef>
        </p:style>
      </p:cxnSp>
      <p:cxnSp>
        <p:nvCxnSpPr>
          <p:cNvPr id="40" name="Straight Arrow Connector 39"/>
          <p:cNvCxnSpPr/>
          <p:nvPr/>
        </p:nvCxnSpPr>
        <p:spPr>
          <a:xfrm flipV="1">
            <a:off x="5183682" y="3819525"/>
            <a:ext cx="1788619" cy="5204"/>
          </a:xfrm>
          <a:prstGeom prst="straightConnector1">
            <a:avLst/>
          </a:prstGeom>
          <a:ln>
            <a:solidFill>
              <a:srgbClr val="23AD0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87814" y="3976282"/>
            <a:ext cx="2303586" cy="307777"/>
          </a:xfrm>
          <a:prstGeom prst="rect">
            <a:avLst/>
          </a:prstGeom>
          <a:noFill/>
        </p:spPr>
        <p:txBody>
          <a:bodyPr wrap="square" rtlCol="0">
            <a:spAutoFit/>
          </a:bodyPr>
          <a:lstStyle/>
          <a:p>
            <a:r>
              <a:rPr lang="en-US" sz="1400" dirty="0" smtClean="0">
                <a:solidFill>
                  <a:srgbClr val="23AD03"/>
                </a:solidFill>
                <a:latin typeface="Trebuchet MSTrebuchet MS"/>
              </a:rPr>
              <a:t>Full image </a:t>
            </a:r>
            <a:r>
              <a:rPr lang="en-US" sz="1400" dirty="0" err="1" smtClean="0">
                <a:solidFill>
                  <a:srgbClr val="23AD03"/>
                </a:solidFill>
                <a:latin typeface="Trebuchet MSTrebuchet MS"/>
              </a:rPr>
              <a:t>PreScan</a:t>
            </a:r>
            <a:endParaRPr lang="en-US" sz="1400" dirty="0">
              <a:solidFill>
                <a:srgbClr val="23AD03"/>
              </a:solidFill>
              <a:latin typeface="Trebuchet MSTrebuchet MS"/>
            </a:endParaRPr>
          </a:p>
        </p:txBody>
      </p:sp>
      <p:sp>
        <p:nvSpPr>
          <p:cNvPr id="42" name="TextBox 41"/>
          <p:cNvSpPr txBox="1"/>
          <p:nvPr/>
        </p:nvSpPr>
        <p:spPr>
          <a:xfrm>
            <a:off x="6552925" y="1523322"/>
            <a:ext cx="753732" cy="307777"/>
          </a:xfrm>
          <a:prstGeom prst="rect">
            <a:avLst/>
          </a:prstGeom>
          <a:noFill/>
        </p:spPr>
        <p:txBody>
          <a:bodyPr wrap="none" rtlCol="0">
            <a:spAutoFit/>
          </a:bodyPr>
          <a:lstStyle/>
          <a:p>
            <a:r>
              <a:rPr lang="en-US" sz="1400" dirty="0" smtClean="0">
                <a:solidFill>
                  <a:srgbClr val="7030A0"/>
                </a:solidFill>
                <a:latin typeface="Trebuchet MSTrebuchet MS"/>
              </a:rPr>
              <a:t>Defect</a:t>
            </a:r>
            <a:endParaRPr lang="en-US" sz="1400" dirty="0">
              <a:solidFill>
                <a:srgbClr val="7030A0"/>
              </a:solidFill>
              <a:latin typeface="Trebuchet MSTrebuchet MS"/>
            </a:endParaRPr>
          </a:p>
        </p:txBody>
      </p:sp>
      <p:sp>
        <p:nvSpPr>
          <p:cNvPr id="43" name="TextBox 42"/>
          <p:cNvSpPr txBox="1"/>
          <p:nvPr/>
        </p:nvSpPr>
        <p:spPr>
          <a:xfrm>
            <a:off x="6502061" y="2437870"/>
            <a:ext cx="838371" cy="307777"/>
          </a:xfrm>
          <a:prstGeom prst="rect">
            <a:avLst/>
          </a:prstGeom>
          <a:noFill/>
        </p:spPr>
        <p:txBody>
          <a:bodyPr wrap="none" rtlCol="0">
            <a:spAutoFit/>
          </a:bodyPr>
          <a:lstStyle/>
          <a:p>
            <a:r>
              <a:rPr lang="en-US" sz="1400" dirty="0" smtClean="0">
                <a:solidFill>
                  <a:srgbClr val="C00000"/>
                </a:solidFill>
                <a:latin typeface="Trebuchet MSTrebuchet MS"/>
              </a:rPr>
              <a:t>Normal</a:t>
            </a:r>
            <a:endParaRPr lang="en-US" sz="1400" dirty="0">
              <a:solidFill>
                <a:srgbClr val="C00000"/>
              </a:solidFill>
              <a:latin typeface="Trebuchet MSTrebuchet MS"/>
            </a:endParaRPr>
          </a:p>
        </p:txBody>
      </p:sp>
      <p:sp>
        <p:nvSpPr>
          <p:cNvPr id="44" name="Freeform 43"/>
          <p:cNvSpPr/>
          <p:nvPr/>
        </p:nvSpPr>
        <p:spPr bwMode="auto">
          <a:xfrm>
            <a:off x="5214814" y="1285875"/>
            <a:ext cx="1727200" cy="2466975"/>
          </a:xfrm>
          <a:custGeom>
            <a:avLst/>
            <a:gdLst>
              <a:gd name="connsiteX0" fmla="*/ 0 w 1727200"/>
              <a:gd name="connsiteY0" fmla="*/ 3289300 h 3289300"/>
              <a:gd name="connsiteX1" fmla="*/ 406400 w 1727200"/>
              <a:gd name="connsiteY1" fmla="*/ 292100 h 3289300"/>
              <a:gd name="connsiteX2" fmla="*/ 1727200 w 1727200"/>
              <a:gd name="connsiteY2" fmla="*/ 1536700 h 3289300"/>
            </a:gdLst>
            <a:ahLst/>
            <a:cxnLst>
              <a:cxn ang="0">
                <a:pos x="connsiteX0" y="connsiteY0"/>
              </a:cxn>
              <a:cxn ang="0">
                <a:pos x="connsiteX1" y="connsiteY1"/>
              </a:cxn>
              <a:cxn ang="0">
                <a:pos x="connsiteX2" y="connsiteY2"/>
              </a:cxn>
            </a:cxnLst>
            <a:rect l="l" t="t" r="r" b="b"/>
            <a:pathLst>
              <a:path w="1727200" h="3289300">
                <a:moveTo>
                  <a:pt x="0" y="3289300"/>
                </a:moveTo>
                <a:cubicBezTo>
                  <a:pt x="59266" y="1936750"/>
                  <a:pt x="118533" y="584200"/>
                  <a:pt x="406400" y="292100"/>
                </a:cubicBezTo>
                <a:cubicBezTo>
                  <a:pt x="694267" y="0"/>
                  <a:pt x="1210733" y="768350"/>
                  <a:pt x="1727200" y="1536700"/>
                </a:cubicBezTo>
              </a:path>
            </a:pathLst>
          </a:cu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sp>
        <p:nvSpPr>
          <p:cNvPr id="45" name="Freeform 44"/>
          <p:cNvSpPr/>
          <p:nvPr/>
        </p:nvSpPr>
        <p:spPr bwMode="auto">
          <a:xfrm>
            <a:off x="5214814" y="1281112"/>
            <a:ext cx="1727200" cy="2490788"/>
          </a:xfrm>
          <a:custGeom>
            <a:avLst/>
            <a:gdLst>
              <a:gd name="connsiteX0" fmla="*/ 0 w 1727200"/>
              <a:gd name="connsiteY0" fmla="*/ 3321050 h 3321050"/>
              <a:gd name="connsiteX1" fmla="*/ 368300 w 1727200"/>
              <a:gd name="connsiteY1" fmla="*/ 336550 h 3321050"/>
              <a:gd name="connsiteX2" fmla="*/ 990600 w 1727200"/>
              <a:gd name="connsiteY2" fmla="*/ 1301750 h 3321050"/>
              <a:gd name="connsiteX3" fmla="*/ 1727200 w 1727200"/>
              <a:gd name="connsiteY3" fmla="*/ 1517650 h 3321050"/>
            </a:gdLst>
            <a:ahLst/>
            <a:cxnLst>
              <a:cxn ang="0">
                <a:pos x="connsiteX0" y="connsiteY0"/>
              </a:cxn>
              <a:cxn ang="0">
                <a:pos x="connsiteX1" y="connsiteY1"/>
              </a:cxn>
              <a:cxn ang="0">
                <a:pos x="connsiteX2" y="connsiteY2"/>
              </a:cxn>
              <a:cxn ang="0">
                <a:pos x="connsiteX3" y="connsiteY3"/>
              </a:cxn>
            </a:cxnLst>
            <a:rect l="l" t="t" r="r" b="b"/>
            <a:pathLst>
              <a:path w="1727200" h="3321050">
                <a:moveTo>
                  <a:pt x="0" y="3321050"/>
                </a:moveTo>
                <a:cubicBezTo>
                  <a:pt x="101600" y="1997075"/>
                  <a:pt x="203200" y="673100"/>
                  <a:pt x="368300" y="336550"/>
                </a:cubicBezTo>
                <a:cubicBezTo>
                  <a:pt x="533400" y="0"/>
                  <a:pt x="764117" y="1104900"/>
                  <a:pt x="990600" y="1301750"/>
                </a:cubicBezTo>
                <a:cubicBezTo>
                  <a:pt x="1217083" y="1498600"/>
                  <a:pt x="1472141" y="1508125"/>
                  <a:pt x="1727200" y="1517650"/>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sp>
        <p:nvSpPr>
          <p:cNvPr id="47" name="TextBox 46"/>
          <p:cNvSpPr txBox="1"/>
          <p:nvPr/>
        </p:nvSpPr>
        <p:spPr>
          <a:xfrm>
            <a:off x="5490268" y="3441970"/>
            <a:ext cx="1774133" cy="307777"/>
          </a:xfrm>
          <a:prstGeom prst="rect">
            <a:avLst/>
          </a:prstGeom>
          <a:noFill/>
        </p:spPr>
        <p:txBody>
          <a:bodyPr wrap="square" rtlCol="0">
            <a:spAutoFit/>
          </a:bodyPr>
          <a:lstStyle/>
          <a:p>
            <a:pPr algn="ctr"/>
            <a:r>
              <a:rPr lang="en-US" sz="1400" b="1" dirty="0" smtClean="0">
                <a:solidFill>
                  <a:srgbClr val="66CCFF"/>
                </a:solidFill>
                <a:latin typeface="Trebuchet MSTrebuchet MS"/>
              </a:rPr>
              <a:t>Need sub-frame</a:t>
            </a:r>
            <a:endParaRPr lang="en-US" sz="1400" b="1" dirty="0">
              <a:solidFill>
                <a:srgbClr val="66CCFF"/>
              </a:solidFill>
              <a:latin typeface="Trebuchet MSTrebuchet MS"/>
            </a:endParaRPr>
          </a:p>
        </p:txBody>
      </p:sp>
      <p:sp>
        <p:nvSpPr>
          <p:cNvPr id="48" name="TextBox 47"/>
          <p:cNvSpPr txBox="1"/>
          <p:nvPr/>
        </p:nvSpPr>
        <p:spPr>
          <a:xfrm>
            <a:off x="1182186" y="688290"/>
            <a:ext cx="2361115" cy="307777"/>
          </a:xfrm>
          <a:prstGeom prst="rect">
            <a:avLst/>
          </a:prstGeom>
          <a:noFill/>
        </p:spPr>
        <p:txBody>
          <a:bodyPr wrap="square" rtlCol="0">
            <a:spAutoFit/>
          </a:bodyPr>
          <a:lstStyle/>
          <a:p>
            <a:pPr algn="ctr"/>
            <a:r>
              <a:rPr lang="en-US" sz="1400" dirty="0" smtClean="0">
                <a:latin typeface="Trebuchet MSTrebuchet MS"/>
              </a:rPr>
              <a:t>Discharge too slow</a:t>
            </a:r>
            <a:endParaRPr lang="en-US" sz="1400" dirty="0">
              <a:latin typeface="Trebuchet MSTrebuchet MS"/>
            </a:endParaRPr>
          </a:p>
        </p:txBody>
      </p:sp>
      <p:sp>
        <p:nvSpPr>
          <p:cNvPr id="49" name="TextBox 48"/>
          <p:cNvSpPr txBox="1"/>
          <p:nvPr/>
        </p:nvSpPr>
        <p:spPr>
          <a:xfrm>
            <a:off x="5411286" y="707340"/>
            <a:ext cx="2361115" cy="307777"/>
          </a:xfrm>
          <a:prstGeom prst="rect">
            <a:avLst/>
          </a:prstGeom>
          <a:noFill/>
        </p:spPr>
        <p:txBody>
          <a:bodyPr wrap="square" rtlCol="0">
            <a:spAutoFit/>
          </a:bodyPr>
          <a:lstStyle/>
          <a:p>
            <a:pPr algn="ctr"/>
            <a:r>
              <a:rPr lang="en-US" sz="1400" dirty="0" smtClean="0">
                <a:latin typeface="Trebuchet MSTrebuchet MS"/>
              </a:rPr>
              <a:t>Discharge too fast</a:t>
            </a:r>
            <a:endParaRPr lang="en-US" sz="1400" dirty="0">
              <a:latin typeface="Trebuchet MSTrebuchet M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1" y="-15219"/>
            <a:ext cx="6035025" cy="666750"/>
          </a:xfrm>
          <a:solidFill>
            <a:schemeClr val="bg1"/>
          </a:solidFill>
        </p:spPr>
        <p:txBody>
          <a:bodyPr/>
          <a:lstStyle/>
          <a:p>
            <a:pPr algn="l"/>
            <a:r>
              <a:rPr lang="en-US" sz="2000" b="1" dirty="0" smtClean="0">
                <a:solidFill>
                  <a:schemeClr val="tx1"/>
                </a:solidFill>
                <a:latin typeface="Trebuchet MSTrebuchet MS"/>
              </a:rPr>
              <a:t>Case 1: Use sub-frame to gain most S/N on DOI                     </a:t>
            </a:r>
            <a:br>
              <a:rPr lang="en-US" sz="2000" b="1" dirty="0" smtClean="0">
                <a:solidFill>
                  <a:schemeClr val="tx1"/>
                </a:solidFill>
                <a:latin typeface="Trebuchet MSTrebuchet MS"/>
              </a:rPr>
            </a:br>
            <a:r>
              <a:rPr lang="en-US" sz="1600" b="1" dirty="0" smtClean="0">
                <a:solidFill>
                  <a:schemeClr val="tx1"/>
                </a:solidFill>
                <a:latin typeface="Trebuchet MSTrebuchet MS"/>
              </a:rPr>
              <a:t>The Best </a:t>
            </a:r>
            <a:r>
              <a:rPr lang="en-US" sz="1600" b="1" dirty="0" err="1" smtClean="0">
                <a:solidFill>
                  <a:schemeClr val="tx1"/>
                </a:solidFill>
                <a:latin typeface="Trebuchet MSTrebuchet MS"/>
              </a:rPr>
              <a:t>prescan</a:t>
            </a:r>
            <a:r>
              <a:rPr lang="en-US" sz="1600" b="1" dirty="0" smtClean="0">
                <a:solidFill>
                  <a:schemeClr val="tx1"/>
                </a:solidFill>
                <a:latin typeface="Trebuchet MSTrebuchet MS"/>
              </a:rPr>
              <a:t> effect was during full image pre-scanning </a:t>
            </a:r>
            <a:r>
              <a:rPr lang="en-US" sz="2400" dirty="0" smtClean="0">
                <a:solidFill>
                  <a:schemeClr val="tx1"/>
                </a:solidFill>
                <a:latin typeface="Trebuchet MSTrebuchet MS"/>
              </a:rPr>
              <a:t/>
            </a:r>
            <a:br>
              <a:rPr lang="en-US" sz="2400" dirty="0" smtClean="0">
                <a:solidFill>
                  <a:schemeClr val="tx1"/>
                </a:solidFill>
                <a:latin typeface="Trebuchet MSTrebuchet MS"/>
              </a:rPr>
            </a:br>
            <a:endParaRPr lang="en-US" sz="2400" dirty="0">
              <a:solidFill>
                <a:schemeClr val="tx1"/>
              </a:solidFill>
              <a:latin typeface="Trebuchet MSTrebuchet MS"/>
            </a:endParaRPr>
          </a:p>
        </p:txBody>
      </p:sp>
      <p:sp>
        <p:nvSpPr>
          <p:cNvPr id="29" name="Rectangle 28"/>
          <p:cNvSpPr/>
          <p:nvPr/>
        </p:nvSpPr>
        <p:spPr bwMode="auto">
          <a:xfrm>
            <a:off x="571500" y="2076450"/>
            <a:ext cx="1498600" cy="1047750"/>
          </a:xfrm>
          <a:prstGeom prst="rect">
            <a:avLst/>
          </a:prstGeom>
          <a:noFill/>
          <a:ln w="285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Trebuchet MSTrebuchet MS"/>
            </a:endParaRPr>
          </a:p>
        </p:txBody>
      </p:sp>
      <p:cxnSp>
        <p:nvCxnSpPr>
          <p:cNvPr id="31" name="Straight Arrow Connector 30"/>
          <p:cNvCxnSpPr/>
          <p:nvPr/>
        </p:nvCxnSpPr>
        <p:spPr bwMode="auto">
          <a:xfrm>
            <a:off x="571500" y="1933575"/>
            <a:ext cx="1481328" cy="0"/>
          </a:xfrm>
          <a:prstGeom prst="straightConnector1">
            <a:avLst/>
          </a:prstGeom>
          <a:solidFill>
            <a:schemeClr val="accent1"/>
          </a:solidFill>
          <a:ln w="9525" cap="flat" cmpd="sng" algn="ctr">
            <a:solidFill>
              <a:srgbClr val="000000"/>
            </a:solidFill>
            <a:prstDash val="solid"/>
            <a:round/>
            <a:headEnd type="arrow"/>
            <a:tailEnd type="arrow"/>
          </a:ln>
          <a:effectLst/>
        </p:spPr>
      </p:cxnSp>
      <p:cxnSp>
        <p:nvCxnSpPr>
          <p:cNvPr id="37" name="Straight Connector 36"/>
          <p:cNvCxnSpPr/>
          <p:nvPr/>
        </p:nvCxnSpPr>
        <p:spPr bwMode="auto">
          <a:xfrm>
            <a:off x="571500" y="1828800"/>
            <a:ext cx="0" cy="2190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8" name="Straight Connector 37"/>
          <p:cNvCxnSpPr/>
          <p:nvPr/>
        </p:nvCxnSpPr>
        <p:spPr bwMode="auto">
          <a:xfrm>
            <a:off x="2057400" y="1838325"/>
            <a:ext cx="0" cy="219075"/>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39" name="Straight Connector 38"/>
          <p:cNvCxnSpPr/>
          <p:nvPr/>
        </p:nvCxnSpPr>
        <p:spPr bwMode="auto">
          <a:xfrm rot="16200000">
            <a:off x="368300" y="1925638"/>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0" name="Straight Connector 39"/>
          <p:cNvCxnSpPr/>
          <p:nvPr/>
        </p:nvCxnSpPr>
        <p:spPr bwMode="auto">
          <a:xfrm rot="16200000">
            <a:off x="368300" y="2963863"/>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41" name="Straight Arrow Connector 40"/>
          <p:cNvCxnSpPr/>
          <p:nvPr/>
        </p:nvCxnSpPr>
        <p:spPr bwMode="auto">
          <a:xfrm>
            <a:off x="406400" y="2076450"/>
            <a:ext cx="0" cy="1038225"/>
          </a:xfrm>
          <a:prstGeom prst="straightConnector1">
            <a:avLst/>
          </a:prstGeom>
          <a:solidFill>
            <a:schemeClr val="accent1"/>
          </a:solidFill>
          <a:ln w="9525" cap="flat" cmpd="sng" algn="ctr">
            <a:solidFill>
              <a:srgbClr val="000000"/>
            </a:solidFill>
            <a:prstDash val="solid"/>
            <a:round/>
            <a:headEnd type="arrow"/>
            <a:tailEnd type="arrow"/>
          </a:ln>
          <a:effectLst/>
        </p:spPr>
      </p:cxnSp>
      <p:sp>
        <p:nvSpPr>
          <p:cNvPr id="44" name="TextBox 43"/>
          <p:cNvSpPr txBox="1"/>
          <p:nvPr/>
        </p:nvSpPr>
        <p:spPr>
          <a:xfrm>
            <a:off x="698500" y="1685925"/>
            <a:ext cx="1333500" cy="307777"/>
          </a:xfrm>
          <a:prstGeom prst="rect">
            <a:avLst/>
          </a:prstGeom>
          <a:noFill/>
        </p:spPr>
        <p:txBody>
          <a:bodyPr wrap="square" rtlCol="0">
            <a:spAutoFit/>
          </a:bodyPr>
          <a:lstStyle/>
          <a:p>
            <a:r>
              <a:rPr lang="en-US" sz="1400" dirty="0" smtClean="0">
                <a:latin typeface="Trebuchet MSTrebuchet MS"/>
              </a:rPr>
              <a:t>1024 pixel</a:t>
            </a:r>
            <a:endParaRPr lang="en-US" sz="1400" dirty="0">
              <a:latin typeface="Trebuchet MSTrebuchet MS"/>
            </a:endParaRPr>
          </a:p>
        </p:txBody>
      </p:sp>
      <p:sp>
        <p:nvSpPr>
          <p:cNvPr id="45" name="TextBox 44"/>
          <p:cNvSpPr txBox="1"/>
          <p:nvPr/>
        </p:nvSpPr>
        <p:spPr>
          <a:xfrm rot="5400000">
            <a:off x="-252413" y="2334340"/>
            <a:ext cx="1000125" cy="523220"/>
          </a:xfrm>
          <a:prstGeom prst="rect">
            <a:avLst/>
          </a:prstGeom>
          <a:noFill/>
        </p:spPr>
        <p:txBody>
          <a:bodyPr wrap="square" rtlCol="0">
            <a:spAutoFit/>
          </a:bodyPr>
          <a:lstStyle/>
          <a:p>
            <a:r>
              <a:rPr lang="en-US" sz="1400" dirty="0" smtClean="0">
                <a:latin typeface="Trebuchet MSTrebuchet MS"/>
              </a:rPr>
              <a:t>1024 pixel</a:t>
            </a:r>
            <a:endParaRPr lang="en-US" sz="1400" dirty="0">
              <a:latin typeface="Trebuchet MSTrebuchet MS"/>
            </a:endParaRPr>
          </a:p>
        </p:txBody>
      </p:sp>
      <p:sp>
        <p:nvSpPr>
          <p:cNvPr id="46" name="TextBox 45"/>
          <p:cNvSpPr txBox="1"/>
          <p:nvPr/>
        </p:nvSpPr>
        <p:spPr>
          <a:xfrm>
            <a:off x="-1" y="3238500"/>
            <a:ext cx="2834660" cy="523220"/>
          </a:xfrm>
          <a:prstGeom prst="rect">
            <a:avLst/>
          </a:prstGeom>
          <a:noFill/>
        </p:spPr>
        <p:txBody>
          <a:bodyPr wrap="square" rtlCol="0">
            <a:spAutoFit/>
          </a:bodyPr>
          <a:lstStyle/>
          <a:p>
            <a:pPr algn="ctr"/>
            <a:r>
              <a:rPr lang="en-US" sz="1400" dirty="0" smtClean="0">
                <a:latin typeface="Trebuchet MSTrebuchet MS"/>
              </a:rPr>
              <a:t>Max. FOV to keep the pre-scan. Total area is ~ 1M pixels</a:t>
            </a:r>
            <a:endParaRPr lang="en-US" sz="1400" dirty="0">
              <a:latin typeface="Trebuchet MSTrebuchet MS"/>
            </a:endParaRPr>
          </a:p>
        </p:txBody>
      </p:sp>
      <p:cxnSp>
        <p:nvCxnSpPr>
          <p:cNvPr id="48" name="Straight Arrow Connector 47"/>
          <p:cNvCxnSpPr/>
          <p:nvPr/>
        </p:nvCxnSpPr>
        <p:spPr bwMode="auto">
          <a:xfrm flipV="1">
            <a:off x="2146300" y="1666875"/>
            <a:ext cx="1638300" cy="904875"/>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sp>
        <p:nvSpPr>
          <p:cNvPr id="49" name="Rectangle 48"/>
          <p:cNvSpPr/>
          <p:nvPr/>
        </p:nvSpPr>
        <p:spPr bwMode="auto">
          <a:xfrm>
            <a:off x="3937000" y="647700"/>
            <a:ext cx="2794000" cy="2133600"/>
          </a:xfrm>
          <a:prstGeom prst="rect">
            <a:avLst/>
          </a:prstGeom>
          <a:noFill/>
          <a:ln w="285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sp>
        <p:nvSpPr>
          <p:cNvPr id="50" name="Rectangle 49"/>
          <p:cNvSpPr/>
          <p:nvPr/>
        </p:nvSpPr>
        <p:spPr bwMode="auto">
          <a:xfrm>
            <a:off x="3949700" y="2943225"/>
            <a:ext cx="2794000" cy="2133600"/>
          </a:xfrm>
          <a:prstGeom prst="rect">
            <a:avLst/>
          </a:prstGeom>
          <a:noFill/>
          <a:ln w="285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cxnSp>
        <p:nvCxnSpPr>
          <p:cNvPr id="55" name="Straight Connector 54"/>
          <p:cNvCxnSpPr/>
          <p:nvPr/>
        </p:nvCxnSpPr>
        <p:spPr bwMode="auto">
          <a:xfrm rot="16200000">
            <a:off x="3759200" y="2811463"/>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56" name="Straight Connector 55"/>
          <p:cNvCxnSpPr/>
          <p:nvPr/>
        </p:nvCxnSpPr>
        <p:spPr bwMode="auto">
          <a:xfrm rot="16200000">
            <a:off x="3771900" y="4954588"/>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57" name="Straight Arrow Connector 56"/>
          <p:cNvCxnSpPr/>
          <p:nvPr/>
        </p:nvCxnSpPr>
        <p:spPr bwMode="auto">
          <a:xfrm>
            <a:off x="3810000" y="2971800"/>
            <a:ext cx="0" cy="2125980"/>
          </a:xfrm>
          <a:prstGeom prst="straightConnector1">
            <a:avLst/>
          </a:prstGeom>
          <a:solidFill>
            <a:schemeClr val="accent1"/>
          </a:solidFill>
          <a:ln w="9525" cap="flat" cmpd="sng" algn="ctr">
            <a:solidFill>
              <a:srgbClr val="000000"/>
            </a:solidFill>
            <a:prstDash val="solid"/>
            <a:round/>
            <a:headEnd type="arrow"/>
            <a:tailEnd type="arrow"/>
          </a:ln>
          <a:effectLst/>
        </p:spPr>
      </p:cxnSp>
      <p:sp>
        <p:nvSpPr>
          <p:cNvPr id="58" name="TextBox 57"/>
          <p:cNvSpPr txBox="1"/>
          <p:nvPr/>
        </p:nvSpPr>
        <p:spPr>
          <a:xfrm rot="5400000">
            <a:off x="3011488" y="4120635"/>
            <a:ext cx="1000125" cy="646331"/>
          </a:xfrm>
          <a:prstGeom prst="rect">
            <a:avLst/>
          </a:prstGeom>
          <a:noFill/>
        </p:spPr>
        <p:txBody>
          <a:bodyPr wrap="square" rtlCol="0">
            <a:spAutoFit/>
          </a:bodyPr>
          <a:lstStyle/>
          <a:p>
            <a:r>
              <a:rPr lang="en-US" dirty="0" smtClean="0">
                <a:latin typeface="Trebuchet MSTrebuchet MS"/>
              </a:rPr>
              <a:t>2048 pixel</a:t>
            </a:r>
            <a:endParaRPr lang="en-US" dirty="0">
              <a:latin typeface="Trebuchet MSTrebuchet MS"/>
            </a:endParaRPr>
          </a:p>
        </p:txBody>
      </p:sp>
      <p:cxnSp>
        <p:nvCxnSpPr>
          <p:cNvPr id="61" name="Straight Arrow Connector 60"/>
          <p:cNvCxnSpPr/>
          <p:nvPr/>
        </p:nvCxnSpPr>
        <p:spPr bwMode="auto">
          <a:xfrm>
            <a:off x="584200" y="21240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2" name="Straight Arrow Connector 61"/>
          <p:cNvCxnSpPr/>
          <p:nvPr/>
        </p:nvCxnSpPr>
        <p:spPr bwMode="auto">
          <a:xfrm>
            <a:off x="584200" y="22383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3" name="Straight Arrow Connector 62"/>
          <p:cNvCxnSpPr/>
          <p:nvPr/>
        </p:nvCxnSpPr>
        <p:spPr bwMode="auto">
          <a:xfrm>
            <a:off x="584200" y="23526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4" name="Straight Arrow Connector 63"/>
          <p:cNvCxnSpPr/>
          <p:nvPr/>
        </p:nvCxnSpPr>
        <p:spPr bwMode="auto">
          <a:xfrm>
            <a:off x="584200" y="24669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5" name="Straight Arrow Connector 64"/>
          <p:cNvCxnSpPr/>
          <p:nvPr/>
        </p:nvCxnSpPr>
        <p:spPr bwMode="auto">
          <a:xfrm>
            <a:off x="584200" y="25812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6" name="Straight Arrow Connector 65"/>
          <p:cNvCxnSpPr/>
          <p:nvPr/>
        </p:nvCxnSpPr>
        <p:spPr bwMode="auto">
          <a:xfrm>
            <a:off x="584200" y="26955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7" name="Straight Arrow Connector 66"/>
          <p:cNvCxnSpPr/>
          <p:nvPr/>
        </p:nvCxnSpPr>
        <p:spPr bwMode="auto">
          <a:xfrm>
            <a:off x="584200" y="28098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8" name="Straight Arrow Connector 67"/>
          <p:cNvCxnSpPr/>
          <p:nvPr/>
        </p:nvCxnSpPr>
        <p:spPr bwMode="auto">
          <a:xfrm>
            <a:off x="584200" y="29241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69" name="Straight Arrow Connector 68"/>
          <p:cNvCxnSpPr/>
          <p:nvPr/>
        </p:nvCxnSpPr>
        <p:spPr bwMode="auto">
          <a:xfrm>
            <a:off x="584200" y="3038475"/>
            <a:ext cx="14605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0" name="Straight Arrow Connector 69"/>
          <p:cNvCxnSpPr/>
          <p:nvPr/>
        </p:nvCxnSpPr>
        <p:spPr bwMode="auto">
          <a:xfrm>
            <a:off x="3962400" y="7048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1" name="Straight Arrow Connector 70"/>
          <p:cNvCxnSpPr/>
          <p:nvPr/>
        </p:nvCxnSpPr>
        <p:spPr bwMode="auto">
          <a:xfrm>
            <a:off x="3962400" y="8191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2" name="Straight Arrow Connector 71"/>
          <p:cNvCxnSpPr/>
          <p:nvPr/>
        </p:nvCxnSpPr>
        <p:spPr bwMode="auto">
          <a:xfrm>
            <a:off x="3962400" y="9334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3" name="Straight Arrow Connector 72"/>
          <p:cNvCxnSpPr/>
          <p:nvPr/>
        </p:nvCxnSpPr>
        <p:spPr bwMode="auto">
          <a:xfrm>
            <a:off x="3962400" y="10477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4" name="Straight Arrow Connector 73"/>
          <p:cNvCxnSpPr/>
          <p:nvPr/>
        </p:nvCxnSpPr>
        <p:spPr bwMode="auto">
          <a:xfrm>
            <a:off x="3962400" y="11620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5" name="Straight Arrow Connector 74"/>
          <p:cNvCxnSpPr/>
          <p:nvPr/>
        </p:nvCxnSpPr>
        <p:spPr bwMode="auto">
          <a:xfrm>
            <a:off x="3962400" y="12763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6" name="Straight Arrow Connector 75"/>
          <p:cNvCxnSpPr/>
          <p:nvPr/>
        </p:nvCxnSpPr>
        <p:spPr bwMode="auto">
          <a:xfrm>
            <a:off x="3962400" y="13906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7" name="Straight Arrow Connector 76"/>
          <p:cNvCxnSpPr/>
          <p:nvPr/>
        </p:nvCxnSpPr>
        <p:spPr bwMode="auto">
          <a:xfrm>
            <a:off x="3962400" y="15049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78" name="Straight Arrow Connector 77"/>
          <p:cNvCxnSpPr/>
          <p:nvPr/>
        </p:nvCxnSpPr>
        <p:spPr bwMode="auto">
          <a:xfrm>
            <a:off x="3962400" y="161925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88" name="Straight Arrow Connector 87"/>
          <p:cNvCxnSpPr/>
          <p:nvPr/>
        </p:nvCxnSpPr>
        <p:spPr bwMode="auto">
          <a:xfrm>
            <a:off x="3962400" y="17526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89" name="Straight Arrow Connector 88"/>
          <p:cNvCxnSpPr/>
          <p:nvPr/>
        </p:nvCxnSpPr>
        <p:spPr bwMode="auto">
          <a:xfrm>
            <a:off x="3962400" y="18669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0" name="Straight Arrow Connector 89"/>
          <p:cNvCxnSpPr/>
          <p:nvPr/>
        </p:nvCxnSpPr>
        <p:spPr bwMode="auto">
          <a:xfrm>
            <a:off x="3962400" y="19812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1" name="Straight Arrow Connector 90"/>
          <p:cNvCxnSpPr/>
          <p:nvPr/>
        </p:nvCxnSpPr>
        <p:spPr bwMode="auto">
          <a:xfrm>
            <a:off x="3962400" y="20955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2" name="Straight Arrow Connector 91"/>
          <p:cNvCxnSpPr/>
          <p:nvPr/>
        </p:nvCxnSpPr>
        <p:spPr bwMode="auto">
          <a:xfrm>
            <a:off x="3962400" y="22098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3" name="Straight Arrow Connector 92"/>
          <p:cNvCxnSpPr/>
          <p:nvPr/>
        </p:nvCxnSpPr>
        <p:spPr bwMode="auto">
          <a:xfrm>
            <a:off x="3962400" y="23241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4" name="Straight Arrow Connector 93"/>
          <p:cNvCxnSpPr/>
          <p:nvPr/>
        </p:nvCxnSpPr>
        <p:spPr bwMode="auto">
          <a:xfrm>
            <a:off x="3962400" y="24384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5" name="Straight Arrow Connector 94"/>
          <p:cNvCxnSpPr/>
          <p:nvPr/>
        </p:nvCxnSpPr>
        <p:spPr bwMode="auto">
          <a:xfrm>
            <a:off x="3962400" y="25527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6" name="Straight Arrow Connector 95"/>
          <p:cNvCxnSpPr/>
          <p:nvPr/>
        </p:nvCxnSpPr>
        <p:spPr bwMode="auto">
          <a:xfrm>
            <a:off x="3962400" y="26670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97" name="Straight Arrow Connector 96"/>
          <p:cNvCxnSpPr/>
          <p:nvPr/>
        </p:nvCxnSpPr>
        <p:spPr bwMode="auto">
          <a:xfrm>
            <a:off x="2171700" y="2724150"/>
            <a:ext cx="1625600" cy="121920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01" name="Straight Connector 100"/>
          <p:cNvCxnSpPr/>
          <p:nvPr/>
        </p:nvCxnSpPr>
        <p:spPr bwMode="auto">
          <a:xfrm flipH="1">
            <a:off x="2692400" y="1752600"/>
            <a:ext cx="444500" cy="73342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2" name="Straight Connector 101"/>
          <p:cNvCxnSpPr/>
          <p:nvPr/>
        </p:nvCxnSpPr>
        <p:spPr bwMode="auto">
          <a:xfrm>
            <a:off x="2654300" y="1781175"/>
            <a:ext cx="457200" cy="714375"/>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6" name="Straight Connector 105"/>
          <p:cNvCxnSpPr/>
          <p:nvPr/>
        </p:nvCxnSpPr>
        <p:spPr bwMode="auto">
          <a:xfrm>
            <a:off x="2743200" y="3219450"/>
            <a:ext cx="114300" cy="295275"/>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107" name="Straight Connector 106"/>
          <p:cNvCxnSpPr/>
          <p:nvPr/>
        </p:nvCxnSpPr>
        <p:spPr bwMode="auto">
          <a:xfrm flipV="1">
            <a:off x="2870200" y="2886075"/>
            <a:ext cx="622300" cy="638175"/>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110" name="Straight Arrow Connector 109"/>
          <p:cNvCxnSpPr/>
          <p:nvPr/>
        </p:nvCxnSpPr>
        <p:spPr bwMode="auto">
          <a:xfrm>
            <a:off x="3962400" y="300037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1" name="Straight Arrow Connector 110"/>
          <p:cNvCxnSpPr/>
          <p:nvPr/>
        </p:nvCxnSpPr>
        <p:spPr bwMode="auto">
          <a:xfrm>
            <a:off x="3962400" y="311467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2" name="Straight Arrow Connector 111"/>
          <p:cNvCxnSpPr/>
          <p:nvPr/>
        </p:nvCxnSpPr>
        <p:spPr bwMode="auto">
          <a:xfrm>
            <a:off x="3962400" y="322897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3" name="Straight Arrow Connector 112"/>
          <p:cNvCxnSpPr/>
          <p:nvPr/>
        </p:nvCxnSpPr>
        <p:spPr bwMode="auto">
          <a:xfrm>
            <a:off x="3962400" y="334327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4" name="Straight Arrow Connector 113"/>
          <p:cNvCxnSpPr/>
          <p:nvPr/>
        </p:nvCxnSpPr>
        <p:spPr bwMode="auto">
          <a:xfrm>
            <a:off x="3962400" y="345757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15" name="Straight Arrow Connector 114"/>
          <p:cNvCxnSpPr/>
          <p:nvPr/>
        </p:nvCxnSpPr>
        <p:spPr bwMode="auto">
          <a:xfrm>
            <a:off x="584200" y="21717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16" name="Straight Arrow Connector 115"/>
          <p:cNvCxnSpPr/>
          <p:nvPr/>
        </p:nvCxnSpPr>
        <p:spPr bwMode="auto">
          <a:xfrm>
            <a:off x="584200" y="22860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17" name="Straight Arrow Connector 116"/>
          <p:cNvCxnSpPr/>
          <p:nvPr/>
        </p:nvCxnSpPr>
        <p:spPr bwMode="auto">
          <a:xfrm>
            <a:off x="584200" y="24003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18" name="Straight Arrow Connector 117"/>
          <p:cNvCxnSpPr/>
          <p:nvPr/>
        </p:nvCxnSpPr>
        <p:spPr bwMode="auto">
          <a:xfrm>
            <a:off x="584200" y="25146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19" name="Straight Arrow Connector 118"/>
          <p:cNvCxnSpPr/>
          <p:nvPr/>
        </p:nvCxnSpPr>
        <p:spPr bwMode="auto">
          <a:xfrm>
            <a:off x="584200" y="26289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20" name="Straight Arrow Connector 119"/>
          <p:cNvCxnSpPr/>
          <p:nvPr/>
        </p:nvCxnSpPr>
        <p:spPr bwMode="auto">
          <a:xfrm>
            <a:off x="584200" y="27432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21" name="Straight Arrow Connector 120"/>
          <p:cNvCxnSpPr/>
          <p:nvPr/>
        </p:nvCxnSpPr>
        <p:spPr bwMode="auto">
          <a:xfrm>
            <a:off x="584200" y="28575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22" name="Straight Arrow Connector 121"/>
          <p:cNvCxnSpPr/>
          <p:nvPr/>
        </p:nvCxnSpPr>
        <p:spPr bwMode="auto">
          <a:xfrm>
            <a:off x="584200" y="29718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23" name="Straight Arrow Connector 122"/>
          <p:cNvCxnSpPr/>
          <p:nvPr/>
        </p:nvCxnSpPr>
        <p:spPr bwMode="auto">
          <a:xfrm>
            <a:off x="584200" y="3086100"/>
            <a:ext cx="14605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25" name="Straight Arrow Connector 124"/>
          <p:cNvCxnSpPr/>
          <p:nvPr/>
        </p:nvCxnSpPr>
        <p:spPr bwMode="auto">
          <a:xfrm>
            <a:off x="533400" y="3943335"/>
            <a:ext cx="13081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126" name="TextBox 125"/>
          <p:cNvSpPr txBox="1"/>
          <p:nvPr/>
        </p:nvSpPr>
        <p:spPr>
          <a:xfrm>
            <a:off x="12700" y="4010010"/>
            <a:ext cx="2476500" cy="307777"/>
          </a:xfrm>
          <a:prstGeom prst="rect">
            <a:avLst/>
          </a:prstGeom>
          <a:solidFill>
            <a:srgbClr val="FFFF00"/>
          </a:solidFill>
        </p:spPr>
        <p:txBody>
          <a:bodyPr wrap="square" rtlCol="0">
            <a:spAutoFit/>
          </a:bodyPr>
          <a:lstStyle/>
          <a:p>
            <a:pPr algn="ctr"/>
            <a:r>
              <a:rPr lang="en-US" sz="1400" dirty="0" smtClean="0">
                <a:latin typeface="Trebuchet MSTrebuchet MS"/>
              </a:rPr>
              <a:t>Pre-scan</a:t>
            </a:r>
            <a:endParaRPr lang="en-US" sz="1400" dirty="0">
              <a:latin typeface="Trebuchet MSTrebuchet MS"/>
            </a:endParaRPr>
          </a:p>
        </p:txBody>
      </p:sp>
      <p:cxnSp>
        <p:nvCxnSpPr>
          <p:cNvPr id="127" name="Straight Arrow Connector 126"/>
          <p:cNvCxnSpPr/>
          <p:nvPr/>
        </p:nvCxnSpPr>
        <p:spPr bwMode="auto">
          <a:xfrm>
            <a:off x="558800" y="4410060"/>
            <a:ext cx="13081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8" name="TextBox 127"/>
          <p:cNvSpPr txBox="1"/>
          <p:nvPr/>
        </p:nvSpPr>
        <p:spPr>
          <a:xfrm>
            <a:off x="38100" y="4476735"/>
            <a:ext cx="2476500" cy="307777"/>
          </a:xfrm>
          <a:prstGeom prst="rect">
            <a:avLst/>
          </a:prstGeom>
          <a:noFill/>
        </p:spPr>
        <p:txBody>
          <a:bodyPr wrap="square" rtlCol="0">
            <a:spAutoFit/>
          </a:bodyPr>
          <a:lstStyle/>
          <a:p>
            <a:pPr algn="ctr"/>
            <a:r>
              <a:rPr lang="en-US" sz="1400" dirty="0" smtClean="0">
                <a:latin typeface="Trebuchet MSTrebuchet MS"/>
              </a:rPr>
              <a:t>Inspection</a:t>
            </a:r>
            <a:endParaRPr lang="en-US" sz="1400" dirty="0">
              <a:latin typeface="Trebuchet MSTrebuchet MS"/>
            </a:endParaRPr>
          </a:p>
        </p:txBody>
      </p:sp>
      <p:cxnSp>
        <p:nvCxnSpPr>
          <p:cNvPr id="129" name="Straight Arrow Connector 128"/>
          <p:cNvCxnSpPr/>
          <p:nvPr/>
        </p:nvCxnSpPr>
        <p:spPr bwMode="auto">
          <a:xfrm>
            <a:off x="3975100" y="305752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30" name="Straight Arrow Connector 129"/>
          <p:cNvCxnSpPr/>
          <p:nvPr/>
        </p:nvCxnSpPr>
        <p:spPr bwMode="auto">
          <a:xfrm>
            <a:off x="3975100" y="317182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31" name="Straight Arrow Connector 130"/>
          <p:cNvCxnSpPr/>
          <p:nvPr/>
        </p:nvCxnSpPr>
        <p:spPr bwMode="auto">
          <a:xfrm>
            <a:off x="3975100" y="328612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32" name="Straight Arrow Connector 131"/>
          <p:cNvCxnSpPr/>
          <p:nvPr/>
        </p:nvCxnSpPr>
        <p:spPr bwMode="auto">
          <a:xfrm>
            <a:off x="3975100" y="340042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136" name="Rectangle 135"/>
          <p:cNvSpPr/>
          <p:nvPr/>
        </p:nvSpPr>
        <p:spPr bwMode="auto">
          <a:xfrm>
            <a:off x="3949700" y="2952750"/>
            <a:ext cx="2781300" cy="542925"/>
          </a:xfrm>
          <a:prstGeom prst="rect">
            <a:avLst/>
          </a:prstGeom>
          <a:noFill/>
          <a:ln w="571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rebuchet MSTrebuchet MS"/>
            </a:endParaRPr>
          </a:p>
        </p:txBody>
      </p:sp>
      <p:cxnSp>
        <p:nvCxnSpPr>
          <p:cNvPr id="170" name="Straight Arrow Connector 169"/>
          <p:cNvCxnSpPr/>
          <p:nvPr/>
        </p:nvCxnSpPr>
        <p:spPr bwMode="auto">
          <a:xfrm>
            <a:off x="3962400" y="35433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1" name="Straight Arrow Connector 170"/>
          <p:cNvCxnSpPr/>
          <p:nvPr/>
        </p:nvCxnSpPr>
        <p:spPr bwMode="auto">
          <a:xfrm>
            <a:off x="3962400" y="36576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2" name="Straight Arrow Connector 171"/>
          <p:cNvCxnSpPr/>
          <p:nvPr/>
        </p:nvCxnSpPr>
        <p:spPr bwMode="auto">
          <a:xfrm>
            <a:off x="3962400" y="37719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3" name="Straight Arrow Connector 172"/>
          <p:cNvCxnSpPr/>
          <p:nvPr/>
        </p:nvCxnSpPr>
        <p:spPr bwMode="auto">
          <a:xfrm>
            <a:off x="3962400" y="38862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4" name="Straight Arrow Connector 173"/>
          <p:cNvCxnSpPr/>
          <p:nvPr/>
        </p:nvCxnSpPr>
        <p:spPr bwMode="auto">
          <a:xfrm>
            <a:off x="3949700" y="40005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75" name="Straight Arrow Connector 174"/>
          <p:cNvCxnSpPr/>
          <p:nvPr/>
        </p:nvCxnSpPr>
        <p:spPr bwMode="auto">
          <a:xfrm>
            <a:off x="3975100" y="36004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76" name="Straight Arrow Connector 175"/>
          <p:cNvCxnSpPr/>
          <p:nvPr/>
        </p:nvCxnSpPr>
        <p:spPr bwMode="auto">
          <a:xfrm>
            <a:off x="3975100" y="37147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77" name="Straight Arrow Connector 176"/>
          <p:cNvCxnSpPr/>
          <p:nvPr/>
        </p:nvCxnSpPr>
        <p:spPr bwMode="auto">
          <a:xfrm>
            <a:off x="3975100" y="38290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78" name="Straight Arrow Connector 177"/>
          <p:cNvCxnSpPr/>
          <p:nvPr/>
        </p:nvCxnSpPr>
        <p:spPr bwMode="auto">
          <a:xfrm>
            <a:off x="3975100" y="39433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179" name="Rectangle 178"/>
          <p:cNvSpPr/>
          <p:nvPr/>
        </p:nvSpPr>
        <p:spPr bwMode="auto">
          <a:xfrm>
            <a:off x="3949700" y="3495675"/>
            <a:ext cx="2781300" cy="542925"/>
          </a:xfrm>
          <a:prstGeom prst="rect">
            <a:avLst/>
          </a:prstGeom>
          <a:noFill/>
          <a:ln w="571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rebuchet MSTrebuchet MS"/>
            </a:endParaRPr>
          </a:p>
        </p:txBody>
      </p:sp>
      <p:cxnSp>
        <p:nvCxnSpPr>
          <p:cNvPr id="180" name="Straight Arrow Connector 179"/>
          <p:cNvCxnSpPr/>
          <p:nvPr/>
        </p:nvCxnSpPr>
        <p:spPr bwMode="auto">
          <a:xfrm>
            <a:off x="3962400" y="40767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81" name="Straight Arrow Connector 180"/>
          <p:cNvCxnSpPr/>
          <p:nvPr/>
        </p:nvCxnSpPr>
        <p:spPr bwMode="auto">
          <a:xfrm>
            <a:off x="3962400" y="41910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82" name="Straight Arrow Connector 181"/>
          <p:cNvCxnSpPr/>
          <p:nvPr/>
        </p:nvCxnSpPr>
        <p:spPr bwMode="auto">
          <a:xfrm>
            <a:off x="3962400" y="43053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83" name="Straight Arrow Connector 182"/>
          <p:cNvCxnSpPr/>
          <p:nvPr/>
        </p:nvCxnSpPr>
        <p:spPr bwMode="auto">
          <a:xfrm>
            <a:off x="3962400" y="44196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84" name="Straight Arrow Connector 183"/>
          <p:cNvCxnSpPr/>
          <p:nvPr/>
        </p:nvCxnSpPr>
        <p:spPr bwMode="auto">
          <a:xfrm>
            <a:off x="3962400" y="4533900"/>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85" name="Straight Arrow Connector 184"/>
          <p:cNvCxnSpPr/>
          <p:nvPr/>
        </p:nvCxnSpPr>
        <p:spPr bwMode="auto">
          <a:xfrm>
            <a:off x="3975100" y="41338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86" name="Straight Arrow Connector 185"/>
          <p:cNvCxnSpPr/>
          <p:nvPr/>
        </p:nvCxnSpPr>
        <p:spPr bwMode="auto">
          <a:xfrm>
            <a:off x="3975100" y="42481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87" name="Straight Arrow Connector 186"/>
          <p:cNvCxnSpPr/>
          <p:nvPr/>
        </p:nvCxnSpPr>
        <p:spPr bwMode="auto">
          <a:xfrm>
            <a:off x="3975100" y="43624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88" name="Straight Arrow Connector 187"/>
          <p:cNvCxnSpPr/>
          <p:nvPr/>
        </p:nvCxnSpPr>
        <p:spPr bwMode="auto">
          <a:xfrm>
            <a:off x="3975100" y="44767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189" name="Rectangle 188"/>
          <p:cNvSpPr/>
          <p:nvPr/>
        </p:nvSpPr>
        <p:spPr bwMode="auto">
          <a:xfrm>
            <a:off x="3949700" y="4029075"/>
            <a:ext cx="2781300" cy="542925"/>
          </a:xfrm>
          <a:prstGeom prst="rect">
            <a:avLst/>
          </a:prstGeom>
          <a:noFill/>
          <a:ln w="5715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rebuchet MSTrebuchet MS"/>
            </a:endParaRPr>
          </a:p>
        </p:txBody>
      </p:sp>
      <p:cxnSp>
        <p:nvCxnSpPr>
          <p:cNvPr id="190" name="Straight Arrow Connector 189"/>
          <p:cNvCxnSpPr/>
          <p:nvPr/>
        </p:nvCxnSpPr>
        <p:spPr bwMode="auto">
          <a:xfrm>
            <a:off x="3962400" y="461962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91" name="Straight Arrow Connector 190"/>
          <p:cNvCxnSpPr/>
          <p:nvPr/>
        </p:nvCxnSpPr>
        <p:spPr bwMode="auto">
          <a:xfrm>
            <a:off x="3962400" y="473392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92" name="Straight Arrow Connector 191"/>
          <p:cNvCxnSpPr/>
          <p:nvPr/>
        </p:nvCxnSpPr>
        <p:spPr bwMode="auto">
          <a:xfrm>
            <a:off x="3962400" y="484822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93" name="Straight Arrow Connector 192"/>
          <p:cNvCxnSpPr/>
          <p:nvPr/>
        </p:nvCxnSpPr>
        <p:spPr bwMode="auto">
          <a:xfrm>
            <a:off x="3962400" y="496252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94" name="Straight Arrow Connector 193"/>
          <p:cNvCxnSpPr/>
          <p:nvPr/>
        </p:nvCxnSpPr>
        <p:spPr bwMode="auto">
          <a:xfrm>
            <a:off x="3962400" y="5076825"/>
            <a:ext cx="2743200" cy="0"/>
          </a:xfrm>
          <a:prstGeom prst="straightConnector1">
            <a:avLst/>
          </a:prstGeom>
          <a:solidFill>
            <a:schemeClr val="accent1"/>
          </a:solidFill>
          <a:ln w="9525" cap="flat" cmpd="sng" algn="ctr">
            <a:solidFill>
              <a:srgbClr val="000000"/>
            </a:solidFill>
            <a:prstDash val="solid"/>
            <a:round/>
            <a:headEnd type="none" w="med" len="med"/>
            <a:tailEnd type="arrow"/>
          </a:ln>
          <a:effectLst/>
        </p:spPr>
      </p:cxnSp>
      <p:cxnSp>
        <p:nvCxnSpPr>
          <p:cNvPr id="195" name="Straight Arrow Connector 194"/>
          <p:cNvCxnSpPr/>
          <p:nvPr/>
        </p:nvCxnSpPr>
        <p:spPr bwMode="auto">
          <a:xfrm>
            <a:off x="3975100" y="467677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96" name="Straight Arrow Connector 195"/>
          <p:cNvCxnSpPr/>
          <p:nvPr/>
        </p:nvCxnSpPr>
        <p:spPr bwMode="auto">
          <a:xfrm>
            <a:off x="3975100" y="479107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97" name="Straight Arrow Connector 196"/>
          <p:cNvCxnSpPr/>
          <p:nvPr/>
        </p:nvCxnSpPr>
        <p:spPr bwMode="auto">
          <a:xfrm>
            <a:off x="3975100" y="490537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198" name="Straight Arrow Connector 197"/>
          <p:cNvCxnSpPr/>
          <p:nvPr/>
        </p:nvCxnSpPr>
        <p:spPr bwMode="auto">
          <a:xfrm>
            <a:off x="3975100" y="5019675"/>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199" name="Rectangle 198"/>
          <p:cNvSpPr/>
          <p:nvPr/>
        </p:nvSpPr>
        <p:spPr bwMode="auto">
          <a:xfrm>
            <a:off x="3949700" y="4572000"/>
            <a:ext cx="2781300" cy="542925"/>
          </a:xfrm>
          <a:prstGeom prst="rect">
            <a:avLst/>
          </a:prstGeom>
          <a:noFill/>
          <a:ln w="57150" cap="flat" cmpd="sng" algn="ctr">
            <a:solidFill>
              <a:srgbClr val="23AD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rebuchet MSTrebuchet MS"/>
            </a:endParaRPr>
          </a:p>
        </p:txBody>
      </p:sp>
      <p:cxnSp>
        <p:nvCxnSpPr>
          <p:cNvPr id="200" name="Straight Arrow Connector 199"/>
          <p:cNvCxnSpPr/>
          <p:nvPr/>
        </p:nvCxnSpPr>
        <p:spPr bwMode="auto">
          <a:xfrm>
            <a:off x="3962400" y="7620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1" name="Straight Arrow Connector 200"/>
          <p:cNvCxnSpPr/>
          <p:nvPr/>
        </p:nvCxnSpPr>
        <p:spPr bwMode="auto">
          <a:xfrm>
            <a:off x="3962400" y="8763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2" name="Straight Arrow Connector 201"/>
          <p:cNvCxnSpPr/>
          <p:nvPr/>
        </p:nvCxnSpPr>
        <p:spPr bwMode="auto">
          <a:xfrm>
            <a:off x="3962400" y="9906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3" name="Straight Arrow Connector 202"/>
          <p:cNvCxnSpPr/>
          <p:nvPr/>
        </p:nvCxnSpPr>
        <p:spPr bwMode="auto">
          <a:xfrm>
            <a:off x="3962400" y="11049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4" name="Straight Arrow Connector 203"/>
          <p:cNvCxnSpPr/>
          <p:nvPr/>
        </p:nvCxnSpPr>
        <p:spPr bwMode="auto">
          <a:xfrm>
            <a:off x="3962400" y="12192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5" name="Straight Arrow Connector 204"/>
          <p:cNvCxnSpPr/>
          <p:nvPr/>
        </p:nvCxnSpPr>
        <p:spPr bwMode="auto">
          <a:xfrm>
            <a:off x="3962400" y="13335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6" name="Straight Arrow Connector 205"/>
          <p:cNvCxnSpPr/>
          <p:nvPr/>
        </p:nvCxnSpPr>
        <p:spPr bwMode="auto">
          <a:xfrm>
            <a:off x="3962400" y="14478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7" name="Straight Arrow Connector 206"/>
          <p:cNvCxnSpPr/>
          <p:nvPr/>
        </p:nvCxnSpPr>
        <p:spPr bwMode="auto">
          <a:xfrm>
            <a:off x="3962400" y="15621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8" name="Straight Arrow Connector 207"/>
          <p:cNvCxnSpPr/>
          <p:nvPr/>
        </p:nvCxnSpPr>
        <p:spPr bwMode="auto">
          <a:xfrm>
            <a:off x="3962400" y="167640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09" name="Straight Arrow Connector 208"/>
          <p:cNvCxnSpPr/>
          <p:nvPr/>
        </p:nvCxnSpPr>
        <p:spPr bwMode="auto">
          <a:xfrm>
            <a:off x="3962400" y="18097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0" name="Straight Arrow Connector 209"/>
          <p:cNvCxnSpPr/>
          <p:nvPr/>
        </p:nvCxnSpPr>
        <p:spPr bwMode="auto">
          <a:xfrm>
            <a:off x="3962400" y="19240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1" name="Straight Arrow Connector 210"/>
          <p:cNvCxnSpPr/>
          <p:nvPr/>
        </p:nvCxnSpPr>
        <p:spPr bwMode="auto">
          <a:xfrm>
            <a:off x="3962400" y="20383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2" name="Straight Arrow Connector 211"/>
          <p:cNvCxnSpPr/>
          <p:nvPr/>
        </p:nvCxnSpPr>
        <p:spPr bwMode="auto">
          <a:xfrm>
            <a:off x="3962400" y="21526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3" name="Straight Arrow Connector 212"/>
          <p:cNvCxnSpPr/>
          <p:nvPr/>
        </p:nvCxnSpPr>
        <p:spPr bwMode="auto">
          <a:xfrm>
            <a:off x="3962400" y="22669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4" name="Straight Arrow Connector 213"/>
          <p:cNvCxnSpPr/>
          <p:nvPr/>
        </p:nvCxnSpPr>
        <p:spPr bwMode="auto">
          <a:xfrm>
            <a:off x="3962400" y="23812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5" name="Straight Arrow Connector 214"/>
          <p:cNvCxnSpPr/>
          <p:nvPr/>
        </p:nvCxnSpPr>
        <p:spPr bwMode="auto">
          <a:xfrm>
            <a:off x="3962400" y="24955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6" name="Straight Arrow Connector 215"/>
          <p:cNvCxnSpPr/>
          <p:nvPr/>
        </p:nvCxnSpPr>
        <p:spPr bwMode="auto">
          <a:xfrm>
            <a:off x="3962400" y="26098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cxnSp>
        <p:nvCxnSpPr>
          <p:cNvPr id="217" name="Straight Arrow Connector 216"/>
          <p:cNvCxnSpPr/>
          <p:nvPr/>
        </p:nvCxnSpPr>
        <p:spPr bwMode="auto">
          <a:xfrm>
            <a:off x="3962400" y="2724150"/>
            <a:ext cx="2743200" cy="0"/>
          </a:xfrm>
          <a:prstGeom prst="straightConnector1">
            <a:avLst/>
          </a:prstGeom>
          <a:solidFill>
            <a:schemeClr val="accent1"/>
          </a:solidFill>
          <a:ln w="9525" cap="flat" cmpd="sng" algn="ctr">
            <a:solidFill>
              <a:srgbClr val="FFFF00"/>
            </a:solidFill>
            <a:prstDash val="solid"/>
            <a:round/>
            <a:headEnd type="none" w="med" len="med"/>
            <a:tailEnd type="arrow"/>
          </a:ln>
          <a:effectLst/>
        </p:spPr>
      </p:cxnSp>
      <p:sp>
        <p:nvSpPr>
          <p:cNvPr id="218" name="TextBox 217"/>
          <p:cNvSpPr txBox="1"/>
          <p:nvPr/>
        </p:nvSpPr>
        <p:spPr>
          <a:xfrm>
            <a:off x="6908800" y="2981325"/>
            <a:ext cx="2235200" cy="2031325"/>
          </a:xfrm>
          <a:prstGeom prst="rect">
            <a:avLst/>
          </a:prstGeom>
          <a:solidFill>
            <a:schemeClr val="bg1"/>
          </a:solidFill>
        </p:spPr>
        <p:txBody>
          <a:bodyPr wrap="square" rtlCol="0">
            <a:spAutoFit/>
          </a:bodyPr>
          <a:lstStyle/>
          <a:p>
            <a:pPr marL="342900" indent="-342900">
              <a:buFont typeface="Arial" pitchFamily="34" charset="0"/>
              <a:buChar char="•"/>
            </a:pPr>
            <a:r>
              <a:rPr lang="en-US" sz="1400" dirty="0" smtClean="0">
                <a:latin typeface="Trebuchet MSTrebuchet MS"/>
              </a:rPr>
              <a:t>Sub-frame: 512 pixels.</a:t>
            </a:r>
          </a:p>
          <a:p>
            <a:pPr marL="342900" indent="-342900">
              <a:buFont typeface="Arial" pitchFamily="34" charset="0"/>
              <a:buChar char="•"/>
            </a:pPr>
            <a:r>
              <a:rPr lang="en-US" sz="1400" dirty="0" smtClean="0">
                <a:latin typeface="Trebuchet MSTrebuchet MS"/>
              </a:rPr>
              <a:t>Total area on each sub frame = 2048*512=1M</a:t>
            </a:r>
          </a:p>
          <a:p>
            <a:pPr marL="342900" indent="-342900">
              <a:buFont typeface="Arial" pitchFamily="34" charset="0"/>
              <a:buChar char="•"/>
            </a:pPr>
            <a:r>
              <a:rPr lang="en-US" sz="1400" dirty="0" smtClean="0">
                <a:latin typeface="Trebuchet MSTrebuchet MS"/>
              </a:rPr>
              <a:t>Could gain most LFOV to improve the TP w/ </a:t>
            </a:r>
            <a:r>
              <a:rPr lang="en-US" sz="1400" dirty="0" err="1" smtClean="0">
                <a:latin typeface="Trebuchet MSTrebuchet MS"/>
              </a:rPr>
              <a:t>PreScan</a:t>
            </a:r>
            <a:r>
              <a:rPr lang="en-US" sz="1400" dirty="0" smtClean="0">
                <a:latin typeface="Trebuchet MSTrebuchet MS"/>
              </a:rPr>
              <a:t> effect </a:t>
            </a:r>
            <a:endParaRPr lang="en-US" sz="1400" dirty="0">
              <a:latin typeface="Trebuchet MSTrebuchet MS"/>
            </a:endParaRPr>
          </a:p>
        </p:txBody>
      </p:sp>
      <p:cxnSp>
        <p:nvCxnSpPr>
          <p:cNvPr id="219" name="Straight Connector 218"/>
          <p:cNvCxnSpPr/>
          <p:nvPr/>
        </p:nvCxnSpPr>
        <p:spPr bwMode="auto">
          <a:xfrm rot="16200000">
            <a:off x="6921500" y="2809558"/>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0" name="Straight Connector 219"/>
          <p:cNvCxnSpPr/>
          <p:nvPr/>
        </p:nvCxnSpPr>
        <p:spPr bwMode="auto">
          <a:xfrm rot="16200000">
            <a:off x="6946900" y="3342958"/>
            <a:ext cx="0" cy="292100"/>
          </a:xfrm>
          <a:prstGeom prst="line">
            <a:avLst/>
          </a:prstGeom>
          <a:solidFill>
            <a:schemeClr val="accent1"/>
          </a:solidFill>
          <a:ln w="9525" cap="flat" cmpd="sng" algn="ctr">
            <a:solidFill>
              <a:srgbClr val="000000"/>
            </a:solidFill>
            <a:prstDash val="solid"/>
            <a:round/>
            <a:headEnd type="none" w="med" len="med"/>
            <a:tailEnd type="none" w="med" len="med"/>
          </a:ln>
          <a:effectLst/>
        </p:spPr>
      </p:cxnSp>
      <p:cxnSp>
        <p:nvCxnSpPr>
          <p:cNvPr id="221" name="Straight Arrow Connector 220"/>
          <p:cNvCxnSpPr/>
          <p:nvPr/>
        </p:nvCxnSpPr>
        <p:spPr bwMode="auto">
          <a:xfrm>
            <a:off x="6946900" y="2950845"/>
            <a:ext cx="0" cy="528066"/>
          </a:xfrm>
          <a:prstGeom prst="straightConnector1">
            <a:avLst/>
          </a:prstGeom>
          <a:solidFill>
            <a:schemeClr val="accent1"/>
          </a:solidFill>
          <a:ln w="9525" cap="flat" cmpd="sng" algn="ctr">
            <a:solidFill>
              <a:srgbClr val="000000"/>
            </a:solidFill>
            <a:prstDash val="solid"/>
            <a:round/>
            <a:headEnd type="arrow"/>
            <a:tailEnd type="arrow"/>
          </a:ln>
          <a:effectLst/>
        </p:spPr>
      </p:cxnSp>
      <p:sp>
        <p:nvSpPr>
          <p:cNvPr id="222" name="TextBox 221"/>
          <p:cNvSpPr txBox="1"/>
          <p:nvPr/>
        </p:nvSpPr>
        <p:spPr>
          <a:xfrm>
            <a:off x="6908800" y="342900"/>
            <a:ext cx="2235200" cy="2031325"/>
          </a:xfrm>
          <a:prstGeom prst="rect">
            <a:avLst/>
          </a:prstGeom>
          <a:solidFill>
            <a:schemeClr val="bg1"/>
          </a:solidFill>
        </p:spPr>
        <p:txBody>
          <a:bodyPr wrap="square" rtlCol="0">
            <a:spAutoFit/>
          </a:bodyPr>
          <a:lstStyle/>
          <a:p>
            <a:pPr marL="342900" indent="-342900">
              <a:buFont typeface="Arial" pitchFamily="34" charset="0"/>
              <a:buChar char="•"/>
            </a:pPr>
            <a:r>
              <a:rPr lang="en-US" sz="1400" dirty="0" smtClean="0">
                <a:latin typeface="Trebuchet MSTrebuchet MS"/>
              </a:rPr>
              <a:t>Without sub- frame pre-scan, we can run full image pre-scan only.</a:t>
            </a:r>
          </a:p>
          <a:p>
            <a:pPr marL="342900" indent="-342900">
              <a:buFont typeface="Arial" pitchFamily="34" charset="0"/>
              <a:buChar char="•"/>
            </a:pPr>
            <a:r>
              <a:rPr lang="en-US" sz="1400" dirty="0" smtClean="0">
                <a:latin typeface="Trebuchet MSTrebuchet MS"/>
              </a:rPr>
              <a:t>Pre-scan effect dissipate once the area is &gt; 1M.</a:t>
            </a:r>
          </a:p>
          <a:p>
            <a:pPr marL="342900" indent="-342900">
              <a:buFont typeface="Arial" pitchFamily="34" charset="0"/>
              <a:buChar char="•"/>
            </a:pPr>
            <a:r>
              <a:rPr lang="en-US" sz="1400" dirty="0" smtClean="0">
                <a:latin typeface="Trebuchet MSTrebuchet MS"/>
              </a:rPr>
              <a:t>So, DOI is too weak to be captured. </a:t>
            </a:r>
            <a:endParaRPr lang="en-US" sz="1400" dirty="0">
              <a:latin typeface="Trebuchet MSTrebuchet M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8033658" cy="425669"/>
          </a:xfrm>
        </p:spPr>
        <p:txBody>
          <a:bodyPr/>
          <a:lstStyle/>
          <a:p>
            <a:pPr algn="l"/>
            <a:r>
              <a:rPr lang="en-US" sz="2800" b="1" dirty="0" smtClean="0">
                <a:solidFill>
                  <a:schemeClr val="tx1"/>
                </a:solidFill>
                <a:latin typeface="Trebuchet MSTrebuchet MS"/>
              </a:rPr>
              <a:t>Special Pre-scan on the GUI</a:t>
            </a:r>
            <a:r>
              <a:rPr lang="en-US" sz="2800" dirty="0" smtClean="0">
                <a:solidFill>
                  <a:schemeClr val="tx1"/>
                </a:solidFill>
                <a:latin typeface="Trebuchet MSTrebuchet MS"/>
              </a:rPr>
              <a:t/>
            </a:r>
            <a:br>
              <a:rPr lang="en-US" sz="2800" dirty="0" smtClean="0">
                <a:solidFill>
                  <a:schemeClr val="tx1"/>
                </a:solidFill>
                <a:latin typeface="Trebuchet MSTrebuchet MS"/>
              </a:rPr>
            </a:br>
            <a:r>
              <a:rPr lang="en-US" sz="2800" dirty="0" smtClean="0">
                <a:solidFill>
                  <a:schemeClr val="tx1"/>
                </a:solidFill>
                <a:latin typeface="Trebuchet MSTrebuchet MS"/>
              </a:rPr>
              <a:t/>
            </a:r>
            <a:br>
              <a:rPr lang="en-US" sz="2800" dirty="0" smtClean="0">
                <a:solidFill>
                  <a:schemeClr val="tx1"/>
                </a:solidFill>
                <a:latin typeface="Trebuchet MSTrebuchet MS"/>
              </a:rPr>
            </a:br>
            <a:endParaRPr lang="en-US" sz="2800" dirty="0">
              <a:solidFill>
                <a:schemeClr val="tx1"/>
              </a:solidFill>
              <a:latin typeface="Trebuchet MSTrebuchet MS"/>
            </a:endParaRPr>
          </a:p>
        </p:txBody>
      </p:sp>
      <p:sp>
        <p:nvSpPr>
          <p:cNvPr id="14" name="TextBox 13"/>
          <p:cNvSpPr txBox="1"/>
          <p:nvPr/>
        </p:nvSpPr>
        <p:spPr>
          <a:xfrm>
            <a:off x="5028817" y="2306946"/>
            <a:ext cx="3940372" cy="2308324"/>
          </a:xfrm>
          <a:prstGeom prst="rect">
            <a:avLst/>
          </a:prstGeom>
          <a:solidFill>
            <a:srgbClr val="00FF00"/>
          </a:solidFill>
        </p:spPr>
        <p:txBody>
          <a:bodyPr wrap="square" rtlCol="0" anchor="ctr">
            <a:spAutoFit/>
          </a:bodyPr>
          <a:lstStyle/>
          <a:p>
            <a:pPr marL="457200" indent="-457200">
              <a:buFont typeface="Arial" pitchFamily="34" charset="0"/>
              <a:buChar char="•"/>
            </a:pPr>
            <a:r>
              <a:rPr lang="en-US" sz="1600" dirty="0" smtClean="0">
                <a:latin typeface="Trebuchet MSTrebuchet MS"/>
              </a:rPr>
              <a:t>Check the “Enable Advance Scanning Control.</a:t>
            </a:r>
          </a:p>
          <a:p>
            <a:pPr marL="457200" indent="-457200">
              <a:buFont typeface="Arial" pitchFamily="34" charset="0"/>
              <a:buChar char="•"/>
            </a:pPr>
            <a:r>
              <a:rPr lang="en-US" sz="1600" dirty="0" smtClean="0">
                <a:latin typeface="Trebuchet MSTrebuchet MS"/>
              </a:rPr>
              <a:t>Use 8D1D1F on </a:t>
            </a:r>
            <a:r>
              <a:rPr lang="en-US" sz="1600" dirty="0" err="1" smtClean="0">
                <a:latin typeface="Trebuchet MSTrebuchet MS"/>
              </a:rPr>
              <a:t>prescan</a:t>
            </a:r>
            <a:r>
              <a:rPr lang="en-US" sz="1600" dirty="0" smtClean="0">
                <a:latin typeface="Trebuchet MSTrebuchet MS"/>
              </a:rPr>
              <a:t> average for this </a:t>
            </a:r>
            <a:r>
              <a:rPr lang="en-US" sz="1600" dirty="0" err="1" smtClean="0">
                <a:latin typeface="Trebuchet MSTrebuchet MS"/>
              </a:rPr>
              <a:t>Hynix</a:t>
            </a:r>
            <a:r>
              <a:rPr lang="en-US" sz="1600" dirty="0" smtClean="0">
                <a:latin typeface="Trebuchet MSTrebuchet MS"/>
              </a:rPr>
              <a:t> SNC case.</a:t>
            </a:r>
          </a:p>
          <a:p>
            <a:pPr marL="457200" indent="-457200">
              <a:buFont typeface="Arial" pitchFamily="34" charset="0"/>
              <a:buChar char="•"/>
            </a:pPr>
            <a:r>
              <a:rPr lang="en-US" sz="1600" dirty="0" smtClean="0">
                <a:latin typeface="Trebuchet MSTrebuchet MS"/>
              </a:rPr>
              <a:t>Put None and 20 on </a:t>
            </a:r>
            <a:r>
              <a:rPr lang="en-US" sz="1600" dirty="0" err="1" smtClean="0">
                <a:latin typeface="Trebuchet MSTrebuchet MS"/>
              </a:rPr>
              <a:t>Sub_Frame</a:t>
            </a:r>
            <a:r>
              <a:rPr lang="en-US" sz="1600" dirty="0" smtClean="0">
                <a:latin typeface="Trebuchet MSTrebuchet MS"/>
              </a:rPr>
              <a:t> and Delay time.</a:t>
            </a:r>
          </a:p>
          <a:p>
            <a:pPr marL="457200" indent="-457200">
              <a:buFont typeface="Arial" pitchFamily="34" charset="0"/>
              <a:buChar char="•"/>
            </a:pPr>
            <a:r>
              <a:rPr lang="en-US" sz="1600" dirty="0" smtClean="0">
                <a:latin typeface="Trebuchet MSTrebuchet MS"/>
              </a:rPr>
              <a:t>Click “Advance Scan” to see the detect of HS and background lattice is clear.</a:t>
            </a:r>
            <a:endParaRPr lang="en-US" sz="1600" dirty="0">
              <a:latin typeface="Trebuchet MSTrebuchet MS"/>
            </a:endParaRPr>
          </a:p>
        </p:txBody>
      </p:sp>
      <p:pic>
        <p:nvPicPr>
          <p:cNvPr id="2051" name="Picture 3"/>
          <p:cNvPicPr>
            <a:picLocks noChangeAspect="1" noChangeArrowheads="1"/>
          </p:cNvPicPr>
          <p:nvPr/>
        </p:nvPicPr>
        <p:blipFill>
          <a:blip r:embed="rId2" cstate="print"/>
          <a:srcRect/>
          <a:stretch>
            <a:fillRect/>
          </a:stretch>
        </p:blipFill>
        <p:spPr bwMode="auto">
          <a:xfrm>
            <a:off x="1046661" y="1086157"/>
            <a:ext cx="6057900" cy="678656"/>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636814" y="2338456"/>
            <a:ext cx="3429000" cy="2014538"/>
          </a:xfrm>
          <a:prstGeom prst="rect">
            <a:avLst/>
          </a:prstGeom>
          <a:noFill/>
          <a:ln w="9525">
            <a:noFill/>
            <a:miter lim="800000"/>
            <a:headEnd/>
            <a:tailEnd/>
          </a:ln>
        </p:spPr>
      </p:pic>
      <p:sp>
        <p:nvSpPr>
          <p:cNvPr id="15" name="Oval 14"/>
          <p:cNvSpPr/>
          <p:nvPr/>
        </p:nvSpPr>
        <p:spPr bwMode="auto">
          <a:xfrm>
            <a:off x="5630092" y="1449978"/>
            <a:ext cx="653143" cy="421277"/>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cxnSp>
        <p:nvCxnSpPr>
          <p:cNvPr id="17" name="Straight Arrow Connector 16"/>
          <p:cNvCxnSpPr>
            <a:stCxn id="15" idx="3"/>
          </p:cNvCxnSpPr>
          <p:nvPr/>
        </p:nvCxnSpPr>
        <p:spPr bwMode="auto">
          <a:xfrm flipH="1">
            <a:off x="2931460" y="1809560"/>
            <a:ext cx="2794283" cy="58065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pic>
        <p:nvPicPr>
          <p:cNvPr id="1026" name="Picture 2"/>
          <p:cNvPicPr>
            <a:picLocks noChangeAspect="1" noChangeArrowheads="1"/>
          </p:cNvPicPr>
          <p:nvPr/>
        </p:nvPicPr>
        <p:blipFill>
          <a:blip r:embed="rId4" cstate="print"/>
          <a:srcRect/>
          <a:stretch>
            <a:fillRect/>
          </a:stretch>
        </p:blipFill>
        <p:spPr bwMode="auto">
          <a:xfrm>
            <a:off x="3692525" y="3421856"/>
            <a:ext cx="971550" cy="928688"/>
          </a:xfrm>
          <a:prstGeom prst="rect">
            <a:avLst/>
          </a:prstGeom>
          <a:noFill/>
          <a:ln w="9525">
            <a:noFill/>
            <a:miter lim="800000"/>
            <a:headEnd/>
            <a:tailEnd/>
          </a:ln>
        </p:spPr>
      </p:pic>
      <p:cxnSp>
        <p:nvCxnSpPr>
          <p:cNvPr id="9" name="Straight Arrow Connector 8"/>
          <p:cNvCxnSpPr/>
          <p:nvPr/>
        </p:nvCxnSpPr>
        <p:spPr bwMode="auto">
          <a:xfrm>
            <a:off x="2730500" y="3495675"/>
            <a:ext cx="912160" cy="36139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8033658" cy="425669"/>
          </a:xfrm>
        </p:spPr>
        <p:txBody>
          <a:bodyPr/>
          <a:lstStyle/>
          <a:p>
            <a:pPr algn="l"/>
            <a:r>
              <a:rPr lang="en-US" sz="2800" b="1" dirty="0" smtClean="0">
                <a:solidFill>
                  <a:schemeClr val="tx1"/>
                </a:solidFill>
                <a:latin typeface="Trebuchet MSTrebuchet MS"/>
              </a:rPr>
              <a:t>Special Pre-scan on the recipe</a:t>
            </a:r>
            <a:br>
              <a:rPr lang="en-US" sz="2800" b="1" dirty="0" smtClean="0">
                <a:solidFill>
                  <a:schemeClr val="tx1"/>
                </a:solidFill>
                <a:latin typeface="Trebuchet MSTrebuchet MS"/>
              </a:rPr>
            </a:br>
            <a:r>
              <a:rPr lang="en-US" sz="2800" b="1" dirty="0" smtClean="0">
                <a:solidFill>
                  <a:schemeClr val="tx1"/>
                </a:solidFill>
                <a:latin typeface="Trebuchet MSTrebuchet MS"/>
              </a:rPr>
              <a:t/>
            </a:r>
            <a:br>
              <a:rPr lang="en-US" sz="2800" b="1" dirty="0" smtClean="0">
                <a:solidFill>
                  <a:schemeClr val="tx1"/>
                </a:solidFill>
                <a:latin typeface="Trebuchet MSTrebuchet MS"/>
              </a:rPr>
            </a:br>
            <a:endParaRPr lang="en-US" sz="2800" b="1" dirty="0">
              <a:solidFill>
                <a:schemeClr val="tx1"/>
              </a:solidFill>
              <a:latin typeface="Trebuchet MSTrebuchet MS"/>
            </a:endParaRPr>
          </a:p>
        </p:txBody>
      </p:sp>
      <p:pic>
        <p:nvPicPr>
          <p:cNvPr id="3074" name="Picture 2"/>
          <p:cNvPicPr>
            <a:picLocks noChangeAspect="1" noChangeArrowheads="1"/>
          </p:cNvPicPr>
          <p:nvPr/>
        </p:nvPicPr>
        <p:blipFill>
          <a:blip r:embed="rId2" cstate="print"/>
          <a:srcRect/>
          <a:stretch>
            <a:fillRect/>
          </a:stretch>
        </p:blipFill>
        <p:spPr bwMode="auto">
          <a:xfrm>
            <a:off x="274048" y="725192"/>
            <a:ext cx="8439150" cy="2243138"/>
          </a:xfrm>
          <a:prstGeom prst="rect">
            <a:avLst/>
          </a:prstGeom>
          <a:noFill/>
          <a:ln w="9525">
            <a:noFill/>
            <a:miter lim="800000"/>
            <a:headEnd/>
            <a:tailEnd/>
          </a:ln>
        </p:spPr>
      </p:pic>
      <p:sp>
        <p:nvSpPr>
          <p:cNvPr id="8" name="TextBox 7"/>
          <p:cNvSpPr txBox="1"/>
          <p:nvPr/>
        </p:nvSpPr>
        <p:spPr>
          <a:xfrm>
            <a:off x="483326" y="3009381"/>
            <a:ext cx="8660674" cy="1569660"/>
          </a:xfrm>
          <a:prstGeom prst="rect">
            <a:avLst/>
          </a:prstGeom>
          <a:solidFill>
            <a:srgbClr val="00FF00"/>
          </a:solidFill>
        </p:spPr>
        <p:txBody>
          <a:bodyPr wrap="square" rtlCol="0" anchor="ctr">
            <a:spAutoFit/>
          </a:bodyPr>
          <a:lstStyle/>
          <a:p>
            <a:pPr marL="457200" indent="-457200">
              <a:buFont typeface="Arial" pitchFamily="34" charset="0"/>
              <a:buChar char="•"/>
            </a:pPr>
            <a:r>
              <a:rPr lang="en-US" sz="1600" dirty="0" smtClean="0">
                <a:latin typeface="Trebuchet MSTrebuchet MS"/>
              </a:rPr>
              <a:t>Double click of the average bottom.</a:t>
            </a:r>
          </a:p>
          <a:p>
            <a:pPr marL="457200" indent="-457200">
              <a:buFont typeface="Arial" pitchFamily="34" charset="0"/>
              <a:buChar char="•"/>
            </a:pPr>
            <a:r>
              <a:rPr lang="en-US" sz="1600" dirty="0" smtClean="0">
                <a:latin typeface="Trebuchet MSTrebuchet MS"/>
              </a:rPr>
              <a:t>Put the inspection setting for the average of Dot, Line and Frame. For this case, we should set 16D1L1F</a:t>
            </a:r>
          </a:p>
          <a:p>
            <a:pPr marL="457200" indent="-457200">
              <a:buFont typeface="Arial" pitchFamily="34" charset="0"/>
              <a:buChar char="•"/>
            </a:pPr>
            <a:r>
              <a:rPr lang="en-US" sz="1600" dirty="0" smtClean="0">
                <a:latin typeface="Trebuchet MSTrebuchet MS"/>
              </a:rPr>
              <a:t>Click “Advance bottom”</a:t>
            </a:r>
          </a:p>
          <a:p>
            <a:pPr marL="457200" indent="-457200">
              <a:buFont typeface="Arial" pitchFamily="34" charset="0"/>
              <a:buChar char="•"/>
            </a:pPr>
            <a:r>
              <a:rPr lang="en-US" sz="1600" dirty="0" smtClean="0">
                <a:latin typeface="Trebuchet MSTrebuchet MS"/>
              </a:rPr>
              <a:t>Use the exact same parameters same as GUI site.</a:t>
            </a:r>
          </a:p>
          <a:p>
            <a:pPr marL="457200" indent="-457200">
              <a:buFont typeface="Arial" pitchFamily="34" charset="0"/>
              <a:buChar char="•"/>
            </a:pPr>
            <a:r>
              <a:rPr lang="en-US" sz="1600" dirty="0" smtClean="0">
                <a:latin typeface="Trebuchet MSTrebuchet MS"/>
              </a:rPr>
              <a:t>Then, save the recipe   </a:t>
            </a:r>
            <a:endParaRPr lang="en-US" sz="1600" dirty="0">
              <a:latin typeface="Trebuchet MSTrebuchet MS"/>
            </a:endParaRPr>
          </a:p>
        </p:txBody>
      </p:sp>
      <p:sp>
        <p:nvSpPr>
          <p:cNvPr id="10" name="Rectangle 9"/>
          <p:cNvSpPr/>
          <p:nvPr/>
        </p:nvSpPr>
        <p:spPr bwMode="auto">
          <a:xfrm>
            <a:off x="7876903" y="2468880"/>
            <a:ext cx="770708" cy="117566"/>
          </a:xfrm>
          <a:prstGeom prst="rect">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cxnSp>
        <p:nvCxnSpPr>
          <p:cNvPr id="11" name="Straight Arrow Connector 10"/>
          <p:cNvCxnSpPr/>
          <p:nvPr/>
        </p:nvCxnSpPr>
        <p:spPr bwMode="auto">
          <a:xfrm flipH="1" flipV="1">
            <a:off x="6688183" y="2135778"/>
            <a:ext cx="1219058" cy="398771"/>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3" name="Rectangle 12"/>
          <p:cNvSpPr/>
          <p:nvPr/>
        </p:nvSpPr>
        <p:spPr bwMode="auto">
          <a:xfrm>
            <a:off x="4045132" y="2279469"/>
            <a:ext cx="709748" cy="169817"/>
          </a:xfrm>
          <a:prstGeom prst="rect">
            <a:avLst/>
          </a:prstGeom>
          <a:noFill/>
          <a:ln w="952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rebuchet MSTrebuchet MS"/>
            </a:endParaRPr>
          </a:p>
        </p:txBody>
      </p:sp>
      <p:cxnSp>
        <p:nvCxnSpPr>
          <p:cNvPr id="15" name="Straight Arrow Connector 14"/>
          <p:cNvCxnSpPr/>
          <p:nvPr/>
        </p:nvCxnSpPr>
        <p:spPr bwMode="auto">
          <a:xfrm flipH="1" flipV="1">
            <a:off x="2856412" y="1965961"/>
            <a:ext cx="1219058" cy="398771"/>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8033658" cy="425669"/>
          </a:xfrm>
        </p:spPr>
        <p:txBody>
          <a:bodyPr/>
          <a:lstStyle/>
          <a:p>
            <a:pPr algn="l"/>
            <a:r>
              <a:rPr lang="en-US" sz="2800" b="1" dirty="0" smtClean="0">
                <a:solidFill>
                  <a:schemeClr val="tx1"/>
                </a:solidFill>
                <a:latin typeface="Trebuchet MSTrebuchet MS"/>
              </a:rPr>
              <a:t>Sub-Frame Mode</a:t>
            </a:r>
            <a:br>
              <a:rPr lang="en-US" sz="2800" b="1" dirty="0" smtClean="0">
                <a:solidFill>
                  <a:schemeClr val="tx1"/>
                </a:solidFill>
                <a:latin typeface="Trebuchet MSTrebuchet MS"/>
              </a:rPr>
            </a:br>
            <a:endParaRPr lang="en-US" sz="2800" b="1" dirty="0">
              <a:solidFill>
                <a:schemeClr val="tx1"/>
              </a:solidFill>
              <a:latin typeface="Trebuchet MSTrebuchet MS"/>
            </a:endParaRPr>
          </a:p>
        </p:txBody>
      </p:sp>
      <p:sp>
        <p:nvSpPr>
          <p:cNvPr id="8" name="TextBox 7"/>
          <p:cNvSpPr txBox="1"/>
          <p:nvPr/>
        </p:nvSpPr>
        <p:spPr>
          <a:xfrm>
            <a:off x="266700" y="4074752"/>
            <a:ext cx="8660674" cy="1077218"/>
          </a:xfrm>
          <a:prstGeom prst="rect">
            <a:avLst/>
          </a:prstGeom>
          <a:solidFill>
            <a:srgbClr val="00FF00"/>
          </a:solidFill>
        </p:spPr>
        <p:txBody>
          <a:bodyPr wrap="square" rtlCol="0" anchor="ctr">
            <a:spAutoFit/>
          </a:bodyPr>
          <a:lstStyle/>
          <a:p>
            <a:pPr marL="457200" indent="-457200"/>
            <a:r>
              <a:rPr lang="en-US" altLang="zh-TW" sz="1600" dirty="0" smtClean="0">
                <a:latin typeface="Trebuchet MSTrebuchet MS"/>
              </a:rPr>
              <a:t>ex) </a:t>
            </a:r>
            <a:r>
              <a:rPr lang="en-US" altLang="zh-TW" sz="1600" dirty="0" err="1" smtClean="0">
                <a:latin typeface="Trebuchet MSTrebuchet MS"/>
              </a:rPr>
              <a:t>SubFrame</a:t>
            </a:r>
            <a:r>
              <a:rPr lang="en-US" altLang="zh-TW" sz="1600" dirty="0" smtClean="0">
                <a:latin typeface="Trebuchet MSTrebuchet MS"/>
              </a:rPr>
              <a:t> : 32 / SEM 512 mode case </a:t>
            </a:r>
          </a:p>
          <a:p>
            <a:pPr marL="457200" indent="-457200"/>
            <a:r>
              <a:rPr lang="en-US" altLang="zh-TW" sz="1600" dirty="0" smtClean="0">
                <a:latin typeface="Trebuchet MSTrebuchet MS"/>
              </a:rPr>
              <a:t>1/16 area </a:t>
            </a:r>
            <a:r>
              <a:rPr lang="en-US" altLang="zh-TW" sz="1600" dirty="0" err="1" smtClean="0">
                <a:latin typeface="Trebuchet MSTrebuchet MS"/>
              </a:rPr>
              <a:t>prescan</a:t>
            </a:r>
            <a:r>
              <a:rPr lang="en-US" altLang="zh-TW" sz="1600" dirty="0" smtClean="0">
                <a:latin typeface="Trebuchet MSTrebuchet MS"/>
              </a:rPr>
              <a:t> &amp; 1/16 area scan… X 16 times.</a:t>
            </a:r>
          </a:p>
          <a:p>
            <a:pPr marL="457200" indent="-457200"/>
            <a:r>
              <a:rPr lang="en-US" altLang="zh-TW" sz="1600" dirty="0" smtClean="0">
                <a:latin typeface="Trebuchet MSTrebuchet MS"/>
              </a:rPr>
              <a:t>ex) </a:t>
            </a:r>
            <a:r>
              <a:rPr lang="en-US" altLang="zh-TW" sz="1600" dirty="0" err="1" smtClean="0">
                <a:latin typeface="Trebuchet MSTrebuchet MS"/>
              </a:rPr>
              <a:t>SubFrame</a:t>
            </a:r>
            <a:r>
              <a:rPr lang="en-US" altLang="zh-TW" sz="1600" dirty="0" smtClean="0">
                <a:latin typeface="Trebuchet MSTrebuchet MS"/>
              </a:rPr>
              <a:t> : 64 / SEM 512 mode case </a:t>
            </a:r>
          </a:p>
          <a:p>
            <a:pPr marL="457200" indent="-457200"/>
            <a:r>
              <a:rPr lang="en-US" altLang="zh-TW" sz="1600" dirty="0" smtClean="0">
                <a:latin typeface="Trebuchet MSTrebuchet MS"/>
              </a:rPr>
              <a:t>1/8 area </a:t>
            </a:r>
            <a:r>
              <a:rPr lang="en-US" altLang="zh-TW" sz="1600" dirty="0" err="1" smtClean="0">
                <a:latin typeface="Trebuchet MSTrebuchet MS"/>
              </a:rPr>
              <a:t>prescan</a:t>
            </a:r>
            <a:r>
              <a:rPr lang="en-US" altLang="zh-TW" sz="1600" dirty="0" smtClean="0">
                <a:latin typeface="Trebuchet MSTrebuchet MS"/>
              </a:rPr>
              <a:t> &amp; 1/8 area scan… X 8 times.</a:t>
            </a:r>
          </a:p>
        </p:txBody>
      </p:sp>
      <p:pic>
        <p:nvPicPr>
          <p:cNvPr id="20" name="Picture 2"/>
          <p:cNvPicPr>
            <a:picLocks noChangeAspect="1" noChangeArrowheads="1"/>
          </p:cNvPicPr>
          <p:nvPr/>
        </p:nvPicPr>
        <p:blipFill>
          <a:blip r:embed="rId2" cstate="print"/>
          <a:srcRect/>
          <a:stretch>
            <a:fillRect/>
          </a:stretch>
        </p:blipFill>
        <p:spPr bwMode="auto">
          <a:xfrm>
            <a:off x="431800" y="1377311"/>
            <a:ext cx="3655475" cy="2747014"/>
          </a:xfrm>
          <a:prstGeom prst="rect">
            <a:avLst/>
          </a:prstGeom>
          <a:noFill/>
          <a:ln w="9525">
            <a:noFill/>
            <a:miter lim="800000"/>
            <a:headEnd/>
            <a:tailEnd/>
          </a:ln>
        </p:spPr>
      </p:pic>
      <p:pic>
        <p:nvPicPr>
          <p:cNvPr id="21" name="Picture 4"/>
          <p:cNvPicPr>
            <a:picLocks noChangeAspect="1" noChangeArrowheads="1"/>
          </p:cNvPicPr>
          <p:nvPr/>
        </p:nvPicPr>
        <p:blipFill>
          <a:blip r:embed="rId3" cstate="print"/>
          <a:srcRect/>
          <a:stretch>
            <a:fillRect/>
          </a:stretch>
        </p:blipFill>
        <p:spPr bwMode="auto">
          <a:xfrm>
            <a:off x="1657648" y="1085572"/>
            <a:ext cx="952500" cy="307181"/>
          </a:xfrm>
          <a:prstGeom prst="rect">
            <a:avLst/>
          </a:prstGeom>
          <a:noFill/>
          <a:ln w="9525">
            <a:noFill/>
            <a:miter lim="800000"/>
            <a:headEnd/>
            <a:tailEnd/>
          </a:ln>
        </p:spPr>
      </p:pic>
      <p:pic>
        <p:nvPicPr>
          <p:cNvPr id="24" name="Picture 7"/>
          <p:cNvPicPr>
            <a:picLocks noChangeAspect="1" noChangeArrowheads="1"/>
          </p:cNvPicPr>
          <p:nvPr/>
        </p:nvPicPr>
        <p:blipFill>
          <a:blip r:embed="rId4" cstate="print"/>
          <a:srcRect/>
          <a:stretch>
            <a:fillRect/>
          </a:stretch>
        </p:blipFill>
        <p:spPr bwMode="auto">
          <a:xfrm>
            <a:off x="200721" y="649635"/>
            <a:ext cx="790575" cy="171450"/>
          </a:xfrm>
          <a:prstGeom prst="rect">
            <a:avLst/>
          </a:prstGeom>
          <a:noFill/>
          <a:ln w="9525">
            <a:noFill/>
            <a:miter lim="800000"/>
            <a:headEnd/>
            <a:tailEnd/>
          </a:ln>
        </p:spPr>
      </p:pic>
      <p:sp>
        <p:nvSpPr>
          <p:cNvPr id="26" name="文字方塊 17"/>
          <p:cNvSpPr txBox="1"/>
          <p:nvPr/>
        </p:nvSpPr>
        <p:spPr>
          <a:xfrm>
            <a:off x="357312" y="803585"/>
            <a:ext cx="5256088" cy="307777"/>
          </a:xfrm>
          <a:prstGeom prst="rect">
            <a:avLst/>
          </a:prstGeom>
          <a:noFill/>
        </p:spPr>
        <p:txBody>
          <a:bodyPr wrap="square" rtlCol="0">
            <a:spAutoFit/>
          </a:bodyPr>
          <a:lstStyle/>
          <a:p>
            <a:r>
              <a:rPr lang="en-US" altLang="zh-TW" sz="1400" dirty="0" smtClean="0">
                <a:latin typeface="Trebuchet MSTrebuchet MS"/>
              </a:rPr>
              <a:t>(Scan width 512)/(</a:t>
            </a:r>
            <a:r>
              <a:rPr lang="en-US" altLang="zh-TW" sz="1400" dirty="0" smtClean="0">
                <a:solidFill>
                  <a:srgbClr val="FF0000"/>
                </a:solidFill>
                <a:latin typeface="Trebuchet MSTrebuchet MS"/>
              </a:rPr>
              <a:t>SubFrame32</a:t>
            </a:r>
            <a:r>
              <a:rPr lang="en-US" altLang="zh-TW" sz="1400" dirty="0" smtClean="0">
                <a:latin typeface="Trebuchet MSTrebuchet MS"/>
              </a:rPr>
              <a:t>)=16</a:t>
            </a:r>
            <a:endParaRPr lang="zh-TW" altLang="en-US" sz="1400" dirty="0">
              <a:latin typeface="Trebuchet MSTrebuchet MS"/>
            </a:endParaRPr>
          </a:p>
        </p:txBody>
      </p:sp>
      <p:sp>
        <p:nvSpPr>
          <p:cNvPr id="27" name="文字方塊 10"/>
          <p:cNvSpPr txBox="1"/>
          <p:nvPr/>
        </p:nvSpPr>
        <p:spPr>
          <a:xfrm>
            <a:off x="586160" y="1371503"/>
            <a:ext cx="504056" cy="4016484"/>
          </a:xfrm>
          <a:prstGeom prst="rect">
            <a:avLst/>
          </a:prstGeom>
          <a:noFill/>
        </p:spPr>
        <p:txBody>
          <a:bodyPr wrap="square" rtlCol="0">
            <a:spAutoFit/>
          </a:bodyPr>
          <a:lstStyle/>
          <a:p>
            <a:r>
              <a:rPr lang="en-US" altLang="zh-TW" sz="1500" b="1" dirty="0" smtClean="0">
                <a:solidFill>
                  <a:srgbClr val="FFFF00"/>
                </a:solidFill>
                <a:latin typeface="Trebuchet MSTrebuchet MS"/>
              </a:rPr>
              <a:t>01</a:t>
            </a:r>
          </a:p>
          <a:p>
            <a:r>
              <a:rPr lang="en-US" altLang="zh-TW" sz="1500" b="1" dirty="0" smtClean="0">
                <a:solidFill>
                  <a:srgbClr val="FFFF00"/>
                </a:solidFill>
                <a:latin typeface="Trebuchet MSTrebuchet MS"/>
              </a:rPr>
              <a:t>02</a:t>
            </a:r>
          </a:p>
          <a:p>
            <a:r>
              <a:rPr lang="en-US" altLang="zh-TW" sz="1500" b="1" dirty="0" smtClean="0">
                <a:solidFill>
                  <a:srgbClr val="FFFF00"/>
                </a:solidFill>
                <a:latin typeface="Trebuchet MSTrebuchet MS"/>
              </a:rPr>
              <a:t>03</a:t>
            </a:r>
          </a:p>
          <a:p>
            <a:r>
              <a:rPr lang="en-US" altLang="zh-TW" sz="1500" b="1" dirty="0" smtClean="0">
                <a:solidFill>
                  <a:srgbClr val="FFFF00"/>
                </a:solidFill>
                <a:latin typeface="Trebuchet MSTrebuchet MS"/>
              </a:rPr>
              <a:t>04</a:t>
            </a:r>
          </a:p>
          <a:p>
            <a:r>
              <a:rPr lang="en-US" altLang="zh-TW" sz="1500" b="1" dirty="0" smtClean="0">
                <a:solidFill>
                  <a:srgbClr val="FFFF00"/>
                </a:solidFill>
                <a:latin typeface="Trebuchet MSTrebuchet MS"/>
              </a:rPr>
              <a:t>05</a:t>
            </a:r>
          </a:p>
          <a:p>
            <a:r>
              <a:rPr lang="en-US" altLang="zh-TW" sz="1500" b="1" dirty="0" smtClean="0">
                <a:solidFill>
                  <a:srgbClr val="FFFF00"/>
                </a:solidFill>
                <a:latin typeface="Trebuchet MSTrebuchet MS"/>
              </a:rPr>
              <a:t>06</a:t>
            </a:r>
          </a:p>
          <a:p>
            <a:r>
              <a:rPr lang="en-US" altLang="zh-TW" sz="1500" b="1" dirty="0" smtClean="0">
                <a:solidFill>
                  <a:srgbClr val="FFFF00"/>
                </a:solidFill>
                <a:latin typeface="Trebuchet MSTrebuchet MS"/>
              </a:rPr>
              <a:t>07</a:t>
            </a:r>
          </a:p>
          <a:p>
            <a:r>
              <a:rPr lang="en-US" altLang="zh-TW" sz="1500" b="1" dirty="0" smtClean="0">
                <a:solidFill>
                  <a:srgbClr val="FFFF00"/>
                </a:solidFill>
                <a:latin typeface="Trebuchet MSTrebuchet MS"/>
              </a:rPr>
              <a:t>08</a:t>
            </a:r>
          </a:p>
          <a:p>
            <a:r>
              <a:rPr lang="en-US" altLang="zh-TW" sz="1500" b="1" dirty="0" smtClean="0">
                <a:solidFill>
                  <a:srgbClr val="FFFF00"/>
                </a:solidFill>
                <a:latin typeface="Trebuchet MSTrebuchet MS"/>
              </a:rPr>
              <a:t>09</a:t>
            </a:r>
          </a:p>
          <a:p>
            <a:r>
              <a:rPr lang="en-US" altLang="zh-TW" sz="1500" b="1" dirty="0" smtClean="0">
                <a:solidFill>
                  <a:srgbClr val="FFFF00"/>
                </a:solidFill>
                <a:latin typeface="Trebuchet MSTrebuchet MS"/>
              </a:rPr>
              <a:t>10</a:t>
            </a:r>
          </a:p>
          <a:p>
            <a:r>
              <a:rPr lang="en-US" altLang="zh-TW" sz="1500" b="1" dirty="0" smtClean="0">
                <a:solidFill>
                  <a:srgbClr val="FFFF00"/>
                </a:solidFill>
                <a:latin typeface="Trebuchet MSTrebuchet MS"/>
              </a:rPr>
              <a:t>11</a:t>
            </a:r>
          </a:p>
          <a:p>
            <a:r>
              <a:rPr lang="en-US" altLang="zh-TW" sz="1500" b="1" dirty="0" smtClean="0">
                <a:solidFill>
                  <a:srgbClr val="FFFF00"/>
                </a:solidFill>
                <a:latin typeface="Trebuchet MSTrebuchet MS"/>
              </a:rPr>
              <a:t>12</a:t>
            </a:r>
          </a:p>
          <a:p>
            <a:r>
              <a:rPr lang="en-US" altLang="zh-TW" sz="1500" b="1" dirty="0" smtClean="0">
                <a:solidFill>
                  <a:srgbClr val="FFFF00"/>
                </a:solidFill>
                <a:latin typeface="Trebuchet MSTrebuchet MS"/>
              </a:rPr>
              <a:t>13</a:t>
            </a:r>
          </a:p>
          <a:p>
            <a:r>
              <a:rPr lang="en-US" altLang="zh-TW" sz="1500" b="1" dirty="0" smtClean="0">
                <a:solidFill>
                  <a:srgbClr val="FFFF00"/>
                </a:solidFill>
                <a:latin typeface="Trebuchet MSTrebuchet MS"/>
              </a:rPr>
              <a:t>14</a:t>
            </a:r>
          </a:p>
          <a:p>
            <a:r>
              <a:rPr lang="en-US" altLang="zh-TW" sz="1500" b="1" dirty="0" smtClean="0">
                <a:solidFill>
                  <a:srgbClr val="FFFF00"/>
                </a:solidFill>
                <a:latin typeface="Trebuchet MSTrebuchet MS"/>
              </a:rPr>
              <a:t>15</a:t>
            </a:r>
          </a:p>
          <a:p>
            <a:r>
              <a:rPr lang="en-US" altLang="zh-TW" sz="1500" b="1" dirty="0" smtClean="0">
                <a:solidFill>
                  <a:srgbClr val="FFFF00"/>
                </a:solidFill>
                <a:latin typeface="Trebuchet MSTrebuchet MS"/>
              </a:rPr>
              <a:t>16</a:t>
            </a:r>
          </a:p>
          <a:p>
            <a:endParaRPr lang="zh-TW" altLang="en-US" sz="1500" b="1" dirty="0">
              <a:solidFill>
                <a:srgbClr val="FFFF00"/>
              </a:solidFill>
              <a:latin typeface="Trebuchet MSTrebuchet MS"/>
            </a:endParaRPr>
          </a:p>
        </p:txBody>
      </p:sp>
      <p:pic>
        <p:nvPicPr>
          <p:cNvPr id="29" name="Picture 4"/>
          <p:cNvPicPr>
            <a:picLocks noChangeAspect="1" noChangeArrowheads="1"/>
          </p:cNvPicPr>
          <p:nvPr/>
        </p:nvPicPr>
        <p:blipFill>
          <a:blip r:embed="rId5" cstate="print"/>
          <a:srcRect/>
          <a:stretch>
            <a:fillRect/>
          </a:stretch>
        </p:blipFill>
        <p:spPr bwMode="auto">
          <a:xfrm>
            <a:off x="5239200" y="1399788"/>
            <a:ext cx="3600000" cy="2705488"/>
          </a:xfrm>
          <a:prstGeom prst="rect">
            <a:avLst/>
          </a:prstGeom>
          <a:noFill/>
          <a:ln w="9525">
            <a:noFill/>
            <a:miter lim="800000"/>
            <a:headEnd/>
            <a:tailEnd/>
          </a:ln>
        </p:spPr>
      </p:pic>
      <p:pic>
        <p:nvPicPr>
          <p:cNvPr id="30" name="Picture 6"/>
          <p:cNvPicPr>
            <a:picLocks noChangeAspect="1" noChangeArrowheads="1"/>
          </p:cNvPicPr>
          <p:nvPr/>
        </p:nvPicPr>
        <p:blipFill>
          <a:blip r:embed="rId6" cstate="print"/>
          <a:srcRect/>
          <a:stretch>
            <a:fillRect/>
          </a:stretch>
        </p:blipFill>
        <p:spPr bwMode="auto">
          <a:xfrm>
            <a:off x="6579964" y="1085571"/>
            <a:ext cx="900562" cy="283873"/>
          </a:xfrm>
          <a:prstGeom prst="rect">
            <a:avLst/>
          </a:prstGeom>
          <a:noFill/>
          <a:ln w="9525">
            <a:noFill/>
            <a:miter lim="800000"/>
            <a:headEnd/>
            <a:tailEnd/>
          </a:ln>
        </p:spPr>
      </p:pic>
      <p:sp>
        <p:nvSpPr>
          <p:cNvPr id="31" name="矩形 10"/>
          <p:cNvSpPr/>
          <p:nvPr/>
        </p:nvSpPr>
        <p:spPr>
          <a:xfrm>
            <a:off x="5249912" y="1381032"/>
            <a:ext cx="4452888" cy="338554"/>
          </a:xfrm>
          <a:prstGeom prst="rect">
            <a:avLst/>
          </a:prstGeom>
        </p:spPr>
        <p:txBody>
          <a:bodyPr wrap="square">
            <a:spAutoFit/>
          </a:bodyPr>
          <a:lstStyle/>
          <a:p>
            <a:r>
              <a:rPr lang="en-US" altLang="zh-TW" sz="1600" b="1" dirty="0" smtClean="0">
                <a:solidFill>
                  <a:srgbClr val="FFFF00"/>
                </a:solidFill>
                <a:latin typeface="Trebuchet MSTrebuchet MS"/>
              </a:rPr>
              <a:t>01    02     03    04     05    06    07    08</a:t>
            </a:r>
          </a:p>
        </p:txBody>
      </p:sp>
      <p:pic>
        <p:nvPicPr>
          <p:cNvPr id="33" name="Picture 7"/>
          <p:cNvPicPr>
            <a:picLocks noChangeAspect="1" noChangeArrowheads="1"/>
          </p:cNvPicPr>
          <p:nvPr/>
        </p:nvPicPr>
        <p:blipFill>
          <a:blip r:embed="rId4" cstate="print"/>
          <a:srcRect/>
          <a:stretch>
            <a:fillRect/>
          </a:stretch>
        </p:blipFill>
        <p:spPr bwMode="auto">
          <a:xfrm>
            <a:off x="5356921" y="602010"/>
            <a:ext cx="790575" cy="171450"/>
          </a:xfrm>
          <a:prstGeom prst="rect">
            <a:avLst/>
          </a:prstGeom>
          <a:noFill/>
          <a:ln w="9525">
            <a:noFill/>
            <a:miter lim="800000"/>
            <a:headEnd/>
            <a:tailEnd/>
          </a:ln>
        </p:spPr>
      </p:pic>
      <p:sp>
        <p:nvSpPr>
          <p:cNvPr id="34" name="文字方塊 11"/>
          <p:cNvSpPr txBox="1"/>
          <p:nvPr/>
        </p:nvSpPr>
        <p:spPr>
          <a:xfrm>
            <a:off x="5373812" y="784534"/>
            <a:ext cx="4074988" cy="307777"/>
          </a:xfrm>
          <a:prstGeom prst="rect">
            <a:avLst/>
          </a:prstGeom>
          <a:noFill/>
        </p:spPr>
        <p:txBody>
          <a:bodyPr wrap="square" rtlCol="0">
            <a:spAutoFit/>
          </a:bodyPr>
          <a:lstStyle/>
          <a:p>
            <a:r>
              <a:rPr lang="en-US" altLang="zh-TW" sz="1400" dirty="0" smtClean="0">
                <a:latin typeface="Trebuchet MSTrebuchet MS"/>
              </a:rPr>
              <a:t>(Scan width 512)/(</a:t>
            </a:r>
            <a:r>
              <a:rPr lang="en-US" altLang="zh-TW" sz="1400" dirty="0" smtClean="0">
                <a:solidFill>
                  <a:srgbClr val="FF0000"/>
                </a:solidFill>
                <a:latin typeface="Trebuchet MSTrebuchet MS"/>
              </a:rPr>
              <a:t>SubFrame64</a:t>
            </a:r>
            <a:r>
              <a:rPr lang="en-US" altLang="zh-TW" sz="1400" dirty="0" smtClean="0">
                <a:latin typeface="Trebuchet MSTrebuchet MS"/>
              </a:rPr>
              <a:t>)=8</a:t>
            </a:r>
            <a:endParaRPr lang="zh-TW" altLang="en-US" sz="1400" dirty="0">
              <a:latin typeface="Trebuchet MSTrebuchet M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463074" y="1931677"/>
            <a:ext cx="6034974" cy="830997"/>
          </a:xfrm>
          <a:prstGeom prst="rect">
            <a:avLst/>
          </a:prstGeom>
          <a:noFill/>
        </p:spPr>
        <p:txBody>
          <a:bodyPr wrap="square" rtlCol="0">
            <a:spAutoFit/>
          </a:bodyPr>
          <a:lstStyle/>
          <a:p>
            <a:pPr algn="ctr"/>
            <a:r>
              <a:rPr lang="en-US" altLang="zh-TW" sz="4800" dirty="0" smtClean="0">
                <a:solidFill>
                  <a:srgbClr val="FF0000"/>
                </a:solidFill>
                <a:latin typeface="Trebuchet MSTrebuchet MS"/>
              </a:rPr>
              <a:t>Thank You !!</a:t>
            </a:r>
            <a:endParaRPr lang="zh-TW" altLang="en-US" sz="4800" dirty="0">
              <a:solidFill>
                <a:srgbClr val="FF0000"/>
              </a:solidFill>
              <a:latin typeface="Trebuchet MS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 y="0"/>
            <a:ext cx="9143999" cy="492443"/>
          </a:xfrm>
          <a:prstGeom prst="rect">
            <a:avLst/>
          </a:prstGeom>
          <a:solidFill>
            <a:schemeClr val="bg1"/>
          </a:solidFill>
          <a:ln w="9525">
            <a:noFill/>
            <a:miter lim="800000"/>
            <a:headEnd/>
            <a:tailEnd/>
          </a:ln>
        </p:spPr>
        <p:txBody>
          <a:bodyPr wrap="square">
            <a:spAutoFit/>
          </a:bodyPr>
          <a:lstStyle/>
          <a:p>
            <a:pPr algn="l">
              <a:spcBef>
                <a:spcPct val="50000"/>
              </a:spcBef>
            </a:pPr>
            <a:r>
              <a:rPr lang="en-US" altLang="zh-TW" sz="2600" dirty="0">
                <a:latin typeface="Trebuchet MSTrebuchet MS"/>
                <a:ea typeface="新細明體" pitchFamily="18" charset="-120"/>
              </a:rPr>
              <a:t>PMOS Leakage using Positive and Negative Modes – </a:t>
            </a:r>
          </a:p>
        </p:txBody>
      </p:sp>
      <p:pic>
        <p:nvPicPr>
          <p:cNvPr id="6147" name="Picture 3"/>
          <p:cNvPicPr>
            <a:picLocks noChangeAspect="1" noChangeArrowheads="1"/>
          </p:cNvPicPr>
          <p:nvPr/>
        </p:nvPicPr>
        <p:blipFill>
          <a:blip r:embed="rId2" cstate="print"/>
          <a:srcRect/>
          <a:stretch>
            <a:fillRect/>
          </a:stretch>
        </p:blipFill>
        <p:spPr bwMode="auto">
          <a:xfrm>
            <a:off x="1" y="1034654"/>
            <a:ext cx="1446213" cy="944165"/>
          </a:xfrm>
          <a:prstGeom prst="rect">
            <a:avLst/>
          </a:prstGeom>
          <a:noFill/>
          <a:ln w="9525" algn="ctr">
            <a:noFill/>
            <a:miter lim="800000"/>
            <a:headEnd/>
            <a:tailEnd/>
          </a:ln>
        </p:spPr>
      </p:pic>
      <p:sp>
        <p:nvSpPr>
          <p:cNvPr id="6148" name="Text Box 4"/>
          <p:cNvSpPr txBox="1">
            <a:spLocks noChangeArrowheads="1"/>
          </p:cNvSpPr>
          <p:nvPr/>
        </p:nvSpPr>
        <p:spPr bwMode="auto">
          <a:xfrm>
            <a:off x="719138" y="546498"/>
            <a:ext cx="1584325" cy="369332"/>
          </a:xfrm>
          <a:prstGeom prst="rect">
            <a:avLst/>
          </a:prstGeom>
          <a:noFill/>
          <a:ln w="9525">
            <a:noFill/>
            <a:miter lim="800000"/>
            <a:headEnd/>
            <a:tailEnd/>
          </a:ln>
        </p:spPr>
        <p:txBody>
          <a:bodyPr>
            <a:spAutoFit/>
          </a:bodyPr>
          <a:lstStyle/>
          <a:p>
            <a:pPr algn="l">
              <a:spcBef>
                <a:spcPct val="50000"/>
              </a:spcBef>
              <a:buClr>
                <a:srgbClr val="FF1919"/>
              </a:buClr>
              <a:buFont typeface="Tahoma" pitchFamily="34" charset="0"/>
              <a:buChar char="●"/>
            </a:pPr>
            <a:r>
              <a:rPr lang="en-US" altLang="zh-TW" dirty="0">
                <a:latin typeface="Trebuchet MSTrebuchet MS"/>
                <a:ea typeface="新細明體" pitchFamily="18" charset="-120"/>
              </a:rPr>
              <a:t> SP0.120</a:t>
            </a:r>
          </a:p>
        </p:txBody>
      </p:sp>
      <p:pic>
        <p:nvPicPr>
          <p:cNvPr id="6149" name="Picture 5"/>
          <p:cNvPicPr>
            <a:picLocks noChangeAspect="1" noChangeArrowheads="1"/>
          </p:cNvPicPr>
          <p:nvPr/>
        </p:nvPicPr>
        <p:blipFill>
          <a:blip r:embed="rId3" cstate="print"/>
          <a:srcRect/>
          <a:stretch>
            <a:fillRect/>
          </a:stretch>
        </p:blipFill>
        <p:spPr bwMode="auto">
          <a:xfrm>
            <a:off x="1441450" y="1034654"/>
            <a:ext cx="1258888" cy="944165"/>
          </a:xfrm>
          <a:prstGeom prst="rect">
            <a:avLst/>
          </a:prstGeom>
          <a:noFill/>
          <a:ln w="9525" algn="ctr">
            <a:noFill/>
            <a:miter lim="800000"/>
            <a:headEnd/>
            <a:tailEnd/>
          </a:ln>
        </p:spPr>
      </p:pic>
      <p:sp>
        <p:nvSpPr>
          <p:cNvPr id="6150" name="Text Box 6"/>
          <p:cNvSpPr txBox="1">
            <a:spLocks noChangeArrowheads="1"/>
          </p:cNvSpPr>
          <p:nvPr/>
        </p:nvSpPr>
        <p:spPr bwMode="auto">
          <a:xfrm>
            <a:off x="3886200" y="546498"/>
            <a:ext cx="1512888" cy="369332"/>
          </a:xfrm>
          <a:prstGeom prst="rect">
            <a:avLst/>
          </a:prstGeom>
          <a:noFill/>
          <a:ln w="9525">
            <a:noFill/>
            <a:miter lim="800000"/>
            <a:headEnd/>
            <a:tailEnd/>
          </a:ln>
        </p:spPr>
        <p:txBody>
          <a:bodyPr>
            <a:spAutoFit/>
          </a:bodyPr>
          <a:lstStyle/>
          <a:p>
            <a:pPr algn="l">
              <a:spcBef>
                <a:spcPct val="50000"/>
              </a:spcBef>
              <a:buClr>
                <a:srgbClr val="FF1919"/>
              </a:buClr>
              <a:buFont typeface="Tahoma" pitchFamily="34" charset="0"/>
              <a:buChar char="●"/>
            </a:pPr>
            <a:r>
              <a:rPr lang="en-US" altLang="zh-TW">
                <a:latin typeface="Trebuchet MSTrebuchet MS"/>
                <a:ea typeface="新細明體" pitchFamily="18" charset="-120"/>
              </a:rPr>
              <a:t> SP0.152</a:t>
            </a:r>
          </a:p>
        </p:txBody>
      </p:sp>
      <p:pic>
        <p:nvPicPr>
          <p:cNvPr id="6151" name="Picture 7"/>
          <p:cNvPicPr>
            <a:picLocks noChangeAspect="1" noChangeArrowheads="1"/>
          </p:cNvPicPr>
          <p:nvPr/>
        </p:nvPicPr>
        <p:blipFill>
          <a:blip r:embed="rId4" cstate="print"/>
          <a:srcRect/>
          <a:stretch>
            <a:fillRect/>
          </a:stretch>
        </p:blipFill>
        <p:spPr bwMode="auto">
          <a:xfrm>
            <a:off x="4608514" y="1034654"/>
            <a:ext cx="1258887" cy="944165"/>
          </a:xfrm>
          <a:prstGeom prst="rect">
            <a:avLst/>
          </a:prstGeom>
          <a:noFill/>
          <a:ln w="9525" algn="ctr">
            <a:noFill/>
            <a:miter lim="800000"/>
            <a:headEnd/>
            <a:tailEnd/>
          </a:ln>
        </p:spPr>
      </p:pic>
      <p:pic>
        <p:nvPicPr>
          <p:cNvPr id="6152" name="Picture 8"/>
          <p:cNvPicPr>
            <a:picLocks noChangeAspect="1" noChangeArrowheads="1"/>
          </p:cNvPicPr>
          <p:nvPr/>
        </p:nvPicPr>
        <p:blipFill>
          <a:blip r:embed="rId5" cstate="print"/>
          <a:srcRect/>
          <a:stretch>
            <a:fillRect/>
          </a:stretch>
        </p:blipFill>
        <p:spPr bwMode="auto">
          <a:xfrm>
            <a:off x="3168651" y="1034654"/>
            <a:ext cx="1446213" cy="944165"/>
          </a:xfrm>
          <a:prstGeom prst="rect">
            <a:avLst/>
          </a:prstGeom>
          <a:noFill/>
          <a:ln w="9525" algn="ctr">
            <a:noFill/>
            <a:miter lim="800000"/>
            <a:headEnd/>
            <a:tailEnd/>
          </a:ln>
        </p:spPr>
      </p:pic>
      <p:sp>
        <p:nvSpPr>
          <p:cNvPr id="6153" name="Text Box 9"/>
          <p:cNvSpPr txBox="1">
            <a:spLocks noChangeArrowheads="1"/>
          </p:cNvSpPr>
          <p:nvPr/>
        </p:nvSpPr>
        <p:spPr bwMode="auto">
          <a:xfrm>
            <a:off x="7272338" y="546498"/>
            <a:ext cx="1439862" cy="369332"/>
          </a:xfrm>
          <a:prstGeom prst="rect">
            <a:avLst/>
          </a:prstGeom>
          <a:noFill/>
          <a:ln w="9525">
            <a:noFill/>
            <a:miter lim="800000"/>
            <a:headEnd/>
            <a:tailEnd/>
          </a:ln>
        </p:spPr>
        <p:txBody>
          <a:bodyPr>
            <a:spAutoFit/>
          </a:bodyPr>
          <a:lstStyle/>
          <a:p>
            <a:pPr algn="l">
              <a:spcBef>
                <a:spcPct val="50000"/>
              </a:spcBef>
              <a:buClr>
                <a:srgbClr val="FF1919"/>
              </a:buClr>
              <a:buFont typeface="Tahoma" pitchFamily="34" charset="0"/>
              <a:buChar char="●"/>
            </a:pPr>
            <a:r>
              <a:rPr lang="en-US" altLang="zh-TW">
                <a:latin typeface="Trebuchet MSTrebuchet MS"/>
                <a:ea typeface="新細明體" pitchFamily="18" charset="-120"/>
              </a:rPr>
              <a:t> SP0.197</a:t>
            </a:r>
          </a:p>
        </p:txBody>
      </p:sp>
      <p:pic>
        <p:nvPicPr>
          <p:cNvPr id="6154" name="Picture 10"/>
          <p:cNvPicPr>
            <a:picLocks noChangeAspect="1" noChangeArrowheads="1"/>
          </p:cNvPicPr>
          <p:nvPr/>
        </p:nvPicPr>
        <p:blipFill>
          <a:blip r:embed="rId6" cstate="print"/>
          <a:srcRect/>
          <a:stretch>
            <a:fillRect/>
          </a:stretch>
        </p:blipFill>
        <p:spPr bwMode="auto">
          <a:xfrm>
            <a:off x="7777164" y="1034654"/>
            <a:ext cx="1258887" cy="944165"/>
          </a:xfrm>
          <a:prstGeom prst="rect">
            <a:avLst/>
          </a:prstGeom>
          <a:noFill/>
          <a:ln w="9525" algn="ctr">
            <a:noFill/>
            <a:miter lim="800000"/>
            <a:headEnd/>
            <a:tailEnd/>
          </a:ln>
        </p:spPr>
      </p:pic>
      <p:pic>
        <p:nvPicPr>
          <p:cNvPr id="6155" name="Picture 11"/>
          <p:cNvPicPr>
            <a:picLocks noChangeAspect="1" noChangeArrowheads="1"/>
          </p:cNvPicPr>
          <p:nvPr/>
        </p:nvPicPr>
        <p:blipFill>
          <a:blip r:embed="rId7" cstate="print"/>
          <a:srcRect/>
          <a:stretch>
            <a:fillRect/>
          </a:stretch>
        </p:blipFill>
        <p:spPr bwMode="auto">
          <a:xfrm>
            <a:off x="6337301" y="1034654"/>
            <a:ext cx="1446213" cy="944165"/>
          </a:xfrm>
          <a:prstGeom prst="rect">
            <a:avLst/>
          </a:prstGeom>
          <a:noFill/>
          <a:ln w="9525" algn="ctr">
            <a:noFill/>
            <a:miter lim="800000"/>
            <a:headEnd/>
            <a:tailEnd/>
          </a:ln>
        </p:spPr>
      </p:pic>
      <p:pic>
        <p:nvPicPr>
          <p:cNvPr id="6156" name="Picture 12"/>
          <p:cNvPicPr>
            <a:picLocks noChangeAspect="1" noChangeArrowheads="1"/>
          </p:cNvPicPr>
          <p:nvPr/>
        </p:nvPicPr>
        <p:blipFill>
          <a:blip r:embed="rId8" cstate="print"/>
          <a:srcRect/>
          <a:stretch>
            <a:fillRect/>
          </a:stretch>
        </p:blipFill>
        <p:spPr bwMode="auto">
          <a:xfrm>
            <a:off x="4608514" y="2275285"/>
            <a:ext cx="1258887" cy="944165"/>
          </a:xfrm>
          <a:prstGeom prst="rect">
            <a:avLst/>
          </a:prstGeom>
          <a:noFill/>
          <a:ln w="9525" algn="ctr">
            <a:noFill/>
            <a:miter lim="800000"/>
            <a:headEnd/>
            <a:tailEnd/>
          </a:ln>
        </p:spPr>
      </p:pic>
      <p:pic>
        <p:nvPicPr>
          <p:cNvPr id="6157" name="Picture 13"/>
          <p:cNvPicPr>
            <a:picLocks noChangeAspect="1" noChangeArrowheads="1"/>
          </p:cNvPicPr>
          <p:nvPr/>
        </p:nvPicPr>
        <p:blipFill>
          <a:blip r:embed="rId9" cstate="print"/>
          <a:srcRect/>
          <a:stretch>
            <a:fillRect/>
          </a:stretch>
        </p:blipFill>
        <p:spPr bwMode="auto">
          <a:xfrm>
            <a:off x="3168651" y="2275285"/>
            <a:ext cx="1446213" cy="944165"/>
          </a:xfrm>
          <a:prstGeom prst="rect">
            <a:avLst/>
          </a:prstGeom>
          <a:noFill/>
          <a:ln w="9525">
            <a:noFill/>
            <a:miter lim="800000"/>
            <a:headEnd/>
            <a:tailEnd/>
          </a:ln>
        </p:spPr>
      </p:pic>
      <p:pic>
        <p:nvPicPr>
          <p:cNvPr id="6158" name="Picture 14"/>
          <p:cNvPicPr>
            <a:picLocks noChangeAspect="1" noChangeArrowheads="1"/>
          </p:cNvPicPr>
          <p:nvPr/>
        </p:nvPicPr>
        <p:blipFill>
          <a:blip r:embed="rId10" cstate="print"/>
          <a:srcRect/>
          <a:stretch>
            <a:fillRect/>
          </a:stretch>
        </p:blipFill>
        <p:spPr bwMode="auto">
          <a:xfrm>
            <a:off x="1441450" y="2275285"/>
            <a:ext cx="1258888" cy="944165"/>
          </a:xfrm>
          <a:prstGeom prst="rect">
            <a:avLst/>
          </a:prstGeom>
          <a:noFill/>
          <a:ln w="9525" algn="ctr">
            <a:noFill/>
            <a:miter lim="800000"/>
            <a:headEnd/>
            <a:tailEnd/>
          </a:ln>
        </p:spPr>
      </p:pic>
      <p:pic>
        <p:nvPicPr>
          <p:cNvPr id="6159" name="Picture 15"/>
          <p:cNvPicPr>
            <a:picLocks noChangeAspect="1" noChangeArrowheads="1"/>
          </p:cNvPicPr>
          <p:nvPr/>
        </p:nvPicPr>
        <p:blipFill>
          <a:blip r:embed="rId11" cstate="print"/>
          <a:srcRect/>
          <a:stretch>
            <a:fillRect/>
          </a:stretch>
        </p:blipFill>
        <p:spPr bwMode="auto">
          <a:xfrm>
            <a:off x="1588" y="2275285"/>
            <a:ext cx="1446212" cy="944165"/>
          </a:xfrm>
          <a:prstGeom prst="rect">
            <a:avLst/>
          </a:prstGeom>
          <a:noFill/>
          <a:ln w="9525">
            <a:noFill/>
            <a:miter lim="800000"/>
            <a:headEnd/>
            <a:tailEnd/>
          </a:ln>
        </p:spPr>
      </p:pic>
      <p:pic>
        <p:nvPicPr>
          <p:cNvPr id="6160" name="Picture 16"/>
          <p:cNvPicPr>
            <a:picLocks noChangeAspect="1" noChangeArrowheads="1"/>
          </p:cNvPicPr>
          <p:nvPr/>
        </p:nvPicPr>
        <p:blipFill>
          <a:blip r:embed="rId12" cstate="print"/>
          <a:srcRect/>
          <a:stretch>
            <a:fillRect/>
          </a:stretch>
        </p:blipFill>
        <p:spPr bwMode="auto">
          <a:xfrm>
            <a:off x="7777164" y="2275285"/>
            <a:ext cx="1258887" cy="944165"/>
          </a:xfrm>
          <a:prstGeom prst="rect">
            <a:avLst/>
          </a:prstGeom>
          <a:noFill/>
          <a:ln w="9525" algn="ctr">
            <a:noFill/>
            <a:miter lim="800000"/>
            <a:headEnd/>
            <a:tailEnd/>
          </a:ln>
        </p:spPr>
      </p:pic>
      <p:pic>
        <p:nvPicPr>
          <p:cNvPr id="6161" name="Picture 17"/>
          <p:cNvPicPr>
            <a:picLocks noChangeAspect="1" noChangeArrowheads="1"/>
          </p:cNvPicPr>
          <p:nvPr/>
        </p:nvPicPr>
        <p:blipFill>
          <a:blip r:embed="rId13" cstate="print"/>
          <a:srcRect/>
          <a:stretch>
            <a:fillRect/>
          </a:stretch>
        </p:blipFill>
        <p:spPr bwMode="auto">
          <a:xfrm>
            <a:off x="6337301" y="2275285"/>
            <a:ext cx="1446213" cy="944165"/>
          </a:xfrm>
          <a:prstGeom prst="rect">
            <a:avLst/>
          </a:prstGeom>
          <a:noFill/>
          <a:ln w="9525" algn="ctr">
            <a:noFill/>
            <a:miter lim="800000"/>
            <a:headEnd/>
            <a:tailEnd/>
          </a:ln>
        </p:spPr>
      </p:pic>
      <p:sp>
        <p:nvSpPr>
          <p:cNvPr id="6162" name="Text Box 18"/>
          <p:cNvSpPr txBox="1">
            <a:spLocks noChangeArrowheads="1"/>
          </p:cNvSpPr>
          <p:nvPr/>
        </p:nvSpPr>
        <p:spPr bwMode="auto">
          <a:xfrm>
            <a:off x="0" y="2059782"/>
            <a:ext cx="2700338" cy="307777"/>
          </a:xfrm>
          <a:prstGeom prst="rect">
            <a:avLst/>
          </a:prstGeom>
          <a:noFill/>
          <a:ln w="9525">
            <a:noFill/>
            <a:miter lim="800000"/>
            <a:headEnd/>
            <a:tailEnd/>
          </a:ln>
        </p:spPr>
        <p:txBody>
          <a:bodyPr>
            <a:spAutoFit/>
          </a:bodyPr>
          <a:lstStyle/>
          <a:p>
            <a:pPr algn="l">
              <a:spcBef>
                <a:spcPct val="50000"/>
              </a:spcBef>
              <a:buClr>
                <a:schemeClr val="accent2"/>
              </a:buClr>
              <a:buFont typeface="Wingdings" pitchFamily="2" charset="2"/>
              <a:buChar char="n"/>
            </a:pPr>
            <a:r>
              <a:rPr lang="en-US" altLang="zh-TW" sz="1400">
                <a:latin typeface="Trebuchet MSTrebuchet MS"/>
                <a:ea typeface="新細明體" pitchFamily="18" charset="-120"/>
              </a:rPr>
              <a:t> Positive mode</a:t>
            </a:r>
          </a:p>
        </p:txBody>
      </p:sp>
      <p:sp>
        <p:nvSpPr>
          <p:cNvPr id="6163" name="Text Box 19"/>
          <p:cNvSpPr txBox="1">
            <a:spLocks noChangeArrowheads="1"/>
          </p:cNvSpPr>
          <p:nvPr/>
        </p:nvSpPr>
        <p:spPr bwMode="auto">
          <a:xfrm>
            <a:off x="-36513" y="789385"/>
            <a:ext cx="2700338" cy="307777"/>
          </a:xfrm>
          <a:prstGeom prst="rect">
            <a:avLst/>
          </a:prstGeom>
          <a:noFill/>
          <a:ln w="9525">
            <a:noFill/>
            <a:miter lim="800000"/>
            <a:headEnd/>
            <a:tailEnd/>
          </a:ln>
        </p:spPr>
        <p:txBody>
          <a:bodyPr>
            <a:spAutoFit/>
          </a:bodyPr>
          <a:lstStyle/>
          <a:p>
            <a:pPr algn="l">
              <a:spcBef>
                <a:spcPct val="50000"/>
              </a:spcBef>
              <a:buClr>
                <a:schemeClr val="accent2"/>
              </a:buClr>
              <a:buFont typeface="Wingdings" pitchFamily="2" charset="2"/>
              <a:buChar char="n"/>
            </a:pPr>
            <a:r>
              <a:rPr lang="en-US" altLang="zh-TW" sz="1400" dirty="0">
                <a:latin typeface="Trebuchet MSTrebuchet MS"/>
                <a:ea typeface="新細明體" pitchFamily="18" charset="-120"/>
              </a:rPr>
              <a:t> Negative mode</a:t>
            </a:r>
          </a:p>
        </p:txBody>
      </p:sp>
      <p:pic>
        <p:nvPicPr>
          <p:cNvPr id="6164" name="Picture 20"/>
          <p:cNvPicPr>
            <a:picLocks noChangeAspect="1" noChangeArrowheads="1"/>
          </p:cNvPicPr>
          <p:nvPr/>
        </p:nvPicPr>
        <p:blipFill>
          <a:blip r:embed="rId14" cstate="print"/>
          <a:srcRect/>
          <a:stretch>
            <a:fillRect/>
          </a:stretch>
        </p:blipFill>
        <p:spPr bwMode="auto">
          <a:xfrm>
            <a:off x="179389" y="3327797"/>
            <a:ext cx="8734425" cy="1085850"/>
          </a:xfrm>
          <a:prstGeom prst="rect">
            <a:avLst/>
          </a:prstGeom>
          <a:noFill/>
          <a:ln w="9525">
            <a:noFill/>
            <a:miter lim="800000"/>
            <a:headEnd/>
            <a:tailEnd/>
          </a:ln>
        </p:spPr>
      </p:pic>
      <p:sp>
        <p:nvSpPr>
          <p:cNvPr id="6165" name="Oval 21"/>
          <p:cNvSpPr>
            <a:spLocks noChangeArrowheads="1"/>
          </p:cNvSpPr>
          <p:nvPr/>
        </p:nvSpPr>
        <p:spPr bwMode="auto">
          <a:xfrm>
            <a:off x="1" y="2625329"/>
            <a:ext cx="468313" cy="325040"/>
          </a:xfrm>
          <a:prstGeom prst="ellipse">
            <a:avLst/>
          </a:prstGeom>
          <a:noFill/>
          <a:ln w="25400">
            <a:solidFill>
              <a:srgbClr val="000080"/>
            </a:solidFill>
            <a:prstDash val="sysDot"/>
            <a:round/>
            <a:headEnd/>
            <a:tailEnd/>
          </a:ln>
        </p:spPr>
        <p:txBody>
          <a:bodyPr wrap="none" anchor="ctr"/>
          <a:lstStyle/>
          <a:p>
            <a:endParaRPr lang="zh-TW" altLang="zh-TW">
              <a:latin typeface="Trebuchet MSTrebuchet MS"/>
            </a:endParaRPr>
          </a:p>
        </p:txBody>
      </p:sp>
      <p:sp>
        <p:nvSpPr>
          <p:cNvPr id="6166" name="Oval 22"/>
          <p:cNvSpPr>
            <a:spLocks noChangeArrowheads="1"/>
          </p:cNvSpPr>
          <p:nvPr/>
        </p:nvSpPr>
        <p:spPr bwMode="auto">
          <a:xfrm>
            <a:off x="3132138" y="2518172"/>
            <a:ext cx="468312" cy="432197"/>
          </a:xfrm>
          <a:prstGeom prst="ellipse">
            <a:avLst/>
          </a:prstGeom>
          <a:noFill/>
          <a:ln w="25400">
            <a:solidFill>
              <a:srgbClr val="000080"/>
            </a:solidFill>
            <a:prstDash val="sysDot"/>
            <a:round/>
            <a:headEnd/>
            <a:tailEnd/>
          </a:ln>
        </p:spPr>
        <p:txBody>
          <a:bodyPr wrap="none" anchor="ctr"/>
          <a:lstStyle/>
          <a:p>
            <a:endParaRPr lang="zh-TW" altLang="zh-TW">
              <a:latin typeface="Trebuchet MSTrebuchet MS"/>
            </a:endParaRPr>
          </a:p>
        </p:txBody>
      </p:sp>
      <p:sp>
        <p:nvSpPr>
          <p:cNvPr id="6167" name="Oval 23"/>
          <p:cNvSpPr>
            <a:spLocks noChangeArrowheads="1"/>
          </p:cNvSpPr>
          <p:nvPr/>
        </p:nvSpPr>
        <p:spPr bwMode="auto">
          <a:xfrm>
            <a:off x="3598863" y="2409825"/>
            <a:ext cx="468312" cy="215504"/>
          </a:xfrm>
          <a:prstGeom prst="ellipse">
            <a:avLst/>
          </a:prstGeom>
          <a:noFill/>
          <a:ln w="25400">
            <a:solidFill>
              <a:srgbClr val="000080"/>
            </a:solidFill>
            <a:prstDash val="sysDot"/>
            <a:round/>
            <a:headEnd/>
            <a:tailEnd/>
          </a:ln>
        </p:spPr>
        <p:txBody>
          <a:bodyPr wrap="none" anchor="ctr"/>
          <a:lstStyle/>
          <a:p>
            <a:endParaRPr lang="zh-TW" altLang="zh-TW">
              <a:latin typeface="Trebuchet MSTrebuchet MS"/>
            </a:endParaRPr>
          </a:p>
        </p:txBody>
      </p:sp>
      <p:sp>
        <p:nvSpPr>
          <p:cNvPr id="6168" name="Oval 24"/>
          <p:cNvSpPr>
            <a:spLocks noChangeArrowheads="1"/>
          </p:cNvSpPr>
          <p:nvPr/>
        </p:nvSpPr>
        <p:spPr bwMode="auto">
          <a:xfrm>
            <a:off x="6515101" y="2301478"/>
            <a:ext cx="720725" cy="270272"/>
          </a:xfrm>
          <a:prstGeom prst="ellipse">
            <a:avLst/>
          </a:prstGeom>
          <a:noFill/>
          <a:ln w="25400">
            <a:solidFill>
              <a:srgbClr val="000080"/>
            </a:solidFill>
            <a:prstDash val="sysDot"/>
            <a:round/>
            <a:headEnd/>
            <a:tailEnd/>
          </a:ln>
        </p:spPr>
        <p:txBody>
          <a:bodyPr wrap="none" anchor="ctr"/>
          <a:lstStyle/>
          <a:p>
            <a:endParaRPr lang="zh-TW" altLang="zh-TW">
              <a:latin typeface="Trebuchet MSTrebuchet MS"/>
            </a:endParaRPr>
          </a:p>
        </p:txBody>
      </p:sp>
      <p:sp>
        <p:nvSpPr>
          <p:cNvPr id="6169" name="Oval 25"/>
          <p:cNvSpPr>
            <a:spLocks noChangeArrowheads="1"/>
          </p:cNvSpPr>
          <p:nvPr/>
        </p:nvSpPr>
        <p:spPr bwMode="auto">
          <a:xfrm>
            <a:off x="6443664" y="2625328"/>
            <a:ext cx="936625" cy="432197"/>
          </a:xfrm>
          <a:prstGeom prst="ellipse">
            <a:avLst/>
          </a:prstGeom>
          <a:noFill/>
          <a:ln w="25400">
            <a:solidFill>
              <a:srgbClr val="000080"/>
            </a:solidFill>
            <a:prstDash val="sysDot"/>
            <a:round/>
            <a:headEnd/>
            <a:tailEnd/>
          </a:ln>
        </p:spPr>
        <p:txBody>
          <a:bodyPr wrap="none" anchor="ctr"/>
          <a:lstStyle/>
          <a:p>
            <a:endParaRPr lang="zh-TW" altLang="zh-TW">
              <a:latin typeface="Trebuchet MSTrebuchet MS"/>
            </a:endParaRPr>
          </a:p>
        </p:txBody>
      </p:sp>
      <p:sp>
        <p:nvSpPr>
          <p:cNvPr id="6170" name="Rectangle 26"/>
          <p:cNvSpPr>
            <a:spLocks noChangeArrowheads="1"/>
          </p:cNvSpPr>
          <p:nvPr/>
        </p:nvSpPr>
        <p:spPr bwMode="auto">
          <a:xfrm>
            <a:off x="6443664" y="3975498"/>
            <a:ext cx="865187" cy="486965"/>
          </a:xfrm>
          <a:prstGeom prst="rect">
            <a:avLst/>
          </a:prstGeom>
          <a:noFill/>
          <a:ln w="38100">
            <a:solidFill>
              <a:srgbClr val="FF0000"/>
            </a:solidFill>
            <a:prstDash val="sysDot"/>
            <a:miter lim="800000"/>
            <a:headEnd/>
            <a:tailEnd/>
          </a:ln>
        </p:spPr>
        <p:txBody>
          <a:bodyPr wrap="none" anchor="ctr"/>
          <a:lstStyle/>
          <a:p>
            <a:endParaRPr lang="zh-TW" altLang="zh-TW">
              <a:latin typeface="Trebuchet MSTrebuchet MS"/>
            </a:endParaRPr>
          </a:p>
        </p:txBody>
      </p:sp>
      <p:sp>
        <p:nvSpPr>
          <p:cNvPr id="6171" name="Text Box 27"/>
          <p:cNvSpPr txBox="1">
            <a:spLocks noChangeArrowheads="1"/>
          </p:cNvSpPr>
          <p:nvPr/>
        </p:nvSpPr>
        <p:spPr bwMode="auto">
          <a:xfrm>
            <a:off x="1" y="4462463"/>
            <a:ext cx="8964613" cy="369332"/>
          </a:xfrm>
          <a:prstGeom prst="rect">
            <a:avLst/>
          </a:prstGeom>
          <a:noFill/>
          <a:ln w="9525">
            <a:noFill/>
            <a:miter lim="800000"/>
            <a:headEnd/>
            <a:tailEnd/>
          </a:ln>
        </p:spPr>
        <p:txBody>
          <a:bodyPr>
            <a:spAutoFit/>
          </a:bodyPr>
          <a:lstStyle/>
          <a:p>
            <a:pPr algn="l">
              <a:spcBef>
                <a:spcPct val="50000"/>
              </a:spcBef>
            </a:pPr>
            <a:r>
              <a:rPr lang="en-US" altLang="zh-TW" b="0" dirty="0">
                <a:latin typeface="Trebuchet MSTrebuchet MS"/>
                <a:ea typeface="新細明體" pitchFamily="18" charset="-120"/>
              </a:rPr>
              <a:t>Any explanation for the reversal of defect counts’ trend in Negative mode?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1563"/>
            <a:ext cx="8516177" cy="295466"/>
          </a:xfrm>
          <a:prstGeom prst="rect">
            <a:avLst/>
          </a:prstGeom>
          <a:solidFill>
            <a:schemeClr val="bg1"/>
          </a:solidFill>
          <a:ln w="9525" algn="ctr">
            <a:noFill/>
            <a:miter lim="800000"/>
            <a:headEnd/>
            <a:tailEnd/>
          </a:ln>
          <a:effectLst/>
        </p:spPr>
        <p:txBody>
          <a:bodyPr wrap="square" lIns="0" tIns="0" rIns="0" bIns="0">
            <a:spAutoFit/>
          </a:bodyPr>
          <a:lstStyle/>
          <a:p>
            <a:pPr algn="l">
              <a:lnSpc>
                <a:spcPct val="80000"/>
              </a:lnSpc>
              <a:spcBef>
                <a:spcPct val="50000"/>
              </a:spcBef>
              <a:buClr>
                <a:srgbClr val="00CC00"/>
              </a:buClr>
              <a:buSzPct val="100000"/>
              <a:buFont typeface="Wingdings" pitchFamily="2" charset="2"/>
              <a:buNone/>
              <a:defRPr/>
            </a:pPr>
            <a:r>
              <a:rPr lang="en-US" altLang="zh-TW" sz="2400" dirty="0">
                <a:latin typeface="Trebuchet MSTrebuchet MS"/>
                <a:ea typeface="新細明體" pitchFamily="18" charset="-120"/>
              </a:rPr>
              <a:t>Negative </a:t>
            </a:r>
            <a:r>
              <a:rPr lang="en-US" altLang="zh-TW" sz="2400" dirty="0" smtClean="0">
                <a:latin typeface="Trebuchet MSTrebuchet MS"/>
                <a:ea typeface="新細明體" pitchFamily="18" charset="-120"/>
              </a:rPr>
              <a:t>Mode </a:t>
            </a:r>
            <a:r>
              <a:rPr lang="en-US" altLang="zh-TW" sz="2400" dirty="0">
                <a:latin typeface="Trebuchet MSTrebuchet MS"/>
                <a:ea typeface="新細明體" pitchFamily="18" charset="-120"/>
              </a:rPr>
              <a:t>W</a:t>
            </a:r>
            <a:r>
              <a:rPr lang="en-US" altLang="zh-TW" sz="2400" dirty="0" smtClean="0">
                <a:latin typeface="Trebuchet MSTrebuchet MS"/>
                <a:ea typeface="新細明體" pitchFamily="18" charset="-120"/>
              </a:rPr>
              <a:t>indow </a:t>
            </a:r>
            <a:r>
              <a:rPr lang="en-US" altLang="zh-TW" sz="2400" dirty="0">
                <a:latin typeface="Trebuchet MSTrebuchet MS"/>
                <a:ea typeface="新細明體" pitchFamily="18" charset="-120"/>
              </a:rPr>
              <a:t>is very narrow on </a:t>
            </a:r>
            <a:r>
              <a:rPr lang="en-US" altLang="zh-TW" sz="2400" dirty="0" smtClean="0">
                <a:latin typeface="Trebuchet MSTrebuchet MS"/>
                <a:ea typeface="新細明體" pitchFamily="18" charset="-120"/>
              </a:rPr>
              <a:t>small pixel size</a:t>
            </a:r>
            <a:r>
              <a:rPr lang="en-US" altLang="zh-TW" sz="2400" dirty="0">
                <a:latin typeface="Trebuchet MSTrebuchet MS"/>
                <a:ea typeface="新細明體" pitchFamily="18" charset="-120"/>
              </a:rPr>
              <a:t>.</a:t>
            </a:r>
            <a:endParaRPr lang="en-US" altLang="zh-TW" sz="2000" dirty="0">
              <a:latin typeface="Trebuchet MSTrebuchet MS"/>
              <a:ea typeface="新細明體" pitchFamily="18" charset="-120"/>
            </a:endParaRPr>
          </a:p>
        </p:txBody>
      </p:sp>
      <p:pic>
        <p:nvPicPr>
          <p:cNvPr id="7171" name="Picture 3" descr="123416"/>
          <p:cNvPicPr>
            <a:picLocks noChangeAspect="1" noChangeArrowheads="1"/>
          </p:cNvPicPr>
          <p:nvPr/>
        </p:nvPicPr>
        <p:blipFill>
          <a:blip r:embed="rId2" cstate="print"/>
          <a:srcRect/>
          <a:stretch>
            <a:fillRect/>
          </a:stretch>
        </p:blipFill>
        <p:spPr bwMode="auto">
          <a:xfrm>
            <a:off x="2195513" y="1113235"/>
            <a:ext cx="4876800" cy="3657600"/>
          </a:xfrm>
          <a:prstGeom prst="rect">
            <a:avLst/>
          </a:prstGeom>
          <a:noFill/>
          <a:ln w="9525">
            <a:noFill/>
            <a:miter lim="800000"/>
            <a:headEnd/>
            <a:tailEnd/>
          </a:ln>
        </p:spPr>
      </p:pic>
      <p:sp>
        <p:nvSpPr>
          <p:cNvPr id="7172" name="Rectangle 4"/>
          <p:cNvSpPr>
            <a:spLocks noChangeArrowheads="1"/>
          </p:cNvSpPr>
          <p:nvPr/>
        </p:nvSpPr>
        <p:spPr bwMode="auto">
          <a:xfrm>
            <a:off x="2720975" y="735807"/>
            <a:ext cx="4032250" cy="270272"/>
          </a:xfrm>
          <a:prstGeom prst="rect">
            <a:avLst/>
          </a:prstGeom>
          <a:noFill/>
          <a:ln w="9525" algn="ctr">
            <a:noFill/>
            <a:miter lim="800000"/>
            <a:headEnd/>
            <a:tailEnd/>
          </a:ln>
        </p:spPr>
        <p:txBody>
          <a:bodyPr wrap="none" lIns="0" tIns="0" rIns="0" bIns="0" anchor="ctr"/>
          <a:lstStyle/>
          <a:p>
            <a:r>
              <a:rPr lang="en-US" altLang="zh-TW" sz="2000">
                <a:latin typeface="Trebuchet MSTrebuchet MS"/>
                <a:ea typeface="新細明體" pitchFamily="18" charset="-120"/>
              </a:rPr>
              <a:t>Didn’t capture any P-leak by using negative mode.</a:t>
            </a:r>
          </a:p>
        </p:txBody>
      </p:sp>
      <p:sp>
        <p:nvSpPr>
          <p:cNvPr id="7173" name="Rectangle 4"/>
          <p:cNvSpPr>
            <a:spLocks noChangeArrowheads="1"/>
          </p:cNvSpPr>
          <p:nvPr/>
        </p:nvSpPr>
        <p:spPr bwMode="auto">
          <a:xfrm>
            <a:off x="2720975" y="4300538"/>
            <a:ext cx="4032250"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Condition : 20nm.15nA.3000eV.No.5-3000.4D1F</a:t>
            </a:r>
          </a:p>
        </p:txBody>
      </p:sp>
      <p:pic>
        <p:nvPicPr>
          <p:cNvPr id="7174" name="Picture 6" descr="500eV_2500WV"/>
          <p:cNvPicPr>
            <a:picLocks noChangeAspect="1" noChangeArrowheads="1"/>
          </p:cNvPicPr>
          <p:nvPr/>
        </p:nvPicPr>
        <p:blipFill>
          <a:blip r:embed="rId3" cstate="print"/>
          <a:srcRect/>
          <a:stretch>
            <a:fillRect/>
          </a:stretch>
        </p:blipFill>
        <p:spPr bwMode="auto">
          <a:xfrm>
            <a:off x="1" y="573882"/>
            <a:ext cx="3656013" cy="2742010"/>
          </a:xfrm>
          <a:prstGeom prst="rect">
            <a:avLst/>
          </a:prstGeom>
          <a:noFill/>
          <a:ln w="9525">
            <a:noFill/>
            <a:miter lim="800000"/>
            <a:headEnd/>
            <a:tailEnd/>
          </a:ln>
        </p:spPr>
      </p:pic>
      <p:pic>
        <p:nvPicPr>
          <p:cNvPr id="7175" name="Picture 7" descr="Patch_28_WCMP_C2C-GF-10_DefectID97994"/>
          <p:cNvPicPr>
            <a:picLocks noChangeAspect="1" noChangeArrowheads="1" noCrop="1"/>
          </p:cNvPicPr>
          <p:nvPr/>
        </p:nvPicPr>
        <p:blipFill>
          <a:blip r:embed="rId4" cstate="print"/>
          <a:srcRect/>
          <a:stretch>
            <a:fillRect/>
          </a:stretch>
        </p:blipFill>
        <p:spPr bwMode="auto">
          <a:xfrm>
            <a:off x="0" y="573881"/>
            <a:ext cx="609600" cy="457200"/>
          </a:xfrm>
          <a:prstGeom prst="rect">
            <a:avLst/>
          </a:prstGeom>
          <a:noFill/>
          <a:ln w="9525">
            <a:noFill/>
            <a:miter lim="800000"/>
            <a:headEnd/>
            <a:tailEnd/>
          </a:ln>
        </p:spPr>
      </p:pic>
      <p:sp>
        <p:nvSpPr>
          <p:cNvPr id="7176" name="Rectangle 9"/>
          <p:cNvSpPr>
            <a:spLocks noChangeArrowheads="1"/>
          </p:cNvSpPr>
          <p:nvPr/>
        </p:nvSpPr>
        <p:spPr bwMode="auto">
          <a:xfrm>
            <a:off x="0" y="573881"/>
            <a:ext cx="647700" cy="485775"/>
          </a:xfrm>
          <a:prstGeom prst="rect">
            <a:avLst/>
          </a:prstGeom>
          <a:noFill/>
          <a:ln w="50800" algn="ctr">
            <a:solidFill>
              <a:srgbClr val="00FF00"/>
            </a:solidFill>
            <a:miter lim="800000"/>
            <a:headEnd/>
            <a:tailEnd/>
          </a:ln>
        </p:spPr>
        <p:txBody>
          <a:bodyPr wrap="none" lIns="0" tIns="0" rIns="0" bIns="0" anchor="ctr"/>
          <a:lstStyle/>
          <a:p>
            <a:endParaRPr lang="zh-TW" altLang="en-US" sz="1000" b="0">
              <a:latin typeface="Trebuchet MSTrebuchet MS"/>
              <a:ea typeface="新細明體" pitchFamily="18" charset="-120"/>
            </a:endParaRPr>
          </a:p>
        </p:txBody>
      </p:sp>
      <p:sp>
        <p:nvSpPr>
          <p:cNvPr id="7177" name="Rectangle 4"/>
          <p:cNvSpPr>
            <a:spLocks noChangeArrowheads="1"/>
          </p:cNvSpPr>
          <p:nvPr/>
        </p:nvSpPr>
        <p:spPr bwMode="auto">
          <a:xfrm>
            <a:off x="827089" y="573882"/>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500eV.No.5_2500</a:t>
            </a:r>
          </a:p>
        </p:txBody>
      </p:sp>
      <p:pic>
        <p:nvPicPr>
          <p:cNvPr id="7178" name="Picture 10" descr="1000eV_0WV"/>
          <p:cNvPicPr>
            <a:picLocks noChangeAspect="1" noChangeArrowheads="1"/>
          </p:cNvPicPr>
          <p:nvPr/>
        </p:nvPicPr>
        <p:blipFill>
          <a:blip r:embed="rId5" cstate="print"/>
          <a:srcRect/>
          <a:stretch>
            <a:fillRect/>
          </a:stretch>
        </p:blipFill>
        <p:spPr bwMode="auto">
          <a:xfrm>
            <a:off x="2932113" y="573882"/>
            <a:ext cx="3656012" cy="2742010"/>
          </a:xfrm>
          <a:prstGeom prst="rect">
            <a:avLst/>
          </a:prstGeom>
          <a:noFill/>
          <a:ln w="9525">
            <a:noFill/>
            <a:miter lim="800000"/>
            <a:headEnd/>
            <a:tailEnd/>
          </a:ln>
        </p:spPr>
      </p:pic>
      <p:sp>
        <p:nvSpPr>
          <p:cNvPr id="7179" name="Rectangle 4"/>
          <p:cNvSpPr>
            <a:spLocks noChangeArrowheads="1"/>
          </p:cNvSpPr>
          <p:nvPr/>
        </p:nvSpPr>
        <p:spPr bwMode="auto">
          <a:xfrm>
            <a:off x="3436939" y="573882"/>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1000eV.No.5_0</a:t>
            </a:r>
          </a:p>
        </p:txBody>
      </p:sp>
      <p:pic>
        <p:nvPicPr>
          <p:cNvPr id="7180" name="Picture 12" descr="1500eV_-1500WV"/>
          <p:cNvPicPr>
            <a:picLocks noChangeAspect="1" noChangeArrowheads="1"/>
          </p:cNvPicPr>
          <p:nvPr/>
        </p:nvPicPr>
        <p:blipFill>
          <a:blip r:embed="rId6" cstate="print"/>
          <a:srcRect/>
          <a:stretch>
            <a:fillRect/>
          </a:stretch>
        </p:blipFill>
        <p:spPr bwMode="auto">
          <a:xfrm>
            <a:off x="5524501" y="573882"/>
            <a:ext cx="3656013" cy="2742010"/>
          </a:xfrm>
          <a:prstGeom prst="rect">
            <a:avLst/>
          </a:prstGeom>
          <a:noFill/>
          <a:ln w="9525">
            <a:noFill/>
            <a:miter lim="800000"/>
            <a:headEnd/>
            <a:tailEnd/>
          </a:ln>
        </p:spPr>
      </p:pic>
      <p:sp>
        <p:nvSpPr>
          <p:cNvPr id="7181" name="Rectangle 4"/>
          <p:cNvSpPr>
            <a:spLocks noChangeArrowheads="1"/>
          </p:cNvSpPr>
          <p:nvPr/>
        </p:nvSpPr>
        <p:spPr bwMode="auto">
          <a:xfrm>
            <a:off x="6156326" y="573882"/>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1500eV.No.5_-1500</a:t>
            </a:r>
          </a:p>
        </p:txBody>
      </p:sp>
      <p:pic>
        <p:nvPicPr>
          <p:cNvPr id="7182" name="Picture 14" descr="2000eV_-2500WV_40nA"/>
          <p:cNvPicPr>
            <a:picLocks noChangeAspect="1" noChangeArrowheads="1"/>
          </p:cNvPicPr>
          <p:nvPr/>
        </p:nvPicPr>
        <p:blipFill>
          <a:blip r:embed="rId7" cstate="print"/>
          <a:srcRect/>
          <a:stretch>
            <a:fillRect/>
          </a:stretch>
        </p:blipFill>
        <p:spPr bwMode="auto">
          <a:xfrm>
            <a:off x="1" y="2409825"/>
            <a:ext cx="3656013" cy="2742010"/>
          </a:xfrm>
          <a:prstGeom prst="rect">
            <a:avLst/>
          </a:prstGeom>
          <a:noFill/>
          <a:ln w="9525">
            <a:noFill/>
            <a:miter lim="800000"/>
            <a:headEnd/>
            <a:tailEnd/>
          </a:ln>
        </p:spPr>
      </p:pic>
      <p:sp>
        <p:nvSpPr>
          <p:cNvPr id="7183" name="Rectangle 4"/>
          <p:cNvSpPr>
            <a:spLocks noChangeArrowheads="1"/>
          </p:cNvSpPr>
          <p:nvPr/>
        </p:nvSpPr>
        <p:spPr bwMode="auto">
          <a:xfrm>
            <a:off x="611189" y="2409826"/>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2000eV.No.5_-2500</a:t>
            </a:r>
          </a:p>
        </p:txBody>
      </p:sp>
      <p:pic>
        <p:nvPicPr>
          <p:cNvPr id="7184" name="Picture 16" descr="2500eV_0WV"/>
          <p:cNvPicPr>
            <a:picLocks noChangeAspect="1" noChangeArrowheads="1"/>
          </p:cNvPicPr>
          <p:nvPr/>
        </p:nvPicPr>
        <p:blipFill>
          <a:blip r:embed="rId8" cstate="print"/>
          <a:srcRect/>
          <a:stretch>
            <a:fillRect/>
          </a:stretch>
        </p:blipFill>
        <p:spPr bwMode="auto">
          <a:xfrm>
            <a:off x="2916238" y="2409825"/>
            <a:ext cx="3656012" cy="2742010"/>
          </a:xfrm>
          <a:prstGeom prst="rect">
            <a:avLst/>
          </a:prstGeom>
          <a:noFill/>
          <a:ln w="9525">
            <a:noFill/>
            <a:miter lim="800000"/>
            <a:headEnd/>
            <a:tailEnd/>
          </a:ln>
        </p:spPr>
      </p:pic>
      <p:sp>
        <p:nvSpPr>
          <p:cNvPr id="7185" name="Rectangle 4"/>
          <p:cNvSpPr>
            <a:spLocks noChangeArrowheads="1"/>
          </p:cNvSpPr>
          <p:nvPr/>
        </p:nvSpPr>
        <p:spPr bwMode="auto">
          <a:xfrm>
            <a:off x="3492501" y="2463403"/>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2500eV.No.5_0</a:t>
            </a:r>
          </a:p>
        </p:txBody>
      </p:sp>
      <p:pic>
        <p:nvPicPr>
          <p:cNvPr id="7186" name="Picture 18" descr="2500eV_-2000WV"/>
          <p:cNvPicPr>
            <a:picLocks noChangeAspect="1" noChangeArrowheads="1"/>
          </p:cNvPicPr>
          <p:nvPr/>
        </p:nvPicPr>
        <p:blipFill>
          <a:blip r:embed="rId9" cstate="print"/>
          <a:srcRect/>
          <a:stretch>
            <a:fillRect/>
          </a:stretch>
        </p:blipFill>
        <p:spPr bwMode="auto">
          <a:xfrm>
            <a:off x="5487988" y="2401491"/>
            <a:ext cx="3656012" cy="2742009"/>
          </a:xfrm>
          <a:prstGeom prst="rect">
            <a:avLst/>
          </a:prstGeom>
          <a:noFill/>
          <a:ln w="9525">
            <a:noFill/>
            <a:miter lim="800000"/>
            <a:headEnd/>
            <a:tailEnd/>
          </a:ln>
        </p:spPr>
      </p:pic>
      <p:sp>
        <p:nvSpPr>
          <p:cNvPr id="7187" name="Rectangle 4"/>
          <p:cNvSpPr>
            <a:spLocks noChangeArrowheads="1"/>
          </p:cNvSpPr>
          <p:nvPr/>
        </p:nvSpPr>
        <p:spPr bwMode="auto">
          <a:xfrm>
            <a:off x="6156326" y="2409826"/>
            <a:ext cx="1635125" cy="270272"/>
          </a:xfrm>
          <a:prstGeom prst="rect">
            <a:avLst/>
          </a:prstGeom>
          <a:solidFill>
            <a:srgbClr val="00FF00"/>
          </a:solidFill>
          <a:ln w="9525" algn="ctr">
            <a:noFill/>
            <a:miter lim="800000"/>
            <a:headEnd/>
            <a:tailEnd/>
          </a:ln>
        </p:spPr>
        <p:txBody>
          <a:bodyPr wrap="none" lIns="0" tIns="0" rIns="0" bIns="0" anchor="ctr"/>
          <a:lstStyle/>
          <a:p>
            <a:r>
              <a:rPr lang="en-US" altLang="zh-TW" sz="1400">
                <a:latin typeface="Trebuchet MSTrebuchet MS"/>
                <a:ea typeface="新細明體" pitchFamily="18" charset="-120"/>
              </a:rPr>
              <a:t>2500eV.No.5_-2000</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ext Box 2"/>
          <p:cNvSpPr txBox="1">
            <a:spLocks noChangeArrowheads="1"/>
          </p:cNvSpPr>
          <p:nvPr/>
        </p:nvSpPr>
        <p:spPr bwMode="auto">
          <a:xfrm>
            <a:off x="457201" y="1383043"/>
            <a:ext cx="8462963" cy="1938992"/>
          </a:xfrm>
          <a:prstGeom prst="rect">
            <a:avLst/>
          </a:prstGeom>
          <a:noFill/>
          <a:ln w="9525" algn="ctr">
            <a:noFill/>
            <a:miter lim="800000"/>
            <a:headEnd/>
            <a:tailEnd/>
          </a:ln>
          <a:effectLst/>
        </p:spPr>
        <p:txBody>
          <a:bodyPr>
            <a:spAutoFit/>
          </a:bodyPr>
          <a:lstStyle/>
          <a:p>
            <a:pPr algn="ctr">
              <a:defRPr/>
            </a:pPr>
            <a:r>
              <a:rPr lang="en-US" sz="4000" dirty="0">
                <a:latin typeface="Trebuchet MSTrebuchet MS"/>
              </a:rPr>
              <a:t>Example of Condition Tuning</a:t>
            </a:r>
          </a:p>
          <a:p>
            <a:pPr algn="ctr">
              <a:defRPr/>
            </a:pPr>
            <a:r>
              <a:rPr lang="en-US" sz="4000" dirty="0">
                <a:latin typeface="Trebuchet MSTrebuchet MS"/>
              </a:rPr>
              <a:t>Negative Mode </a:t>
            </a:r>
          </a:p>
          <a:p>
            <a:pPr algn="ctr">
              <a:defRPr/>
            </a:pPr>
            <a:r>
              <a:rPr lang="en-US" sz="4000" dirty="0">
                <a:latin typeface="Trebuchet MSTrebuchet MS"/>
              </a:rPr>
              <a:t>WCMP </a:t>
            </a:r>
            <a:r>
              <a:rPr lang="en-US" sz="4000" dirty="0" err="1">
                <a:latin typeface="Trebuchet MSTrebuchet MS"/>
              </a:rPr>
              <a:t>PLeak</a:t>
            </a:r>
            <a:r>
              <a:rPr lang="en-US" sz="4000" dirty="0">
                <a:latin typeface="Trebuchet MSTrebuchet MS"/>
              </a:rPr>
              <a:t> with small DR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0" y="-1"/>
            <a:ext cx="9144000" cy="447397"/>
          </a:xfrm>
        </p:spPr>
        <p:txBody>
          <a:bodyPr/>
          <a:lstStyle/>
          <a:p>
            <a:pPr algn="l" eaLnBrk="1" hangingPunct="1">
              <a:defRPr/>
            </a:pPr>
            <a:r>
              <a:rPr lang="en-US" sz="2800" b="1" dirty="0" smtClean="0">
                <a:solidFill>
                  <a:schemeClr val="tx1"/>
                </a:solidFill>
                <a:latin typeface="Trebuchet MSTrebuchet MS"/>
              </a:rPr>
              <a:t>Condition: Scan Direction &amp; ACC</a:t>
            </a:r>
          </a:p>
        </p:txBody>
      </p:sp>
      <p:graphicFrame>
        <p:nvGraphicFramePr>
          <p:cNvPr id="482307" name="Group 3"/>
          <p:cNvGraphicFramePr>
            <a:graphicFrameLocks noGrp="1"/>
          </p:cNvGraphicFramePr>
          <p:nvPr>
            <p:ph idx="1"/>
          </p:nvPr>
        </p:nvGraphicFramePr>
        <p:xfrm>
          <a:off x="365126" y="649728"/>
          <a:ext cx="8687384" cy="4299435"/>
        </p:xfrm>
        <a:graphic>
          <a:graphicData uri="http://schemas.openxmlformats.org/drawingml/2006/table">
            <a:tbl>
              <a:tblPr/>
              <a:tblGrid>
                <a:gridCol w="942573"/>
                <a:gridCol w="3872406"/>
                <a:gridCol w="3872405"/>
              </a:tblGrid>
              <a:tr h="2953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Trebuchet MSTrebuchet MS"/>
                          <a:ea typeface="新細明體" pitchFamily="18" charset="-120"/>
                        </a:rPr>
                        <a:t>ACC</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OFF</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ON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056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dirty="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dirty="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dirty="0" smtClean="0">
                          <a:ln>
                            <a:noFill/>
                          </a:ln>
                          <a:solidFill>
                            <a:schemeClr val="tx1"/>
                          </a:solidFill>
                          <a:effectLst/>
                          <a:latin typeface="Trebuchet MSTrebuchet MS"/>
                          <a:ea typeface="新細明體" pitchFamily="18" charset="-120"/>
                        </a:rPr>
                        <a:t>X</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dirty="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9661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TW" sz="1500" b="1" i="0" u="none" strike="noStrike" cap="none" normalizeH="0" baseline="0" smtClean="0">
                        <a:ln>
                          <a:noFill/>
                        </a:ln>
                        <a:solidFill>
                          <a:schemeClr val="tx1"/>
                        </a:solidFill>
                        <a:effectLst/>
                        <a:latin typeface="Trebuchet MSTrebuchet MS"/>
                        <a:ea typeface="新細明體" pitchFamily="18" charset="-12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TW" sz="1500" b="1" i="0" u="none" strike="noStrike" cap="none" normalizeH="0" baseline="0" smtClean="0">
                          <a:ln>
                            <a:noFill/>
                          </a:ln>
                          <a:solidFill>
                            <a:schemeClr val="tx1"/>
                          </a:solidFill>
                          <a:effectLst/>
                          <a:latin typeface="Trebuchet MSTrebuchet MS"/>
                          <a:ea typeface="新細明體" pitchFamily="18" charset="-120"/>
                        </a:rPr>
                        <a:t>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TW" altLang="zh-TW" sz="1500" b="0" i="0" u="none" strike="noStrike" cap="none" normalizeH="0" baseline="0" dirty="0" smtClean="0">
                        <a:ln>
                          <a:noFill/>
                        </a:ln>
                        <a:solidFill>
                          <a:schemeClr val="tx1"/>
                        </a:solidFill>
                        <a:effectLst/>
                        <a:latin typeface="Trebuchet MSTrebuchet MS"/>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238" name="Picture 29" descr="25nm_100nA_2500eV_-1500No5_1D1F_XScan_ACCOff"/>
          <p:cNvPicPr>
            <a:picLocks noChangeAspect="1" noChangeArrowheads="1"/>
          </p:cNvPicPr>
          <p:nvPr/>
        </p:nvPicPr>
        <p:blipFill>
          <a:blip r:embed="rId3" cstate="print"/>
          <a:srcRect l="25000" t="45020" r="22493" b="4362"/>
          <a:stretch>
            <a:fillRect/>
          </a:stretch>
        </p:blipFill>
        <p:spPr bwMode="auto">
          <a:xfrm>
            <a:off x="2011364" y="926307"/>
            <a:ext cx="2560637" cy="1860164"/>
          </a:xfrm>
          <a:prstGeom prst="rect">
            <a:avLst/>
          </a:prstGeom>
          <a:noFill/>
          <a:ln w="9525">
            <a:noFill/>
            <a:miter lim="800000"/>
            <a:headEnd/>
            <a:tailEnd/>
          </a:ln>
        </p:spPr>
      </p:pic>
      <p:pic>
        <p:nvPicPr>
          <p:cNvPr id="9239" name="Picture 30" descr="25nm_100nA_2500eV_-1500No5_1D1F_XScan_ACCOn"/>
          <p:cNvPicPr>
            <a:picLocks noChangeAspect="1" noChangeArrowheads="1"/>
          </p:cNvPicPr>
          <p:nvPr/>
        </p:nvPicPr>
        <p:blipFill>
          <a:blip r:embed="rId4" cstate="print"/>
          <a:srcRect l="22493" t="16895" r="25000" b="32487"/>
          <a:stretch>
            <a:fillRect/>
          </a:stretch>
        </p:blipFill>
        <p:spPr bwMode="auto">
          <a:xfrm>
            <a:off x="5851525" y="926307"/>
            <a:ext cx="2560638" cy="1860164"/>
          </a:xfrm>
          <a:prstGeom prst="rect">
            <a:avLst/>
          </a:prstGeom>
          <a:noFill/>
          <a:ln w="9525">
            <a:noFill/>
            <a:miter lim="800000"/>
            <a:headEnd/>
            <a:tailEnd/>
          </a:ln>
        </p:spPr>
      </p:pic>
      <p:pic>
        <p:nvPicPr>
          <p:cNvPr id="9240" name="Picture 31" descr="25nm_100nA_2500eV_-1500No5_1D1F_YScan_ACCOff"/>
          <p:cNvPicPr>
            <a:picLocks noChangeAspect="1" noChangeArrowheads="1"/>
          </p:cNvPicPr>
          <p:nvPr/>
        </p:nvPicPr>
        <p:blipFill>
          <a:blip r:embed="rId5" cstate="print"/>
          <a:srcRect l="20605" t="29980" r="26888" b="19402"/>
          <a:stretch>
            <a:fillRect/>
          </a:stretch>
        </p:blipFill>
        <p:spPr bwMode="auto">
          <a:xfrm>
            <a:off x="2011364" y="3051572"/>
            <a:ext cx="2560637" cy="1860164"/>
          </a:xfrm>
          <a:prstGeom prst="rect">
            <a:avLst/>
          </a:prstGeom>
          <a:noFill/>
          <a:ln w="9525">
            <a:noFill/>
            <a:miter lim="800000"/>
            <a:headEnd/>
            <a:tailEnd/>
          </a:ln>
        </p:spPr>
      </p:pic>
      <p:pic>
        <p:nvPicPr>
          <p:cNvPr id="9241" name="Picture 32" descr="25nm_100nA_2500eV_-1500No5_1D1F_YScan_ACCOn"/>
          <p:cNvPicPr>
            <a:picLocks noChangeAspect="1" noChangeArrowheads="1"/>
          </p:cNvPicPr>
          <p:nvPr/>
        </p:nvPicPr>
        <p:blipFill>
          <a:blip r:embed="rId6" cstate="print"/>
          <a:srcRect l="23112" t="25325" r="24382" b="24055"/>
          <a:stretch>
            <a:fillRect/>
          </a:stretch>
        </p:blipFill>
        <p:spPr bwMode="auto">
          <a:xfrm>
            <a:off x="5851525" y="3051572"/>
            <a:ext cx="2560638" cy="1860164"/>
          </a:xfrm>
          <a:prstGeom prst="rect">
            <a:avLst/>
          </a:prstGeom>
          <a:noFill/>
          <a:ln w="9525">
            <a:noFill/>
            <a:miter lim="800000"/>
            <a:headEnd/>
            <a:tailEnd/>
          </a:ln>
        </p:spPr>
      </p:pic>
      <p:sp>
        <p:nvSpPr>
          <p:cNvPr id="9242" name="Rectangle 25"/>
          <p:cNvSpPr>
            <a:spLocks noChangeArrowheads="1"/>
          </p:cNvSpPr>
          <p:nvPr/>
        </p:nvSpPr>
        <p:spPr bwMode="auto">
          <a:xfrm>
            <a:off x="2012950" y="926306"/>
            <a:ext cx="2559050" cy="1861360"/>
          </a:xfrm>
          <a:prstGeom prst="rect">
            <a:avLst/>
          </a:prstGeom>
          <a:noFill/>
          <a:ln w="50800" algn="ctr">
            <a:solidFill>
              <a:srgbClr val="008000"/>
            </a:solidFill>
            <a:miter lim="800000"/>
            <a:headEnd/>
            <a:tailEnd/>
          </a:ln>
        </p:spPr>
        <p:txBody>
          <a:bodyPr wrap="none" anchor="ctr"/>
          <a:lstStyle/>
          <a:p>
            <a:endParaRPr lang="zh-TW" altLang="zh-TW">
              <a:latin typeface="Trebuchet MSTrebuchet MS"/>
            </a:endParaRPr>
          </a:p>
        </p:txBody>
      </p:sp>
      <p:sp>
        <p:nvSpPr>
          <p:cNvPr id="9237" name="Text Box 21"/>
          <p:cNvSpPr txBox="1">
            <a:spLocks noChangeArrowheads="1"/>
          </p:cNvSpPr>
          <p:nvPr/>
        </p:nvSpPr>
        <p:spPr bwMode="auto">
          <a:xfrm>
            <a:off x="1920269" y="2754628"/>
            <a:ext cx="5943535" cy="400110"/>
          </a:xfrm>
          <a:prstGeom prst="rect">
            <a:avLst/>
          </a:prstGeom>
          <a:solidFill>
            <a:srgbClr val="FFFF00"/>
          </a:solidFill>
          <a:ln w="9525" algn="ctr">
            <a:noFill/>
            <a:miter lim="800000"/>
            <a:headEnd/>
            <a:tailEnd/>
          </a:ln>
        </p:spPr>
        <p:txBody>
          <a:bodyPr wrap="square">
            <a:spAutoFit/>
          </a:bodyPr>
          <a:lstStyle/>
          <a:p>
            <a:r>
              <a:rPr lang="en-US" altLang="zh-TW" sz="2000" dirty="0">
                <a:latin typeface="Trebuchet MSTrebuchet MS"/>
                <a:ea typeface="新細明體" pitchFamily="18" charset="-120"/>
              </a:rPr>
              <a:t>25nm_2500eV_-1500No5_apt1_100nA_1D1L1F</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lgn="ctr">
          <a:noFill/>
          <a:miter lim="800000"/>
          <a:headEnd/>
          <a:tailEnd/>
        </a:ln>
        <a:effectLst/>
      </a:spPr>
      <a:bodyPr wrap="square" lIns="0" tIns="0" rIns="0" bIns="0" rtlCol="0" anchor="ctr">
        <a:spAutoFit/>
      </a:bodyPr>
      <a:lstStyle>
        <a:defPPr algn="l">
          <a:lnSpc>
            <a:spcPct val="80000"/>
          </a:lnSpc>
          <a:buClr>
            <a:srgbClr val="00CC00"/>
          </a:buClr>
          <a:buSzPct val="100000"/>
          <a:buFont typeface="Wingdings" pitchFamily="2" charset="2"/>
          <a:buNone/>
          <a:defRPr sz="2400" b="1" i="0" dirty="0" err="1">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59221</TotalTime>
  <Words>2989</Words>
  <Application>Microsoft Office PowerPoint</Application>
  <PresentationFormat>如螢幕大小 (16:9)</PresentationFormat>
  <Paragraphs>669</Paragraphs>
  <Slides>57</Slides>
  <Notes>23</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57</vt:i4>
      </vt:variant>
    </vt:vector>
  </HeadingPairs>
  <TitlesOfParts>
    <vt:vector size="60" baseType="lpstr">
      <vt:lpstr>Default Design</vt:lpstr>
      <vt:lpstr>Bitmap Image</vt:lpstr>
      <vt:lpstr>Equation</vt:lpstr>
      <vt:lpstr>投影片 1</vt:lpstr>
      <vt:lpstr>投影片 2</vt:lpstr>
      <vt:lpstr>Summary</vt:lpstr>
      <vt:lpstr>P Leak Behaviour btw Different DR – Positive Mode </vt:lpstr>
      <vt:lpstr>P Leak Behaviour btw Different DR – Negative Mode </vt:lpstr>
      <vt:lpstr>投影片 6</vt:lpstr>
      <vt:lpstr>投影片 7</vt:lpstr>
      <vt:lpstr>投影片 8</vt:lpstr>
      <vt:lpstr>Condition: Scan Direction &amp; ACC</vt:lpstr>
      <vt:lpstr>Condition: L.E Comparison</vt:lpstr>
      <vt:lpstr>Condition: L.E 3000eV  vs. 2500eV</vt:lpstr>
      <vt:lpstr>Condition: Probe Current Comparison</vt:lpstr>
      <vt:lpstr>Condition: No5 Comparison</vt:lpstr>
      <vt:lpstr>Condition: Average with Large Pixel Size (50nm)</vt:lpstr>
      <vt:lpstr>投影片 15</vt:lpstr>
      <vt:lpstr>Condition: Scan Direction &amp; ACC</vt:lpstr>
      <vt:lpstr>Condition: L.E Comparison</vt:lpstr>
      <vt:lpstr>Condition: L.E 300eV  vs. 500eV</vt:lpstr>
      <vt:lpstr>Condition: Probe Current Comparison</vt:lpstr>
      <vt:lpstr>Condition: No5 Comparison</vt:lpstr>
      <vt:lpstr>VNAND Under-etch Detectability</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lpstr>投影片 32</vt:lpstr>
      <vt:lpstr>投影片 33</vt:lpstr>
      <vt:lpstr>投影片 34</vt:lpstr>
      <vt:lpstr>投影片 35</vt:lpstr>
      <vt:lpstr>投影片 36</vt:lpstr>
      <vt:lpstr>投影片 37</vt:lpstr>
      <vt:lpstr>投影片 38</vt:lpstr>
      <vt:lpstr>投影片 39</vt:lpstr>
      <vt:lpstr>投影片 40</vt:lpstr>
      <vt:lpstr>投影片 41</vt:lpstr>
      <vt:lpstr>投影片 42</vt:lpstr>
      <vt:lpstr>投影片 43</vt:lpstr>
      <vt:lpstr>投影片 44</vt:lpstr>
      <vt:lpstr>投影片 45</vt:lpstr>
      <vt:lpstr>投影片 46</vt:lpstr>
      <vt:lpstr>Possible Solutions to Narrow The Gap</vt:lpstr>
      <vt:lpstr>Energy filter – What Can Do?</vt:lpstr>
      <vt:lpstr>Energy Filter for Resistive VC defects (not discussed with Micron)</vt:lpstr>
      <vt:lpstr>投影片 50</vt:lpstr>
      <vt:lpstr>投影片 51</vt:lpstr>
      <vt:lpstr>Case 1: Time delay to gain most S/N on DOI                      The Best prescan effect was after full image has been pre-scanned  </vt:lpstr>
      <vt:lpstr>Case 1: Use sub-frame to gain most S/N on DOI                      The Best prescan effect was during full image pre-scanning  </vt:lpstr>
      <vt:lpstr>Special Pre-scan on the GUI  </vt:lpstr>
      <vt:lpstr>Special Pre-scan on the recipe  </vt:lpstr>
      <vt:lpstr>Sub-Frame Mode </vt:lpstr>
      <vt:lpstr>投影片 57</vt:lpstr>
    </vt:vector>
  </TitlesOfParts>
  <Company>Hermes Microvision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Product Marketing Hermes Microvision Inc.</dc:creator>
  <cp:lastModifiedBy>hmi94068</cp:lastModifiedBy>
  <cp:revision>3722</cp:revision>
  <dcterms:created xsi:type="dcterms:W3CDTF">2005-03-08T21:15:44Z</dcterms:created>
  <dcterms:modified xsi:type="dcterms:W3CDTF">2016-12-27T03:44:17Z</dcterms:modified>
</cp:coreProperties>
</file>